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94" r:id="rId2"/>
  </p:sldMasterIdLst>
  <p:sldIdLst>
    <p:sldId id="280" r:id="rId3"/>
    <p:sldId id="284" r:id="rId4"/>
    <p:sldId id="273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60" r:id="rId14"/>
    <p:sldId id="274" r:id="rId15"/>
    <p:sldId id="281" r:id="rId16"/>
    <p:sldId id="275" r:id="rId17"/>
    <p:sldId id="276" r:id="rId18"/>
    <p:sldId id="277" r:id="rId19"/>
    <p:sldId id="278" r:id="rId20"/>
    <p:sldId id="282" r:id="rId21"/>
    <p:sldId id="271" r:id="rId22"/>
    <p:sldId id="28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25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662" autoAdjust="0"/>
  </p:normalViewPr>
  <p:slideViewPr>
    <p:cSldViewPr snapToGrid="0">
      <p:cViewPr varScale="1">
        <p:scale>
          <a:sx n="87" d="100"/>
          <a:sy n="87" d="100"/>
        </p:scale>
        <p:origin x="-1446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628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063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27148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191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6327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025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48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244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198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196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610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701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999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0740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563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9035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805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7844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7084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60288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115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3539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5431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1077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580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097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396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259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166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118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406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893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2E70E-951D-4D56-9EC2-218AB0D06A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24E85E9-EB48-4C39-8E08-5423800B56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473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2E70E-951D-4D56-9EC2-218AB0D06A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24E85E9-EB48-4C39-8E08-5423800B5667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146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8145" y="374072"/>
            <a:ext cx="6347714" cy="928255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</a:rPr>
              <a:t>ДЕВІЗ УРОКУ</a:t>
            </a:r>
            <a:r>
              <a:rPr lang="en-US" sz="4400" b="1" dirty="0">
                <a:solidFill>
                  <a:srgbClr val="002060"/>
                </a:solidFill>
              </a:rPr>
              <a:t>:</a:t>
            </a:r>
            <a:endParaRPr lang="uk-UA" sz="4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74072" y="1440153"/>
            <a:ext cx="5985164" cy="180181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“Coming together is a beginning,</a:t>
            </a:r>
          </a:p>
          <a:p>
            <a:pPr marL="0" indent="0"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Staying together is progress,</a:t>
            </a:r>
          </a:p>
          <a:p>
            <a:pPr marL="0" indent="0"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And working together  is success”.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1023" y="3602181"/>
            <a:ext cx="7062032" cy="209203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sz="3500" b="1" i="1" dirty="0" err="1" smtClean="0">
                <a:latin typeface="Times New Roman" pitchFamily="18" charset="0"/>
                <a:cs typeface="Times New Roman" pitchFamily="18" charset="0"/>
              </a:rPr>
              <a:t>“Зібратися</a:t>
            </a:r>
            <a:r>
              <a:rPr lang="uk-UA" sz="3500" b="1" i="1" dirty="0" smtClean="0">
                <a:latin typeface="Times New Roman" pitchFamily="18" charset="0"/>
                <a:cs typeface="Times New Roman" pitchFamily="18" charset="0"/>
              </a:rPr>
              <a:t> разом – це початок.</a:t>
            </a:r>
          </a:p>
          <a:p>
            <a:pPr marL="0" indent="0">
              <a:buNone/>
            </a:pPr>
            <a:r>
              <a:rPr lang="uk-UA" sz="3500" b="1" i="1" dirty="0" smtClean="0">
                <a:latin typeface="Times New Roman" pitchFamily="18" charset="0"/>
                <a:cs typeface="Times New Roman" pitchFamily="18" charset="0"/>
              </a:rPr>
              <a:t>Триматися разом – це процес,</a:t>
            </a:r>
          </a:p>
          <a:p>
            <a:pPr marL="0" indent="0">
              <a:buNone/>
            </a:pPr>
            <a:r>
              <a:rPr lang="uk-UA" sz="3500" b="1" i="1" dirty="0" smtClean="0">
                <a:latin typeface="Times New Roman" pitchFamily="18" charset="0"/>
                <a:cs typeface="Times New Roman" pitchFamily="18" charset="0"/>
              </a:rPr>
              <a:t>Працювати разом – це </a:t>
            </a:r>
            <a:r>
              <a:rPr lang="uk-UA" sz="3500" b="1" i="1" dirty="0" err="1" smtClean="0">
                <a:latin typeface="Times New Roman" pitchFamily="18" charset="0"/>
                <a:cs typeface="Times New Roman" pitchFamily="18" charset="0"/>
              </a:rPr>
              <a:t>успіх”</a:t>
            </a:r>
            <a:r>
              <a:rPr lang="uk-UA" sz="35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Генрі Форд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7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Перша Різдвяна листівка. Україна, 1898 р.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3352" y="1938528"/>
            <a:ext cx="3337606" cy="446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022" y="1283705"/>
            <a:ext cx="3631375" cy="438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Українська Різдвяна листівка,1890 р.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З історії вітальних листівок | statti svyatkove 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712" y="2295144"/>
            <a:ext cx="4873752" cy="310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322" y="396862"/>
            <a:ext cx="2590800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 історії вітальних листівок | statti svyatkove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418" y="526474"/>
            <a:ext cx="4570617" cy="5846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Содержимое 3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" y="1792224"/>
            <a:ext cx="3185028" cy="459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8330" y="-563383"/>
            <a:ext cx="3631375" cy="438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130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СУЧАСНІНОВОРІЧНІ ТА РІЗДВЯНІ ЛИСТІВКИ</a:t>
            </a:r>
            <a:endParaRPr lang="uk-UA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Inn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650" y="3818519"/>
            <a:ext cx="4394578" cy="271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Inn\Desktop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06" y="2483893"/>
            <a:ext cx="3999683" cy="405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-138586"/>
            <a:ext cx="3633787" cy="438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43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</a:rPr>
              <a:t>ЛЕКСИЧНА РОЗМИНКА</a:t>
            </a:r>
            <a:endParaRPr lang="ru-RU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ДЛЯ ОТКРЫТОГО УРОКА\1_20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14" y="818867"/>
            <a:ext cx="7547213" cy="507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68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ДЛЯ ОТКРЫТОГО УРОКА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67" y="1307592"/>
            <a:ext cx="6499337" cy="430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58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ДЛЯ ОТКРЫТОГО УРОКА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88" y="750627"/>
            <a:ext cx="6468220" cy="419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75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ДЛЯ ОТКРЫТОГО УРОКА\ng-fonarik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09" y="805217"/>
            <a:ext cx="6823881" cy="517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72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303213" y="5119688"/>
            <a:ext cx="2443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Робота учить…</a:t>
            </a:r>
            <a:r>
              <a:rPr lang="uk-UA"/>
              <a:t> </a:t>
            </a:r>
            <a:endParaRPr lang="ru-RU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30200" y="5856288"/>
            <a:ext cx="2490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Хто не робить…</a:t>
            </a:r>
            <a:endParaRPr lang="ru-RU" sz="2400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57175" y="1714500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Хто не любить працювати…</a:t>
            </a:r>
            <a:endParaRPr lang="ru-RU" sz="2400"/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293688" y="2365375"/>
            <a:ext cx="2249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Більше діла…</a:t>
            </a:r>
            <a:r>
              <a:rPr lang="uk-UA"/>
              <a:t> </a:t>
            </a:r>
            <a:endParaRPr lang="ru-RU"/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04800" y="2955925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Без діла…</a:t>
            </a:r>
            <a:endParaRPr lang="ru-RU" sz="2400"/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257175" y="3533775"/>
            <a:ext cx="2606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Ледачому буть…</a:t>
            </a:r>
            <a:endParaRPr lang="ru-RU" sz="2400"/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04800" y="4302125"/>
            <a:ext cx="3490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Ледачий двічі робить…</a:t>
            </a:r>
            <a:endParaRPr lang="ru-RU" sz="2400"/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5534025" y="5108575"/>
            <a:ext cx="360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…а скупий двічі платить</a:t>
            </a:r>
            <a:endParaRPr lang="ru-RU" sz="2400"/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5441950" y="2162175"/>
            <a:ext cx="331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… то й кури загребуть</a:t>
            </a:r>
            <a:endParaRPr lang="ru-RU" sz="2400"/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5635625" y="4314825"/>
            <a:ext cx="2073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…той не їсть</a:t>
            </a:r>
            <a:r>
              <a:rPr lang="uk-UA"/>
              <a:t> </a:t>
            </a:r>
            <a:endParaRPr lang="ru-RU"/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5646738" y="3508375"/>
            <a:ext cx="230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… слабіє сила </a:t>
            </a:r>
            <a:endParaRPr lang="ru-RU" sz="2400"/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5922963" y="1631950"/>
            <a:ext cx="2389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…а лінь мучить</a:t>
            </a:r>
            <a:endParaRPr lang="ru-RU" sz="2400"/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5608638" y="5770563"/>
            <a:ext cx="2095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…менше слів</a:t>
            </a:r>
            <a:endParaRPr lang="ru-RU" sz="2400"/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5575300" y="2846388"/>
            <a:ext cx="3100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…любить пліткувати</a:t>
            </a:r>
            <a:endParaRPr lang="ru-RU" sz="2400"/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198438" y="298450"/>
            <a:ext cx="89455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4000" b="1" i="1"/>
              <a:t>УКРАЇНСЬКІ НАРОДНІ  ПРИСЛІВ</a:t>
            </a:r>
            <a:r>
              <a:rPr lang="en-US" sz="4000" b="1" i="1"/>
              <a:t>’</a:t>
            </a:r>
            <a:r>
              <a:rPr lang="uk-UA" sz="4000" b="1" i="1"/>
              <a:t>Я </a:t>
            </a:r>
            <a:endParaRPr lang="ru-RU" sz="4000" b="1" i="1"/>
          </a:p>
        </p:txBody>
      </p:sp>
      <p:sp>
        <p:nvSpPr>
          <p:cNvPr id="32790" name="Line 22"/>
          <p:cNvSpPr>
            <a:spLocks noChangeShapeType="1"/>
          </p:cNvSpPr>
          <p:nvPr/>
        </p:nvSpPr>
        <p:spPr bwMode="auto">
          <a:xfrm>
            <a:off x="4403725" y="2044700"/>
            <a:ext cx="1143000" cy="998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91" name="Line 23"/>
          <p:cNvSpPr>
            <a:spLocks noChangeShapeType="1"/>
          </p:cNvSpPr>
          <p:nvPr/>
        </p:nvSpPr>
        <p:spPr bwMode="auto">
          <a:xfrm>
            <a:off x="2622550" y="2767013"/>
            <a:ext cx="3116263" cy="3224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92" name="Line 24"/>
          <p:cNvSpPr>
            <a:spLocks noChangeShapeType="1"/>
          </p:cNvSpPr>
          <p:nvPr/>
        </p:nvSpPr>
        <p:spPr bwMode="auto">
          <a:xfrm>
            <a:off x="2033588" y="3284538"/>
            <a:ext cx="3597275" cy="493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93" name="Line 25"/>
          <p:cNvSpPr>
            <a:spLocks noChangeShapeType="1"/>
          </p:cNvSpPr>
          <p:nvPr/>
        </p:nvSpPr>
        <p:spPr bwMode="auto">
          <a:xfrm flipV="1">
            <a:off x="2790825" y="2393950"/>
            <a:ext cx="2755900" cy="1468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94" name="Line 26"/>
          <p:cNvSpPr>
            <a:spLocks noChangeShapeType="1"/>
          </p:cNvSpPr>
          <p:nvPr/>
        </p:nvSpPr>
        <p:spPr bwMode="auto">
          <a:xfrm>
            <a:off x="3670300" y="4559300"/>
            <a:ext cx="2141538" cy="74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95" name="Line 27"/>
          <p:cNvSpPr>
            <a:spLocks noChangeShapeType="1"/>
          </p:cNvSpPr>
          <p:nvPr/>
        </p:nvSpPr>
        <p:spPr bwMode="auto">
          <a:xfrm flipV="1">
            <a:off x="2562225" y="1876425"/>
            <a:ext cx="3465513" cy="3525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96" name="Line 28"/>
          <p:cNvSpPr>
            <a:spLocks noChangeShapeType="1"/>
          </p:cNvSpPr>
          <p:nvPr/>
        </p:nvSpPr>
        <p:spPr bwMode="auto">
          <a:xfrm flipV="1">
            <a:off x="2682875" y="4524375"/>
            <a:ext cx="3189288" cy="1624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0" grpId="0" animBg="1"/>
      <p:bldP spid="32791" grpId="0" animBg="1"/>
      <p:bldP spid="32792" grpId="0" animBg="1"/>
      <p:bldP spid="32793" grpId="0" animBg="1"/>
      <p:bldP spid="32794" grpId="0" animBg="1"/>
      <p:bldP spid="32795" grpId="0" animBg="1"/>
      <p:bldP spid="3279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</a:rPr>
              <a:t>ТЕМА УРОКУ:</a:t>
            </a:r>
            <a:r>
              <a:rPr lang="uk-UA" sz="4400" b="1" dirty="0" smtClean="0">
                <a:solidFill>
                  <a:srgbClr val="C00000"/>
                </a:solidFill>
              </a:rPr>
              <a:t/>
            </a:r>
            <a:br>
              <a:rPr lang="uk-UA" sz="4400" b="1" dirty="0" smtClean="0">
                <a:solidFill>
                  <a:srgbClr val="C00000"/>
                </a:solidFill>
              </a:rPr>
            </a:br>
            <a:r>
              <a:rPr lang="uk-UA" sz="4400" b="1" dirty="0" smtClean="0">
                <a:solidFill>
                  <a:srgbClr val="C00000"/>
                </a:solidFill>
              </a:rPr>
              <a:t/>
            </a:r>
            <a:br>
              <a:rPr lang="uk-UA" sz="4400" b="1" dirty="0" smtClean="0">
                <a:solidFill>
                  <a:srgbClr val="C00000"/>
                </a:solidFill>
              </a:rPr>
            </a:br>
            <a:r>
              <a:rPr lang="uk-UA" sz="4400" b="1" dirty="0" smtClean="0">
                <a:solidFill>
                  <a:srgbClr val="9B258A"/>
                </a:solidFill>
              </a:rPr>
              <a:t>Презентація та оцінювання результатів проектної діяльності з теми «Виготовлення листівки»</a:t>
            </a:r>
            <a:endParaRPr lang="ru-RU" sz="4400" b="1" dirty="0">
              <a:solidFill>
                <a:srgbClr val="9B258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60218"/>
            <a:ext cx="8298874" cy="157018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4800" b="1" dirty="0" smtClean="0">
                <a:solidFill>
                  <a:srgbClr val="FF0000"/>
                </a:solidFill>
              </a:rPr>
              <a:t>АЛГОРИТМ ПРЕЗЕНТАЦІЇ:</a:t>
            </a:r>
            <a:r>
              <a:rPr lang="en-US" sz="4800" b="1" dirty="0" smtClean="0">
                <a:solidFill>
                  <a:srgbClr val="FF0000"/>
                </a:solidFill>
              </a:rPr>
              <a:t/>
            </a:r>
            <a:br>
              <a:rPr lang="en-US" sz="4800" b="1" dirty="0" smtClean="0">
                <a:solidFill>
                  <a:srgbClr val="FF0000"/>
                </a:solidFill>
              </a:rPr>
            </a:b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2160590"/>
            <a:ext cx="7675419" cy="38807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b="1" dirty="0" smtClean="0"/>
              <a:t>1. ПРЕДСТАВЛЕННЯ УЧНЯ.</a:t>
            </a:r>
          </a:p>
          <a:p>
            <a:pPr>
              <a:buNone/>
            </a:pPr>
            <a:r>
              <a:rPr lang="uk-UA" sz="2400" b="1" dirty="0" smtClean="0"/>
              <a:t>2. ОБҐРУНТУВАННЯ ВИРОБУ.</a:t>
            </a:r>
          </a:p>
          <a:p>
            <a:pPr>
              <a:buNone/>
            </a:pPr>
            <a:r>
              <a:rPr lang="uk-UA" sz="2400" b="1" dirty="0" smtClean="0"/>
              <a:t>3. ПІДБІР МАТЕРІАЛІВ.</a:t>
            </a:r>
          </a:p>
          <a:p>
            <a:pPr>
              <a:buNone/>
            </a:pPr>
            <a:r>
              <a:rPr lang="uk-UA" sz="2400" b="1" dirty="0" smtClean="0"/>
              <a:t>4. ІНСТРУМЕНТИ.</a:t>
            </a:r>
          </a:p>
          <a:p>
            <a:pPr>
              <a:buNone/>
            </a:pPr>
            <a:r>
              <a:rPr lang="uk-UA" sz="2400" b="1" dirty="0" smtClean="0"/>
              <a:t>5. ТЕХНІКА ВИКОНАННЯ.</a:t>
            </a:r>
          </a:p>
          <a:p>
            <a:pPr>
              <a:buNone/>
            </a:pPr>
            <a:r>
              <a:rPr lang="uk-UA" sz="2400" b="1" dirty="0" smtClean="0"/>
              <a:t>6. ЕСТЕТИЧНЕ ТА ЕКОНОМІЧНЕ ОБҐРУНТУВАННЯ.</a:t>
            </a:r>
          </a:p>
          <a:p>
            <a:pPr>
              <a:buNone/>
            </a:pPr>
            <a:r>
              <a:rPr lang="uk-UA" sz="2400" b="1" dirty="0" smtClean="0"/>
              <a:t>7. РЕКЛАМА.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6758" y="917006"/>
            <a:ext cx="7391401" cy="488943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600" b="1" dirty="0" smtClean="0">
                <a:solidFill>
                  <a:srgbClr val="9B258A"/>
                </a:solidFill>
              </a:rPr>
              <a:t>We live in Deeds</a:t>
            </a:r>
          </a:p>
          <a:p>
            <a:pPr>
              <a:buNone/>
            </a:pPr>
            <a:r>
              <a:rPr lang="en-US" sz="2600" b="1" dirty="0" smtClean="0">
                <a:solidFill>
                  <a:srgbClr val="9B258A"/>
                </a:solidFill>
              </a:rPr>
              <a:t>We live in deeds, not words,</a:t>
            </a:r>
          </a:p>
          <a:p>
            <a:pPr>
              <a:buNone/>
            </a:pPr>
            <a:r>
              <a:rPr lang="en-US" sz="2600" b="1" dirty="0" smtClean="0">
                <a:solidFill>
                  <a:srgbClr val="9B258A"/>
                </a:solidFill>
              </a:rPr>
              <a:t>In actions, not empty talk,</a:t>
            </a:r>
          </a:p>
          <a:p>
            <a:pPr>
              <a:buNone/>
            </a:pPr>
            <a:r>
              <a:rPr lang="en-US" sz="2600" b="1" dirty="0" smtClean="0">
                <a:solidFill>
                  <a:srgbClr val="9B258A"/>
                </a:solidFill>
              </a:rPr>
              <a:t>In doing, not saying words,</a:t>
            </a:r>
          </a:p>
          <a:p>
            <a:pPr>
              <a:buNone/>
            </a:pPr>
            <a:r>
              <a:rPr lang="en-US" sz="2600" b="1" dirty="0" smtClean="0">
                <a:solidFill>
                  <a:srgbClr val="9B258A"/>
                </a:solidFill>
              </a:rPr>
              <a:t>In good work, not empty talk.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r">
              <a:buNone/>
            </a:pPr>
            <a:r>
              <a:rPr lang="uk-UA" sz="2600" b="1" dirty="0" smtClean="0">
                <a:solidFill>
                  <a:srgbClr val="9B258A"/>
                </a:solidFill>
              </a:rPr>
              <a:t>Ми працю любимо, </a:t>
            </a:r>
          </a:p>
          <a:p>
            <a:pPr algn="r">
              <a:buNone/>
            </a:pPr>
            <a:r>
              <a:rPr lang="uk-UA" sz="2600" b="1" dirty="0" smtClean="0">
                <a:solidFill>
                  <a:srgbClr val="9B258A"/>
                </a:solidFill>
              </a:rPr>
              <a:t>Що в творчість перейшла, </a:t>
            </a:r>
          </a:p>
          <a:p>
            <a:pPr algn="r">
              <a:buNone/>
            </a:pPr>
            <a:r>
              <a:rPr lang="uk-UA" sz="2600" b="1" dirty="0" smtClean="0">
                <a:solidFill>
                  <a:srgbClr val="9B258A"/>
                </a:solidFill>
              </a:rPr>
              <a:t>І музику палку, що ніжно серце тисне.</a:t>
            </a:r>
          </a:p>
          <a:p>
            <a:pPr algn="r">
              <a:buNone/>
            </a:pPr>
            <a:r>
              <a:rPr lang="uk-UA" sz="2600" b="1" dirty="0" smtClean="0">
                <a:solidFill>
                  <a:srgbClr val="9B258A"/>
                </a:solidFill>
              </a:rPr>
              <a:t>У щастя людського два рівних є крила:</a:t>
            </a:r>
          </a:p>
          <a:p>
            <a:pPr algn="r">
              <a:buNone/>
            </a:pPr>
            <a:r>
              <a:rPr lang="uk-UA" sz="2600" b="1" dirty="0" smtClean="0">
                <a:solidFill>
                  <a:srgbClr val="9B258A"/>
                </a:solidFill>
              </a:rPr>
              <a:t>Троянди й виноград, красиве і корисне.</a:t>
            </a:r>
          </a:p>
          <a:p>
            <a:pPr algn="r">
              <a:buNone/>
            </a:pPr>
            <a:r>
              <a:rPr lang="uk-UA" sz="2600" b="1" dirty="0" smtClean="0">
                <a:solidFill>
                  <a:schemeClr val="tx1"/>
                </a:solidFill>
              </a:rPr>
              <a:t>М.Рильський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3"/>
          <p:cNvSpPr/>
          <p:nvPr/>
        </p:nvSpPr>
        <p:spPr>
          <a:xfrm>
            <a:off x="859970" y="2090057"/>
            <a:ext cx="7151915" cy="1975733"/>
          </a:xfrm>
          <a:prstGeom prst="snip1Rect">
            <a:avLst>
              <a:gd name="adj" fmla="val 10560"/>
            </a:avLst>
          </a:prstGeom>
          <a:solidFill>
            <a:schemeClr val="lt1">
              <a:alpha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6896" y="2164276"/>
            <a:ext cx="56714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Історія </a:t>
            </a:r>
          </a:p>
          <a:p>
            <a:pPr algn="ctr"/>
            <a:r>
              <a:rPr lang="uk-UA" sz="5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Різдвяної листівки</a:t>
            </a:r>
            <a:endParaRPr lang="ru-RU" sz="5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820"/>
            <a:ext cx="2339244" cy="38202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1431">
            <a:off x="6166892" y="-65315"/>
            <a:ext cx="3330760" cy="5069153"/>
          </a:xfrm>
          <a:prstGeom prst="rect">
            <a:avLst/>
          </a:prstGeom>
        </p:spPr>
      </p:pic>
      <p:pic>
        <p:nvPicPr>
          <p:cNvPr id="2" name="Christmas Songs - We wish you a merry cristma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506896" y="56819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53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 історії вітальних листівок | statti svyatkove 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6" y="862140"/>
            <a:ext cx="3867912" cy="5072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883" y="372629"/>
            <a:ext cx="2786063" cy="588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839" y="701040"/>
            <a:ext cx="6347713" cy="13208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Гравюра на дереві </a:t>
            </a:r>
            <a:r>
              <a:rPr lang="en-US" b="1" dirty="0" smtClean="0">
                <a:solidFill>
                  <a:srgbClr val="002060"/>
                </a:solidFill>
              </a:rPr>
              <a:t>XVI </a:t>
            </a:r>
            <a:r>
              <a:rPr lang="uk-UA" b="1" dirty="0" smtClean="0">
                <a:solidFill>
                  <a:srgbClr val="002060"/>
                </a:solidFill>
              </a:rPr>
              <a:t>ст., прообраз Різдвяної листівки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60130" y="2215452"/>
            <a:ext cx="3254486" cy="416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574"/>
            <a:ext cx="2590800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Перша в світі Різдвяна листівка. Лондон, 1843 р.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3561" y="2160588"/>
            <a:ext cx="6100490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969" y="192024"/>
            <a:ext cx="3631375" cy="438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20532" y="1060704"/>
            <a:ext cx="4138636" cy="477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710620"/>
            <a:ext cx="2339244" cy="3820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Традиційні Різдвяні листівки Європи та США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4872" y="2078292"/>
            <a:ext cx="4699265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Inn\Desktop\8718_2-fu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126" y="2047163"/>
            <a:ext cx="4326340" cy="394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Різдвяна </a:t>
            </a:r>
            <a:r>
              <a:rPr lang="uk-UA" b="1" dirty="0" err="1" smtClean="0">
                <a:solidFill>
                  <a:srgbClr val="002060"/>
                </a:solidFill>
              </a:rPr>
              <a:t>поштівка</a:t>
            </a:r>
            <a:r>
              <a:rPr lang="uk-UA" b="1" dirty="0" smtClean="0">
                <a:solidFill>
                  <a:srgbClr val="002060"/>
                </a:solidFill>
              </a:rPr>
              <a:t>.</a:t>
            </a:r>
            <a:br>
              <a:rPr lang="uk-UA" b="1" dirty="0" smtClean="0">
                <a:solidFill>
                  <a:srgbClr val="002060"/>
                </a:solidFill>
              </a:rPr>
            </a:br>
            <a:r>
              <a:rPr lang="uk-UA" b="1" dirty="0" smtClean="0">
                <a:solidFill>
                  <a:srgbClr val="002060"/>
                </a:solidFill>
              </a:rPr>
              <a:t>США, 1880 р.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19656" y="2020824"/>
            <a:ext cx="3429000" cy="424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322" y="396862"/>
            <a:ext cx="2590800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1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187</TotalTime>
  <Words>257</Words>
  <Application>Microsoft Office PowerPoint</Application>
  <PresentationFormat>Экран (4:3)</PresentationFormat>
  <Paragraphs>56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Грань</vt:lpstr>
      <vt:lpstr>1_Грань</vt:lpstr>
      <vt:lpstr>ДЕВІЗ УРОКУ:</vt:lpstr>
      <vt:lpstr>ТЕМА УРОКУ:  Презентація та оцінювання результатів проектної діяльності з теми «Виготовлення листівки»</vt:lpstr>
      <vt:lpstr>Презентация PowerPoint</vt:lpstr>
      <vt:lpstr>Презентация PowerPoint</vt:lpstr>
      <vt:lpstr>Гравюра на дереві XVI ст., прообраз Різдвяної листівки</vt:lpstr>
      <vt:lpstr>Перша в світі Різдвяна листівка. Лондон, 1843 р.</vt:lpstr>
      <vt:lpstr>Презентация PowerPoint</vt:lpstr>
      <vt:lpstr>Традиційні Різдвяні листівки Європи та США</vt:lpstr>
      <vt:lpstr>Різдвяна поштівка. США, 1880 р.</vt:lpstr>
      <vt:lpstr>Перша Різдвяна листівка. Україна, 1898 р.</vt:lpstr>
      <vt:lpstr>Українська Різдвяна листівка,1890 р. </vt:lpstr>
      <vt:lpstr>Презентация PowerPoint</vt:lpstr>
      <vt:lpstr>СУЧАСНІНОВОРІЧНІ ТА РІЗДВЯНІ ЛИСТІВКИ</vt:lpstr>
      <vt:lpstr>     ЛЕКСИЧНА РОЗМИНКА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АЛГОРИТМ ПРЕЗЕНТАЦІЇ: </vt:lpstr>
      <vt:lpstr>Презентация PowerPoint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ADMIN</cp:lastModifiedBy>
  <cp:revision>40</cp:revision>
  <dcterms:created xsi:type="dcterms:W3CDTF">2012-12-24T11:18:54Z</dcterms:created>
  <dcterms:modified xsi:type="dcterms:W3CDTF">2017-11-13T20:37:22Z</dcterms:modified>
</cp:coreProperties>
</file>