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0435C6-FEE6-4E65-83E6-62E6AF141D7C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9175C2E-E9D4-49AC-8589-10525B4C6B7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453650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r>
              <a:rPr lang="uk-UA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Мова</a:t>
            </a:r>
            <a:r>
              <a:rPr lang="uk-UA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– це засіб спілкування.</a:t>
            </a:r>
            <a:r>
              <a:rPr lang="ru-RU" sz="3600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uk-UA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Етикет </a:t>
            </a:r>
            <a:r>
              <a:rPr lang="uk-UA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від французького слова «</a:t>
            </a:r>
            <a:r>
              <a:rPr lang="en-US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etiquette</a:t>
            </a:r>
            <a:r>
              <a:rPr lang="uk-UA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», що означає ярлик, етикетка</a:t>
            </a:r>
            <a:r>
              <a:rPr lang="uk-UA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36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517232"/>
            <a:ext cx="6400800" cy="88012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53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404664"/>
            <a:ext cx="8856983" cy="57214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uk-UA" dirty="0" smtClean="0"/>
          </a:p>
          <a:p>
            <a:pPr marL="0" indent="0" algn="ctr">
              <a:buNone/>
            </a:pPr>
            <a:r>
              <a:rPr lang="uk-UA" sz="6000" b="1" dirty="0" smtClean="0">
                <a:solidFill>
                  <a:srgbClr val="FF0000"/>
                </a:solidFill>
              </a:rPr>
              <a:t>Мовні заборони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6000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Заборони: ой, ага, </a:t>
            </a:r>
            <a:r>
              <a:rPr lang="uk-UA" sz="6000" i="1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угу</a:t>
            </a:r>
            <a:r>
              <a:rPr lang="uk-UA" sz="6000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;</a:t>
            </a:r>
            <a:endParaRPr lang="ru-RU" sz="6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6000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Часто вживати: дідько, чорт, біс;</a:t>
            </a:r>
            <a:endParaRPr lang="ru-RU" sz="6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6000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Часто повторювати: страх, жах, Боже;</a:t>
            </a:r>
            <a:endParaRPr lang="ru-RU" sz="6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6000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Називати конкретну людину: він, вона.       </a:t>
            </a:r>
            <a:endParaRPr lang="ru-RU" sz="6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Autofit/>
          </a:bodyPr>
          <a:lstStyle/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9156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32656"/>
            <a:ext cx="7408333" cy="5793507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2124075" algn="l"/>
              </a:tabLst>
            </a:pPr>
            <a:r>
              <a:rPr lang="uk-UA" sz="6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«Твоє недобре слово – подряпина на ніжній тканині душі материнської» (В.Сухомлинський).</a:t>
            </a:r>
            <a:endParaRPr lang="ru-RU" sz="60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-963488"/>
            <a:ext cx="8229600" cy="1252728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33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60649"/>
            <a:ext cx="9143999" cy="586551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uk-UA" dirty="0">
                <a:latin typeface="Times New Roman"/>
                <a:ea typeface="Calibri"/>
                <a:cs typeface="Times New Roman"/>
              </a:rPr>
              <a:t> </a:t>
            </a:r>
            <a:r>
              <a:rPr lang="uk-UA" sz="6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«Слово «здрастуйте»  має чудодійну властивість – воно пробуджує почуття взаємного довір`я, зближує людей, відкриває їх душі» </a:t>
            </a:r>
          </a:p>
          <a:p>
            <a:pPr marL="0" indent="0" algn="ctr">
              <a:buNone/>
            </a:pPr>
            <a:r>
              <a:rPr lang="uk-UA" sz="6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</a:t>
            </a:r>
            <a:r>
              <a:rPr lang="uk-UA" sz="6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. Сухомлинський.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60648"/>
            <a:ext cx="8229600" cy="776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1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32657"/>
            <a:ext cx="7408333" cy="579350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uk-UA" sz="5400" b="1" i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uk-UA" sz="5400" b="1" i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Ніщо </a:t>
            </a:r>
            <a:r>
              <a:rPr lang="uk-UA" sz="5400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не обходиться нам так дешево і не ціниться так дорого, як ввічливість</a:t>
            </a:r>
            <a:r>
              <a:rPr lang="uk-UA" sz="4400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4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338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5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/>
          <a:lstStyle/>
          <a:p>
            <a:pPr marL="9398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-810260" algn="l"/>
              </a:tabLst>
            </a:pPr>
            <a:r>
              <a:rPr lang="uk-UA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I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конкурс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:</a:t>
            </a:r>
          </a:p>
          <a:p>
            <a:pPr marL="9398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-81026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b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Зак</a:t>
            </a:r>
            <a:r>
              <a:rPr lang="uk-UA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і</a:t>
            </a:r>
            <a:r>
              <a:rPr lang="ru-RU" b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нчи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речення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».</a:t>
            </a:r>
            <a:endParaRPr lang="ru-RU" sz="18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indent="-180340">
              <a:lnSpc>
                <a:spcPct val="115000"/>
              </a:lnSpc>
              <a:spcAft>
                <a:spcPts val="1000"/>
              </a:spcAft>
              <a:tabLst>
                <a:tab pos="-810260" algn="l"/>
              </a:tabLst>
            </a:pPr>
            <a:r>
              <a:rPr lang="uk-UA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а)  Розтане навіть льодяна глиба від слова </a:t>
            </a:r>
            <a:r>
              <a:rPr lang="uk-UA" sz="2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теплого…</a:t>
            </a:r>
          </a:p>
          <a:p>
            <a:pPr indent="-180340">
              <a:lnSpc>
                <a:spcPct val="115000"/>
              </a:lnSpc>
              <a:spcAft>
                <a:spcPts val="1000"/>
              </a:spcAft>
              <a:tabLst>
                <a:tab pos="-810260" algn="l"/>
              </a:tabLst>
            </a:pPr>
            <a:r>
              <a:rPr lang="uk-UA" sz="2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б) Зазеленіє навіть пень, коли почує...</a:t>
            </a:r>
            <a:endParaRPr lang="ru-RU" sz="2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indent="-180340">
              <a:lnSpc>
                <a:spcPct val="115000"/>
              </a:lnSpc>
              <a:spcAft>
                <a:spcPts val="1000"/>
              </a:spcAft>
              <a:tabLst>
                <a:tab pos="-810260" algn="l"/>
              </a:tabLst>
            </a:pPr>
            <a:r>
              <a:rPr lang="uk-UA" sz="2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</a:t>
            </a:r>
            <a:r>
              <a:rPr lang="uk-UA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) За смачний обід і ситний </a:t>
            </a:r>
            <a:r>
              <a:rPr lang="uk-UA" sz="28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скажем</a:t>
            </a:r>
            <a:r>
              <a:rPr lang="uk-UA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мамі ми</a:t>
            </a:r>
            <a:r>
              <a:rPr lang="uk-UA" sz="2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…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904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332656"/>
            <a:ext cx="8532439" cy="652534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uk-UA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5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II</a:t>
            </a:r>
            <a:r>
              <a:rPr lang="ru-RU" sz="45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uk-UA" sz="45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конкурс</a:t>
            </a:r>
          </a:p>
          <a:p>
            <a:pPr marL="0" indent="0" algn="ctr">
              <a:buNone/>
            </a:pPr>
            <a:r>
              <a:rPr lang="uk-UA" sz="45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 Знавців </a:t>
            </a:r>
            <a:r>
              <a:rPr lang="uk-UA" sz="4500" b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прислів</a:t>
            </a:r>
            <a:r>
              <a:rPr lang="ru-RU" sz="45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`</a:t>
            </a:r>
            <a:r>
              <a:rPr lang="uk-UA" sz="45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їв»</a:t>
            </a: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i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1</a:t>
            </a: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Бережи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хліб на обід, а слово на </a:t>
            </a: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відповідь.</a:t>
            </a:r>
            <a:endParaRPr lang="ru-RU" sz="38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Краще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мовчати, ніж брехати.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Дав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слово – дотримай його.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 Не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хочеш почути дурних слів, не кажи їх </a:t>
            </a: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сам.</a:t>
            </a:r>
            <a:endParaRPr lang="ru-RU" sz="38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5. </a:t>
            </a: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Що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маєш казати, то наперед обміркуй.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6. Хліб-сіль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їж, а правду ріж.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7. Треба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знати, де що казати.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8. Ласкаве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слово – як день ясний.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9. Погане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слово проковтни.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10. Всякому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слову свій час.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11. Кулею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поцілиш в одного, в двох, а влучним словом – у тисячу.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uk-UA" sz="3800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12. Краще </a:t>
            </a:r>
            <a:r>
              <a:rPr lang="uk-UA" sz="3800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недоговорити, ніж переговорити.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67544" y="-99392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50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476672"/>
            <a:ext cx="8712967" cy="6048672"/>
          </a:xfrm>
        </p:spPr>
        <p:txBody>
          <a:bodyPr>
            <a:normAutofit/>
          </a:bodyPr>
          <a:lstStyle/>
          <a:p>
            <a:pPr marL="0" indent="0" algn="ctr">
              <a:buNone/>
              <a:tabLst>
                <a:tab pos="-810260" algn="l"/>
              </a:tabLst>
            </a:pPr>
            <a:r>
              <a:rPr lang="en-US" sz="6600" b="1" dirty="0" smtClean="0">
                <a:solidFill>
                  <a:srgbClr val="FF0000"/>
                </a:solidFill>
                <a:latin typeface="Times New Roman"/>
                <a:ea typeface="Calibri"/>
              </a:rPr>
              <a:t>III </a:t>
            </a:r>
            <a:r>
              <a:rPr lang="uk-UA" sz="6600" b="1" dirty="0" smtClean="0">
                <a:solidFill>
                  <a:srgbClr val="FF0000"/>
                </a:solidFill>
                <a:latin typeface="Times New Roman"/>
                <a:ea typeface="Calibri"/>
              </a:rPr>
              <a:t>конкурс </a:t>
            </a:r>
          </a:p>
          <a:p>
            <a:pPr marL="0" indent="0" algn="ctr">
              <a:buNone/>
              <a:tabLst>
                <a:tab pos="-810260" algn="l"/>
              </a:tabLst>
            </a:pPr>
            <a:r>
              <a:rPr lang="uk-UA" sz="6600" b="1" dirty="0" smtClean="0">
                <a:solidFill>
                  <a:srgbClr val="FF0000"/>
                </a:solidFill>
                <a:latin typeface="Times New Roman"/>
                <a:ea typeface="Calibri"/>
              </a:rPr>
              <a:t>«Чарівні слова».</a:t>
            </a:r>
            <a:endParaRPr lang="ru-RU" sz="6600" b="1" dirty="0">
              <a:solidFill>
                <a:srgbClr val="FF0000"/>
              </a:solidFill>
            </a:endParaRPr>
          </a:p>
          <a:p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60648"/>
            <a:ext cx="8229600" cy="776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6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892479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rgbClr val="FF0000"/>
                </a:solidFill>
                <a:latin typeface="Times New Roman"/>
                <a:ea typeface="Calibri"/>
              </a:rPr>
              <a:t>IV  </a:t>
            </a:r>
            <a:r>
              <a:rPr lang="uk-UA" sz="6000" b="1" dirty="0">
                <a:solidFill>
                  <a:srgbClr val="FF0000"/>
                </a:solidFill>
                <a:latin typeface="Times New Roman"/>
                <a:ea typeface="Calibri"/>
              </a:rPr>
              <a:t>конкурс </a:t>
            </a:r>
            <a:r>
              <a:rPr lang="uk-UA" sz="6000" b="1" dirty="0" smtClean="0">
                <a:solidFill>
                  <a:srgbClr val="FF0000"/>
                </a:solidFill>
                <a:latin typeface="Times New Roman"/>
                <a:ea typeface="Calibri"/>
              </a:rPr>
              <a:t/>
            </a:r>
            <a:br>
              <a:rPr lang="uk-UA" sz="6000" b="1" dirty="0" smtClean="0">
                <a:solidFill>
                  <a:srgbClr val="FF0000"/>
                </a:solidFill>
                <a:latin typeface="Times New Roman"/>
                <a:ea typeface="Calibri"/>
              </a:rPr>
            </a:br>
            <a:r>
              <a:rPr lang="uk-UA" sz="6000" b="1" dirty="0" smtClean="0">
                <a:solidFill>
                  <a:srgbClr val="FF0000"/>
                </a:solidFill>
                <a:latin typeface="Times New Roman"/>
                <a:ea typeface="Calibri"/>
              </a:rPr>
              <a:t>«Знавці </a:t>
            </a:r>
            <a:r>
              <a:rPr lang="uk-UA" sz="6000" b="1" dirty="0">
                <a:solidFill>
                  <a:srgbClr val="FF0000"/>
                </a:solidFill>
                <a:latin typeface="Times New Roman"/>
                <a:ea typeface="Calibri"/>
              </a:rPr>
              <a:t>мовного </a:t>
            </a:r>
            <a:r>
              <a:rPr lang="uk-UA" sz="6000" b="1" dirty="0" smtClean="0">
                <a:solidFill>
                  <a:srgbClr val="FF0000"/>
                </a:solidFill>
                <a:latin typeface="Times New Roman"/>
                <a:ea typeface="Calibri"/>
              </a:rPr>
              <a:t>етикету»</a:t>
            </a:r>
          </a:p>
          <a:p>
            <a:pPr marL="0" indent="0" algn="ctr">
              <a:buNone/>
            </a:pPr>
            <a:r>
              <a:rPr lang="uk-UA" sz="4400" b="1" dirty="0" err="1" smtClean="0">
                <a:solidFill>
                  <a:schemeClr val="tx1"/>
                </a:solidFill>
                <a:latin typeface="Times New Roman"/>
              </a:rPr>
              <a:t>-привітання</a:t>
            </a:r>
            <a:endParaRPr lang="uk-UA" sz="4400" b="1" dirty="0" smtClean="0">
              <a:solidFill>
                <a:schemeClr val="tx1"/>
              </a:solidFill>
              <a:latin typeface="Times New Roman"/>
            </a:endParaRPr>
          </a:p>
          <a:p>
            <a:pPr marL="0" indent="0" algn="ctr">
              <a:buNone/>
            </a:pPr>
            <a:r>
              <a:rPr lang="uk-UA" sz="4400" b="1" dirty="0" err="1" smtClean="0">
                <a:solidFill>
                  <a:schemeClr val="tx1"/>
                </a:solidFill>
                <a:latin typeface="Times New Roman"/>
              </a:rPr>
              <a:t>-знайомства</a:t>
            </a:r>
            <a:endParaRPr lang="uk-UA" sz="4400" b="1" dirty="0" smtClean="0">
              <a:solidFill>
                <a:schemeClr val="tx1"/>
              </a:solidFill>
              <a:latin typeface="Times New Roman"/>
            </a:endParaRPr>
          </a:p>
          <a:p>
            <a:pPr marL="0" indent="0" algn="ctr">
              <a:buNone/>
            </a:pPr>
            <a:r>
              <a:rPr lang="uk-UA" sz="4400" b="1" dirty="0" err="1" smtClean="0">
                <a:solidFill>
                  <a:schemeClr val="tx1"/>
                </a:solidFill>
                <a:latin typeface="Times New Roman"/>
              </a:rPr>
              <a:t>-прохання</a:t>
            </a:r>
            <a:endParaRPr lang="uk-UA" sz="4400" b="1" dirty="0" smtClean="0">
              <a:solidFill>
                <a:schemeClr val="tx1"/>
              </a:solidFill>
              <a:latin typeface="Times New Roman"/>
            </a:endParaRPr>
          </a:p>
          <a:p>
            <a:pPr marL="0" indent="0" algn="ctr">
              <a:buNone/>
            </a:pPr>
            <a:r>
              <a:rPr lang="uk-UA" sz="4400" b="1" dirty="0" err="1" smtClean="0">
                <a:solidFill>
                  <a:schemeClr val="tx1"/>
                </a:solidFill>
                <a:latin typeface="Times New Roman"/>
              </a:rPr>
              <a:t>-вибачення</a:t>
            </a:r>
            <a:endParaRPr lang="uk-UA" sz="4400" b="1" dirty="0" smtClean="0">
              <a:solidFill>
                <a:schemeClr val="tx1"/>
              </a:solidFill>
              <a:latin typeface="Times New Roman"/>
            </a:endParaRPr>
          </a:p>
          <a:p>
            <a:pPr marL="0" indent="0" algn="ctr">
              <a:buNone/>
            </a:pP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16632"/>
            <a:ext cx="8229600" cy="22169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2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84975" cy="6264696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Calibri"/>
              </a:rPr>
              <a:t>V </a:t>
            </a:r>
            <a:r>
              <a:rPr lang="uk-UA" sz="6000" b="1" dirty="0">
                <a:solidFill>
                  <a:srgbClr val="FF0000"/>
                </a:solidFill>
                <a:latin typeface="Times New Roman"/>
                <a:ea typeface="Calibri"/>
              </a:rPr>
              <a:t>конкурс </a:t>
            </a:r>
            <a:endParaRPr lang="uk-UA" sz="6000" b="1" dirty="0" smtClean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0" indent="0" algn="ctr">
              <a:buNone/>
            </a:pPr>
            <a:r>
              <a:rPr lang="uk-UA" sz="6000" b="1" dirty="0" smtClean="0">
                <a:solidFill>
                  <a:srgbClr val="FF0000"/>
                </a:solidFill>
                <a:latin typeface="Times New Roman"/>
                <a:ea typeface="Calibri"/>
              </a:rPr>
              <a:t>«Знавці </a:t>
            </a:r>
            <a:r>
              <a:rPr lang="uk-UA" sz="6000" b="1" dirty="0">
                <a:solidFill>
                  <a:srgbClr val="FF0000"/>
                </a:solidFill>
                <a:latin typeface="Times New Roman"/>
                <a:ea typeface="Calibri"/>
              </a:rPr>
              <a:t>правил телефонних </a:t>
            </a:r>
            <a:r>
              <a:rPr lang="uk-UA" sz="6000" b="1" dirty="0" smtClean="0">
                <a:solidFill>
                  <a:srgbClr val="FF0000"/>
                </a:solidFill>
                <a:latin typeface="Times New Roman"/>
                <a:ea typeface="Calibri"/>
              </a:rPr>
              <a:t>розмов»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8229600" cy="1496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8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60648"/>
            <a:ext cx="9143999" cy="6597352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3200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1 крок – привітання.</a:t>
            </a:r>
            <a:endParaRPr lang="ru-RU" sz="32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3200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 крок – вибачитися за турбування.</a:t>
            </a:r>
            <a:endParaRPr lang="ru-RU" sz="32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3200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 крок – назвати своє  </a:t>
            </a:r>
            <a:r>
              <a:rPr lang="uk-UA" sz="3200" b="1" i="1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ім</a:t>
            </a:r>
            <a:r>
              <a:rPr lang="ru-RU" sz="3200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`</a:t>
            </a:r>
            <a:r>
              <a:rPr lang="uk-UA" sz="3200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я та прізвище.</a:t>
            </a:r>
            <a:endParaRPr lang="ru-RU" sz="32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3200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 крок – стисло сформувати своє запитання, прохання, тощо.</a:t>
            </a:r>
            <a:endParaRPr lang="ru-RU" sz="32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3200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5 крок – подякувати.</a:t>
            </a:r>
            <a:endParaRPr lang="ru-RU" sz="32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3200" b="1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6 крок – попрощатись.</a:t>
            </a:r>
            <a:endParaRPr lang="ru-RU" sz="32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32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>
                <a:solidFill>
                  <a:srgbClr val="FF0000"/>
                </a:solidFill>
                <a:latin typeface="Times New Roman"/>
                <a:ea typeface="Calibri"/>
              </a:rPr>
              <a:t>VI </a:t>
            </a:r>
            <a:endParaRPr lang="uk-UA" sz="6000" dirty="0" smtClean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0" indent="0" algn="ctr">
              <a:buNone/>
            </a:pPr>
            <a:r>
              <a:rPr lang="uk-UA" sz="6000" dirty="0" smtClean="0">
                <a:solidFill>
                  <a:srgbClr val="FF0000"/>
                </a:solidFill>
                <a:latin typeface="Times New Roman"/>
                <a:ea typeface="Calibri"/>
              </a:rPr>
              <a:t>«</a:t>
            </a:r>
            <a:r>
              <a:rPr lang="uk-UA" sz="6000" dirty="0">
                <a:solidFill>
                  <a:srgbClr val="FF0000"/>
                </a:solidFill>
                <a:latin typeface="Times New Roman"/>
                <a:ea typeface="Calibri"/>
              </a:rPr>
              <a:t>Школа ввічливості».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8229600" cy="14968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1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325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Мова – це засіб спілкування. Етикет – від французького слова «etiquette», що означає ярлик, етикетка. 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Мова – це засіб спілкування. Етикет – від французького слова «etiquette», що означає ярлик, етикетка.</dc:title>
  <dc:creator>home</dc:creator>
  <cp:lastModifiedBy>home</cp:lastModifiedBy>
  <cp:revision>5</cp:revision>
  <dcterms:created xsi:type="dcterms:W3CDTF">2017-11-27T21:33:43Z</dcterms:created>
  <dcterms:modified xsi:type="dcterms:W3CDTF">2017-11-27T22:21:45Z</dcterms:modified>
</cp:coreProperties>
</file>