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1956" y="-4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1D0435C6-FEE6-4E65-83E6-62E6AF141D7C}" type="datetimeFigureOut">
              <a:rPr lang="ru-RU" smtClean="0"/>
              <a:t>27.11.2017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39175C2E-E9D4-49AC-8589-10525B4C6B70}" type="slidenum">
              <a:rPr lang="ru-RU" smtClean="0"/>
              <a:t>‹#›</a:t>
            </a:fld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11560" y="836712"/>
            <a:ext cx="7772400" cy="4536504"/>
          </a:xfrm>
        </p:spPr>
        <p:txBody>
          <a:bodyPr>
            <a:normAutofit fontScale="90000"/>
          </a:bodyPr>
          <a:lstStyle/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ru-RU" sz="3600" dirty="0">
                <a:latin typeface="Calibri"/>
                <a:ea typeface="Calibri"/>
                <a:cs typeface="Times New Roman"/>
              </a:rPr>
              <a:t/>
            </a:r>
            <a:br>
              <a:rPr lang="ru-RU" sz="3600" dirty="0">
                <a:latin typeface="Calibri"/>
                <a:ea typeface="Calibri"/>
                <a:cs typeface="Times New Roman"/>
              </a:rPr>
            </a:br>
            <a:r>
              <a:rPr lang="uk-UA" b="1" i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Мова</a:t>
            </a:r>
            <a:r>
              <a:rPr lang="uk-UA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 – це засіб спілкування.</a:t>
            </a:r>
            <a:r>
              <a:rPr lang="ru-RU" sz="3600" b="1" dirty="0">
                <a:solidFill>
                  <a:schemeClr val="tx1"/>
                </a:solidFill>
                <a:latin typeface="Calibri"/>
                <a:ea typeface="Calibri"/>
                <a:cs typeface="Times New Roman"/>
              </a:rPr>
              <a:t/>
            </a:r>
            <a:br>
              <a:rPr lang="ru-RU" sz="3600" b="1" dirty="0">
                <a:solidFill>
                  <a:schemeClr val="tx1"/>
                </a:solidFill>
                <a:latin typeface="Calibri"/>
                <a:ea typeface="Calibri"/>
                <a:cs typeface="Times New Roman"/>
              </a:rPr>
            </a:br>
            <a:r>
              <a:rPr lang="uk-UA" b="1" i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Етикет </a:t>
            </a:r>
            <a:r>
              <a:rPr lang="uk-UA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– від французького слова «</a:t>
            </a:r>
            <a:r>
              <a:rPr lang="en-US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etiquette</a:t>
            </a:r>
            <a:r>
              <a:rPr lang="uk-UA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», що означає ярлик, етикетка</a:t>
            </a:r>
            <a:r>
              <a:rPr lang="uk-UA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.</a:t>
            </a:r>
            <a:r>
              <a:rPr lang="ru-RU" sz="3600" dirty="0">
                <a:solidFill>
                  <a:schemeClr val="tx1"/>
                </a:solidFill>
                <a:latin typeface="Calibri"/>
                <a:ea typeface="Calibri"/>
                <a:cs typeface="Times New Roman"/>
              </a:rPr>
              <a:t/>
            </a:r>
            <a:br>
              <a:rPr lang="ru-RU" sz="3600" dirty="0">
                <a:solidFill>
                  <a:schemeClr val="tx1"/>
                </a:solidFill>
                <a:latin typeface="Calibri"/>
                <a:ea typeface="Calibri"/>
                <a:cs typeface="Times New Roman"/>
              </a:rPr>
            </a:br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31640" y="5517232"/>
            <a:ext cx="6400800" cy="880121"/>
          </a:xfrm>
        </p:spPr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10539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179512" y="404664"/>
            <a:ext cx="8856983" cy="5721499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endParaRPr lang="uk-UA" dirty="0" smtClean="0"/>
          </a:p>
          <a:p>
            <a:pPr marL="0" indent="0" algn="ctr">
              <a:buNone/>
            </a:pPr>
            <a:r>
              <a:rPr lang="uk-UA" sz="6000" b="1" dirty="0" smtClean="0">
                <a:solidFill>
                  <a:srgbClr val="FF0000"/>
                </a:solidFill>
              </a:rPr>
              <a:t>Мовні заборони</a:t>
            </a: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uk-UA" sz="6000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Заборони: ой, ага, </a:t>
            </a:r>
            <a:r>
              <a:rPr lang="uk-UA" sz="6000" i="1" dirty="0" err="1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угу</a:t>
            </a:r>
            <a:r>
              <a:rPr lang="uk-UA" sz="6000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;</a:t>
            </a:r>
            <a:endParaRPr lang="ru-RU" sz="6000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uk-UA" sz="6000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Часто вживати: дідько, чорт, біс;</a:t>
            </a:r>
            <a:endParaRPr lang="ru-RU" sz="6000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uk-UA" sz="6000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Часто повторювати: страх, жах, Боже;</a:t>
            </a:r>
            <a:endParaRPr lang="ru-RU" sz="6000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>
              <a:lnSpc>
                <a:spcPct val="115000"/>
              </a:lnSpc>
              <a:spcAft>
                <a:spcPts val="1000"/>
              </a:spcAft>
            </a:pPr>
            <a:r>
              <a:rPr lang="uk-UA" sz="6000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Називати конкретну людину: він, вона.       </a:t>
            </a:r>
            <a:endParaRPr lang="ru-RU" sz="6000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 marL="0" indent="0" algn="ctr">
              <a:buNone/>
            </a:pPr>
            <a:endParaRPr lang="ru-RU" sz="6000" b="1" dirty="0">
              <a:solidFill>
                <a:srgbClr val="FF0000"/>
              </a:solidFill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66336"/>
          </a:xfrm>
        </p:spPr>
        <p:txBody>
          <a:bodyPr>
            <a:noAutofit/>
          </a:bodyPr>
          <a:lstStyle/>
          <a:p>
            <a:endParaRPr lang="ru-RU" sz="6000" dirty="0"/>
          </a:p>
        </p:txBody>
      </p:sp>
    </p:spTree>
    <p:extLst>
      <p:ext uri="{BB962C8B-B14F-4D97-AF65-F5344CB8AC3E}">
        <p14:creationId xmlns:p14="http://schemas.microsoft.com/office/powerpoint/2010/main" val="26915691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872067" y="332656"/>
            <a:ext cx="7408333" cy="5793507"/>
          </a:xfrm>
        </p:spPr>
        <p:txBody>
          <a:bodyPr/>
          <a:lstStyle/>
          <a:p>
            <a:pPr marL="0" indent="0" algn="ctr">
              <a:lnSpc>
                <a:spcPct val="115000"/>
              </a:lnSpc>
              <a:spcAft>
                <a:spcPts val="1000"/>
              </a:spcAft>
              <a:buNone/>
              <a:tabLst>
                <a:tab pos="2124075" algn="l"/>
              </a:tabLst>
            </a:pPr>
            <a:r>
              <a:rPr lang="uk-UA" sz="6000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«Твоє недобре слово – подряпина на ніжній тканині душі материнської» (В.Сухомлинський).</a:t>
            </a:r>
            <a:endParaRPr lang="ru-RU" sz="6000" dirty="0">
              <a:solidFill>
                <a:srgbClr val="FF0000"/>
              </a:solidFill>
              <a:latin typeface="Calibri"/>
              <a:ea typeface="Calibri"/>
              <a:cs typeface="Times New Roman"/>
            </a:endParaRPr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539552" y="-963488"/>
            <a:ext cx="8229600" cy="1252728"/>
          </a:xfrm>
        </p:spPr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543356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0" y="260649"/>
            <a:ext cx="9143999" cy="5865514"/>
          </a:xfrm>
        </p:spPr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uk-UA" dirty="0">
                <a:latin typeface="Times New Roman"/>
                <a:ea typeface="Calibri"/>
                <a:cs typeface="Times New Roman"/>
              </a:rPr>
              <a:t> </a:t>
            </a:r>
            <a:r>
              <a:rPr lang="uk-UA" sz="6000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«Слово «здрастуйте»  має чудодійну властивість – воно пробуджує почуття взаємного довір`я, зближує людей, відкриває їх душі» </a:t>
            </a:r>
          </a:p>
          <a:p>
            <a:pPr marL="0" indent="0" algn="ctr">
              <a:buNone/>
            </a:pPr>
            <a:r>
              <a:rPr lang="uk-UA" sz="6000" b="1" dirty="0" smtClean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В</a:t>
            </a:r>
            <a:r>
              <a:rPr lang="uk-UA" sz="6000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. Сухомлинський.</a:t>
            </a:r>
            <a:endParaRPr lang="ru-RU" sz="6000" b="1" dirty="0">
              <a:solidFill>
                <a:srgbClr val="FF0000"/>
              </a:solidFill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 flipV="1">
            <a:off x="457200" y="260648"/>
            <a:ext cx="8229600" cy="7768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75168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872067" y="332657"/>
            <a:ext cx="7408333" cy="5793506"/>
          </a:xfrm>
        </p:spPr>
        <p:txBody>
          <a:bodyPr>
            <a:normAutofit/>
          </a:bodyPr>
          <a:lstStyle/>
          <a:p>
            <a:pPr marL="0" indent="0" algn="ctr">
              <a:lnSpc>
                <a:spcPct val="115000"/>
              </a:lnSpc>
              <a:spcAft>
                <a:spcPts val="1000"/>
              </a:spcAft>
              <a:buNone/>
            </a:pPr>
            <a:endParaRPr lang="uk-UA" sz="5400" b="1" i="1" dirty="0" smtClean="0">
              <a:solidFill>
                <a:srgbClr val="FF0000"/>
              </a:solidFill>
              <a:latin typeface="Times New Roman"/>
              <a:ea typeface="Calibri"/>
              <a:cs typeface="Times New Roman"/>
            </a:endParaRPr>
          </a:p>
          <a:p>
            <a:pPr marL="0" indent="0" algn="ctr">
              <a:lnSpc>
                <a:spcPct val="115000"/>
              </a:lnSpc>
              <a:spcAft>
                <a:spcPts val="1000"/>
              </a:spcAft>
              <a:buNone/>
            </a:pPr>
            <a:r>
              <a:rPr lang="uk-UA" sz="5400" b="1" i="1" dirty="0" smtClean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Ніщо </a:t>
            </a:r>
            <a:r>
              <a:rPr lang="uk-UA" sz="5400" b="1" i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не обходиться нам так дешево і не ціниться так дорого, як ввічливість</a:t>
            </a:r>
            <a:r>
              <a:rPr lang="uk-UA" sz="4400" b="1" i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.</a:t>
            </a:r>
            <a:endParaRPr lang="ru-RU" sz="4400" b="1" dirty="0">
              <a:solidFill>
                <a:srgbClr val="FF0000"/>
              </a:solidFill>
              <a:latin typeface="Calibri"/>
              <a:ea typeface="Calibri"/>
              <a:cs typeface="Times New Roman"/>
            </a:endParaRPr>
          </a:p>
          <a:p>
            <a:endParaRPr lang="ru-RU" sz="4400" b="1" dirty="0">
              <a:solidFill>
                <a:srgbClr val="FF0000"/>
              </a:solidFill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 flipV="1">
            <a:off x="457200" y="0"/>
            <a:ext cx="8229600" cy="338328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54527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872067" y="1412776"/>
            <a:ext cx="7408333" cy="4713387"/>
          </a:xfrm>
        </p:spPr>
        <p:txBody>
          <a:bodyPr/>
          <a:lstStyle/>
          <a:p>
            <a:pPr marL="93980" indent="0" algn="ctr">
              <a:lnSpc>
                <a:spcPct val="115000"/>
              </a:lnSpc>
              <a:spcAft>
                <a:spcPts val="1000"/>
              </a:spcAft>
              <a:buNone/>
              <a:tabLst>
                <a:tab pos="-810260" algn="l"/>
              </a:tabLst>
            </a:pPr>
            <a:r>
              <a:rPr lang="uk-UA" b="1" dirty="0">
                <a:latin typeface="Times New Roman"/>
                <a:ea typeface="Calibri"/>
                <a:cs typeface="Times New Roman"/>
              </a:rPr>
              <a:t> </a:t>
            </a:r>
            <a:r>
              <a:rPr lang="en-US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I </a:t>
            </a:r>
            <a:r>
              <a:rPr lang="ru-RU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конкурс</a:t>
            </a:r>
            <a:r>
              <a:rPr lang="ru-RU" b="1" dirty="0" smtClean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:</a:t>
            </a:r>
          </a:p>
          <a:p>
            <a:pPr marL="93980" indent="0" algn="ctr">
              <a:lnSpc>
                <a:spcPct val="115000"/>
              </a:lnSpc>
              <a:spcAft>
                <a:spcPts val="1000"/>
              </a:spcAft>
              <a:buNone/>
              <a:tabLst>
                <a:tab pos="-810260" algn="l"/>
              </a:tabLst>
            </a:pPr>
            <a:r>
              <a:rPr lang="ru-RU" b="1" dirty="0" smtClean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 </a:t>
            </a:r>
            <a:r>
              <a:rPr lang="ru-RU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«</a:t>
            </a:r>
            <a:r>
              <a:rPr lang="ru-RU" b="1" dirty="0" err="1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Зак</a:t>
            </a:r>
            <a:r>
              <a:rPr lang="uk-UA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і</a:t>
            </a:r>
            <a:r>
              <a:rPr lang="ru-RU" b="1" dirty="0" err="1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нчи</a:t>
            </a:r>
            <a:r>
              <a:rPr lang="ru-RU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 </a:t>
            </a:r>
            <a:r>
              <a:rPr lang="ru-RU" b="1" dirty="0" err="1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речення</a:t>
            </a:r>
            <a:r>
              <a:rPr lang="ru-RU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».</a:t>
            </a:r>
            <a:endParaRPr lang="ru-RU" sz="1800" b="1" dirty="0">
              <a:solidFill>
                <a:srgbClr val="FF0000"/>
              </a:solidFill>
              <a:latin typeface="Calibri"/>
              <a:ea typeface="Calibri"/>
              <a:cs typeface="Times New Roman"/>
            </a:endParaRPr>
          </a:p>
          <a:p>
            <a:pPr indent="-180340">
              <a:lnSpc>
                <a:spcPct val="115000"/>
              </a:lnSpc>
              <a:spcAft>
                <a:spcPts val="1000"/>
              </a:spcAft>
              <a:tabLst>
                <a:tab pos="-810260" algn="l"/>
              </a:tabLst>
            </a:pPr>
            <a:r>
              <a:rPr lang="uk-UA" sz="2800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а)  Розтане навіть льодяна глиба від слова </a:t>
            </a:r>
            <a:r>
              <a:rPr lang="uk-UA" sz="2800" dirty="0" smtClean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теплого…</a:t>
            </a:r>
          </a:p>
          <a:p>
            <a:pPr indent="-180340">
              <a:lnSpc>
                <a:spcPct val="115000"/>
              </a:lnSpc>
              <a:spcAft>
                <a:spcPts val="1000"/>
              </a:spcAft>
              <a:tabLst>
                <a:tab pos="-810260" algn="l"/>
              </a:tabLst>
            </a:pPr>
            <a:r>
              <a:rPr lang="uk-UA" sz="2800" dirty="0" smtClean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б) Зазеленіє навіть пень, коли почує...</a:t>
            </a:r>
            <a:endParaRPr lang="ru-RU" sz="2800" dirty="0" smtClean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 indent="-180340">
              <a:lnSpc>
                <a:spcPct val="115000"/>
              </a:lnSpc>
              <a:spcAft>
                <a:spcPts val="1000"/>
              </a:spcAft>
              <a:tabLst>
                <a:tab pos="-810260" algn="l"/>
              </a:tabLst>
            </a:pPr>
            <a:r>
              <a:rPr lang="uk-UA" sz="2800" dirty="0" smtClean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в</a:t>
            </a:r>
            <a:r>
              <a:rPr lang="uk-UA" sz="2800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) За смачний обід і ситний </a:t>
            </a:r>
            <a:r>
              <a:rPr lang="uk-UA" sz="2800" dirty="0" err="1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скажем</a:t>
            </a:r>
            <a:r>
              <a:rPr lang="uk-UA" sz="2800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 мамі ми</a:t>
            </a:r>
            <a:r>
              <a:rPr lang="uk-UA" sz="2800" dirty="0" smtClean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…</a:t>
            </a:r>
            <a:endParaRPr lang="ru-RU" sz="2800" dirty="0">
              <a:solidFill>
                <a:schemeClr val="tx1"/>
              </a:solidFill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39049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611560" y="332656"/>
            <a:ext cx="8532439" cy="6525344"/>
          </a:xfrm>
        </p:spPr>
        <p:txBody>
          <a:bodyPr>
            <a:normAutofit fontScale="62500" lnSpcReduction="20000"/>
          </a:bodyPr>
          <a:lstStyle/>
          <a:p>
            <a:pPr marL="0" indent="0" algn="ctr">
              <a:buNone/>
            </a:pPr>
            <a:r>
              <a:rPr lang="uk-UA" b="1" dirty="0">
                <a:latin typeface="Times New Roman"/>
                <a:ea typeface="Calibri"/>
                <a:cs typeface="Times New Roman"/>
              </a:rPr>
              <a:t> </a:t>
            </a:r>
            <a:r>
              <a:rPr lang="en-US" sz="4500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II</a:t>
            </a:r>
            <a:r>
              <a:rPr lang="ru-RU" sz="4500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  </a:t>
            </a:r>
            <a:r>
              <a:rPr lang="uk-UA" sz="4500" b="1" dirty="0" smtClean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конкурс</a:t>
            </a:r>
          </a:p>
          <a:p>
            <a:pPr marL="0" indent="0" algn="ctr">
              <a:buNone/>
            </a:pPr>
            <a:r>
              <a:rPr lang="uk-UA" sz="4500" b="1" dirty="0" smtClean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« Знавців </a:t>
            </a:r>
            <a:r>
              <a:rPr lang="uk-UA" sz="4500" b="1" dirty="0" err="1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прислів</a:t>
            </a:r>
            <a:r>
              <a:rPr lang="ru-RU" sz="4500" b="1" dirty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`</a:t>
            </a:r>
            <a:r>
              <a:rPr lang="uk-UA" sz="4500" b="1" dirty="0" smtClean="0">
                <a:solidFill>
                  <a:srgbClr val="FF0000"/>
                </a:solidFill>
                <a:latin typeface="Times New Roman"/>
                <a:ea typeface="Calibri"/>
                <a:cs typeface="Times New Roman"/>
              </a:rPr>
              <a:t>їв»</a:t>
            </a: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i="1" dirty="0" smtClean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1</a:t>
            </a: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. Бережи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хліб на обід, а слово на </a:t>
            </a: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відповідь.</a:t>
            </a:r>
            <a:endParaRPr lang="ru-RU" sz="3800" dirty="0" smtClean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2. Краще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мовчати, ніж брехати.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3. Дав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слово – дотримай його.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4. Не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хочеш почути дурних слів, не кажи їх </a:t>
            </a: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сам.</a:t>
            </a:r>
            <a:endParaRPr lang="ru-RU" sz="3800" dirty="0" smtClean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ru-RU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5. </a:t>
            </a: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Що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маєш казати, то наперед обміркуй.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6. Хліб-сіль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їж, а правду ріж.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7. Треба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знати, де що казати.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8. Ласкаве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слово – як день ясний.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9. Погане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слово проковтни.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10. Всякому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слову свій час.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11. Кулею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поцілиш в одного, в двох, а влучним словом – у тисячу.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lvl="0" indent="0">
              <a:lnSpc>
                <a:spcPct val="115000"/>
              </a:lnSpc>
              <a:spcAft>
                <a:spcPts val="1000"/>
              </a:spcAft>
              <a:buNone/>
            </a:pPr>
            <a:r>
              <a:rPr lang="uk-UA" sz="3800" i="1" dirty="0" smtClean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12. Краще </a:t>
            </a:r>
            <a:r>
              <a:rPr lang="uk-UA" sz="3800" i="1" dirty="0">
                <a:solidFill>
                  <a:schemeClr val="tx1"/>
                </a:solidFill>
                <a:latin typeface="Times New Roman" pitchFamily="18" charset="0"/>
                <a:ea typeface="Calibri"/>
                <a:cs typeface="Times New Roman" pitchFamily="18" charset="0"/>
              </a:rPr>
              <a:t>недоговорити, ніж переговорити.</a:t>
            </a:r>
            <a:endParaRPr lang="ru-RU" sz="3800" dirty="0">
              <a:solidFill>
                <a:schemeClr val="tx1"/>
              </a:solidFill>
              <a:latin typeface="Times New Roman" pitchFamily="18" charset="0"/>
              <a:ea typeface="Calibri"/>
              <a:cs typeface="Times New Roman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 flipV="1">
            <a:off x="467544" y="-99392"/>
            <a:ext cx="8229600" cy="288032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955064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179512" y="476672"/>
            <a:ext cx="8712967" cy="6048672"/>
          </a:xfrm>
        </p:spPr>
        <p:txBody>
          <a:bodyPr>
            <a:normAutofit/>
          </a:bodyPr>
          <a:lstStyle/>
          <a:p>
            <a:pPr marL="0" indent="0" algn="ctr">
              <a:buNone/>
              <a:tabLst>
                <a:tab pos="-810260" algn="l"/>
              </a:tabLst>
            </a:pPr>
            <a:r>
              <a:rPr lang="en-US" sz="6600" b="1" dirty="0" smtClean="0">
                <a:solidFill>
                  <a:srgbClr val="FF0000"/>
                </a:solidFill>
                <a:latin typeface="Times New Roman"/>
                <a:ea typeface="Calibri"/>
              </a:rPr>
              <a:t>III </a:t>
            </a:r>
            <a:r>
              <a:rPr lang="uk-UA" sz="6600" b="1" dirty="0" smtClean="0">
                <a:solidFill>
                  <a:srgbClr val="FF0000"/>
                </a:solidFill>
                <a:latin typeface="Times New Roman"/>
                <a:ea typeface="Calibri"/>
              </a:rPr>
              <a:t>конкурс </a:t>
            </a:r>
          </a:p>
          <a:p>
            <a:pPr marL="0" indent="0" algn="ctr">
              <a:buNone/>
              <a:tabLst>
                <a:tab pos="-810260" algn="l"/>
              </a:tabLst>
            </a:pPr>
            <a:r>
              <a:rPr lang="uk-UA" sz="6600" b="1" dirty="0" smtClean="0">
                <a:solidFill>
                  <a:srgbClr val="FF0000"/>
                </a:solidFill>
                <a:latin typeface="Times New Roman"/>
                <a:ea typeface="Calibri"/>
              </a:rPr>
              <a:t>«Чарівні слова».</a:t>
            </a:r>
            <a:endParaRPr lang="ru-RU" sz="6600" b="1" dirty="0">
              <a:solidFill>
                <a:srgbClr val="FF0000"/>
              </a:solidFill>
            </a:endParaRPr>
          </a:p>
          <a:p>
            <a:endParaRPr lang="ru-RU" sz="6600" dirty="0">
              <a:solidFill>
                <a:srgbClr val="FF0000"/>
              </a:solidFill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 flipV="1">
            <a:off x="457200" y="260648"/>
            <a:ext cx="8229600" cy="7768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27692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0648"/>
            <a:ext cx="8892479" cy="6408712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6000" b="1" dirty="0" smtClean="0">
                <a:solidFill>
                  <a:srgbClr val="FF0000"/>
                </a:solidFill>
                <a:latin typeface="Times New Roman"/>
                <a:ea typeface="Calibri"/>
              </a:rPr>
              <a:t>IV  </a:t>
            </a:r>
            <a:r>
              <a:rPr lang="uk-UA" sz="6000" b="1" dirty="0">
                <a:solidFill>
                  <a:srgbClr val="FF0000"/>
                </a:solidFill>
                <a:latin typeface="Times New Roman"/>
                <a:ea typeface="Calibri"/>
              </a:rPr>
              <a:t>конкурс </a:t>
            </a:r>
            <a:r>
              <a:rPr lang="uk-UA" sz="6000" b="1" dirty="0" smtClean="0">
                <a:solidFill>
                  <a:srgbClr val="FF0000"/>
                </a:solidFill>
                <a:latin typeface="Times New Roman"/>
                <a:ea typeface="Calibri"/>
              </a:rPr>
              <a:t/>
            </a:r>
            <a:br>
              <a:rPr lang="uk-UA" sz="6000" b="1" dirty="0" smtClean="0">
                <a:solidFill>
                  <a:srgbClr val="FF0000"/>
                </a:solidFill>
                <a:latin typeface="Times New Roman"/>
                <a:ea typeface="Calibri"/>
              </a:rPr>
            </a:br>
            <a:r>
              <a:rPr lang="uk-UA" sz="6000" b="1" dirty="0" smtClean="0">
                <a:solidFill>
                  <a:srgbClr val="FF0000"/>
                </a:solidFill>
                <a:latin typeface="Times New Roman"/>
                <a:ea typeface="Calibri"/>
              </a:rPr>
              <a:t>«Знавці </a:t>
            </a:r>
            <a:r>
              <a:rPr lang="uk-UA" sz="6000" b="1" dirty="0">
                <a:solidFill>
                  <a:srgbClr val="FF0000"/>
                </a:solidFill>
                <a:latin typeface="Times New Roman"/>
                <a:ea typeface="Calibri"/>
              </a:rPr>
              <a:t>мовного </a:t>
            </a:r>
            <a:r>
              <a:rPr lang="uk-UA" sz="6000" b="1" dirty="0" smtClean="0">
                <a:solidFill>
                  <a:srgbClr val="FF0000"/>
                </a:solidFill>
                <a:latin typeface="Times New Roman"/>
                <a:ea typeface="Calibri"/>
              </a:rPr>
              <a:t>етикету»</a:t>
            </a:r>
          </a:p>
          <a:p>
            <a:pPr marL="0" indent="0" algn="ctr">
              <a:buNone/>
            </a:pPr>
            <a:r>
              <a:rPr lang="uk-UA" sz="4400" b="1" dirty="0" err="1" smtClean="0">
                <a:solidFill>
                  <a:schemeClr val="tx1"/>
                </a:solidFill>
                <a:latin typeface="Times New Roman"/>
              </a:rPr>
              <a:t>-привітання</a:t>
            </a:r>
            <a:endParaRPr lang="uk-UA" sz="4400" b="1" dirty="0" smtClean="0">
              <a:solidFill>
                <a:schemeClr val="tx1"/>
              </a:solidFill>
              <a:latin typeface="Times New Roman"/>
            </a:endParaRPr>
          </a:p>
          <a:p>
            <a:pPr marL="0" indent="0" algn="ctr">
              <a:buNone/>
            </a:pPr>
            <a:r>
              <a:rPr lang="uk-UA" sz="4400" b="1" dirty="0" err="1" smtClean="0">
                <a:solidFill>
                  <a:schemeClr val="tx1"/>
                </a:solidFill>
                <a:latin typeface="Times New Roman"/>
              </a:rPr>
              <a:t>-знайомства</a:t>
            </a:r>
            <a:endParaRPr lang="uk-UA" sz="4400" b="1" dirty="0" smtClean="0">
              <a:solidFill>
                <a:schemeClr val="tx1"/>
              </a:solidFill>
              <a:latin typeface="Times New Roman"/>
            </a:endParaRPr>
          </a:p>
          <a:p>
            <a:pPr marL="0" indent="0" algn="ctr">
              <a:buNone/>
            </a:pPr>
            <a:r>
              <a:rPr lang="uk-UA" sz="4400" b="1" dirty="0" err="1" smtClean="0">
                <a:solidFill>
                  <a:schemeClr val="tx1"/>
                </a:solidFill>
                <a:latin typeface="Times New Roman"/>
              </a:rPr>
              <a:t>-прохання</a:t>
            </a:r>
            <a:endParaRPr lang="uk-UA" sz="4400" b="1" dirty="0" smtClean="0">
              <a:solidFill>
                <a:schemeClr val="tx1"/>
              </a:solidFill>
              <a:latin typeface="Times New Roman"/>
            </a:endParaRPr>
          </a:p>
          <a:p>
            <a:pPr marL="0" indent="0" algn="ctr">
              <a:buNone/>
            </a:pPr>
            <a:r>
              <a:rPr lang="uk-UA" sz="4400" b="1" dirty="0" err="1" smtClean="0">
                <a:solidFill>
                  <a:schemeClr val="tx1"/>
                </a:solidFill>
                <a:latin typeface="Times New Roman"/>
              </a:rPr>
              <a:t>-вибачення</a:t>
            </a:r>
            <a:endParaRPr lang="uk-UA" sz="4400" b="1" dirty="0" smtClean="0">
              <a:solidFill>
                <a:schemeClr val="tx1"/>
              </a:solidFill>
              <a:latin typeface="Times New Roman"/>
            </a:endParaRPr>
          </a:p>
          <a:p>
            <a:pPr marL="0" indent="0" algn="ctr">
              <a:buNone/>
            </a:pPr>
            <a:endParaRPr lang="ru-RU" sz="6000" b="1" dirty="0">
              <a:solidFill>
                <a:schemeClr val="tx1"/>
              </a:solidFill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 flipV="1">
            <a:off x="457200" y="116632"/>
            <a:ext cx="8229600" cy="221696"/>
          </a:xfrm>
        </p:spPr>
        <p:txBody>
          <a:bodyPr>
            <a:normAutofit fontScale="90000"/>
          </a:bodyPr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90277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179512" y="260648"/>
            <a:ext cx="8784975" cy="6264696"/>
          </a:xfrm>
        </p:spPr>
        <p:txBody>
          <a:bodyPr/>
          <a:lstStyle/>
          <a:p>
            <a:pPr marL="0" indent="0" algn="ctr">
              <a:buNone/>
            </a:pPr>
            <a:r>
              <a:rPr lang="en-US" sz="6000" b="1" dirty="0">
                <a:solidFill>
                  <a:srgbClr val="FF0000"/>
                </a:solidFill>
                <a:latin typeface="Times New Roman"/>
                <a:ea typeface="Calibri"/>
              </a:rPr>
              <a:t>V </a:t>
            </a:r>
            <a:r>
              <a:rPr lang="uk-UA" sz="6000" b="1" dirty="0">
                <a:solidFill>
                  <a:srgbClr val="FF0000"/>
                </a:solidFill>
                <a:latin typeface="Times New Roman"/>
                <a:ea typeface="Calibri"/>
              </a:rPr>
              <a:t>конкурс </a:t>
            </a:r>
            <a:endParaRPr lang="uk-UA" sz="6000" b="1" dirty="0" smtClean="0">
              <a:solidFill>
                <a:srgbClr val="FF0000"/>
              </a:solidFill>
              <a:latin typeface="Times New Roman"/>
              <a:ea typeface="Calibri"/>
            </a:endParaRPr>
          </a:p>
          <a:p>
            <a:pPr marL="0" indent="0" algn="ctr">
              <a:buNone/>
            </a:pPr>
            <a:r>
              <a:rPr lang="uk-UA" sz="6000" b="1" dirty="0" smtClean="0">
                <a:solidFill>
                  <a:srgbClr val="FF0000"/>
                </a:solidFill>
                <a:latin typeface="Times New Roman"/>
                <a:ea typeface="Calibri"/>
              </a:rPr>
              <a:t>«Знавці </a:t>
            </a:r>
            <a:r>
              <a:rPr lang="uk-UA" sz="6000" b="1" dirty="0">
                <a:solidFill>
                  <a:srgbClr val="FF0000"/>
                </a:solidFill>
                <a:latin typeface="Times New Roman"/>
                <a:ea typeface="Calibri"/>
              </a:rPr>
              <a:t>правил телефонних </a:t>
            </a:r>
            <a:r>
              <a:rPr lang="uk-UA" sz="6000" b="1" dirty="0" smtClean="0">
                <a:solidFill>
                  <a:srgbClr val="FF0000"/>
                </a:solidFill>
                <a:latin typeface="Times New Roman"/>
                <a:ea typeface="Calibri"/>
              </a:rPr>
              <a:t>розмов»</a:t>
            </a:r>
          </a:p>
          <a:p>
            <a:pPr marL="0" indent="0" algn="ctr">
              <a:buNone/>
            </a:pP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 flipV="1">
            <a:off x="457200" y="188640"/>
            <a:ext cx="8229600" cy="149688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4382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0" y="260648"/>
            <a:ext cx="9143999" cy="6597352"/>
          </a:xfrm>
        </p:spPr>
        <p:txBody>
          <a:bodyPr/>
          <a:lstStyle/>
          <a:p>
            <a:pPr marL="0" indent="0" algn="ctr">
              <a:lnSpc>
                <a:spcPct val="115000"/>
              </a:lnSpc>
              <a:spcAft>
                <a:spcPts val="1000"/>
              </a:spcAft>
              <a:buNone/>
            </a:pPr>
            <a:endParaRPr lang="ru-RU" dirty="0">
              <a:latin typeface="Calibri"/>
              <a:ea typeface="Calibri"/>
              <a:cs typeface="Times New Roman"/>
            </a:endParaRP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uk-UA" sz="3200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1 крок – привітання.</a:t>
            </a:r>
            <a:endParaRPr lang="ru-RU" sz="3200" b="1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uk-UA" sz="3200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2 крок – вибачитися за турбування.</a:t>
            </a:r>
            <a:endParaRPr lang="ru-RU" sz="3200" b="1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uk-UA" sz="3200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3 крок – назвати своє  </a:t>
            </a:r>
            <a:r>
              <a:rPr lang="uk-UA" sz="3200" b="1" i="1" dirty="0" err="1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ім</a:t>
            </a:r>
            <a:r>
              <a:rPr lang="ru-RU" sz="3200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`</a:t>
            </a:r>
            <a:r>
              <a:rPr lang="uk-UA" sz="3200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я та прізвище.</a:t>
            </a:r>
            <a:endParaRPr lang="ru-RU" sz="3200" b="1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uk-UA" sz="3200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4 крок – стисло сформувати своє запитання, прохання, тощо.</a:t>
            </a:r>
            <a:endParaRPr lang="ru-RU" sz="3200" b="1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uk-UA" sz="3200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5 крок – подякувати.</a:t>
            </a:r>
            <a:endParaRPr lang="ru-RU" sz="3200" b="1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pPr algn="ctr">
              <a:lnSpc>
                <a:spcPct val="115000"/>
              </a:lnSpc>
              <a:spcAft>
                <a:spcPts val="1000"/>
              </a:spcAft>
            </a:pPr>
            <a:r>
              <a:rPr lang="uk-UA" sz="3200" b="1" i="1" dirty="0">
                <a:solidFill>
                  <a:schemeClr val="tx1"/>
                </a:solidFill>
                <a:latin typeface="Times New Roman"/>
                <a:ea typeface="Calibri"/>
                <a:cs typeface="Times New Roman"/>
              </a:rPr>
              <a:t>6 крок – попрощатись.</a:t>
            </a:r>
            <a:endParaRPr lang="ru-RU" sz="3200" b="1" dirty="0">
              <a:solidFill>
                <a:schemeClr val="tx1"/>
              </a:solidFill>
              <a:latin typeface="Calibri"/>
              <a:ea typeface="Calibri"/>
              <a:cs typeface="Times New Roman"/>
            </a:endParaRPr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66336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36327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251520" y="260648"/>
            <a:ext cx="8640959" cy="586551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6000" dirty="0">
                <a:solidFill>
                  <a:srgbClr val="FF0000"/>
                </a:solidFill>
                <a:latin typeface="Times New Roman"/>
                <a:ea typeface="Calibri"/>
              </a:rPr>
              <a:t>VI </a:t>
            </a:r>
            <a:endParaRPr lang="uk-UA" sz="6000" dirty="0" smtClean="0">
              <a:solidFill>
                <a:srgbClr val="FF0000"/>
              </a:solidFill>
              <a:latin typeface="Times New Roman"/>
              <a:ea typeface="Calibri"/>
            </a:endParaRPr>
          </a:p>
          <a:p>
            <a:pPr marL="0" indent="0" algn="ctr">
              <a:buNone/>
            </a:pPr>
            <a:r>
              <a:rPr lang="uk-UA" sz="6000" dirty="0" smtClean="0">
                <a:solidFill>
                  <a:srgbClr val="FF0000"/>
                </a:solidFill>
                <a:latin typeface="Times New Roman"/>
                <a:ea typeface="Calibri"/>
              </a:rPr>
              <a:t>«</a:t>
            </a:r>
            <a:r>
              <a:rPr lang="uk-UA" sz="6000" dirty="0">
                <a:solidFill>
                  <a:srgbClr val="FF0000"/>
                </a:solidFill>
                <a:latin typeface="Times New Roman"/>
                <a:ea typeface="Calibri"/>
              </a:rPr>
              <a:t>Школа ввічливості».</a:t>
            </a:r>
            <a:endParaRPr lang="ru-RU" sz="6000" dirty="0">
              <a:solidFill>
                <a:srgbClr val="FF0000"/>
              </a:solidFill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 flipV="1">
            <a:off x="457200" y="188640"/>
            <a:ext cx="8229600" cy="149688"/>
          </a:xfrm>
        </p:spPr>
        <p:txBody>
          <a:bodyPr>
            <a:normAutofit fontScale="90000"/>
          </a:bodyPr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231122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Волна">
  <a:themeElements>
    <a:clrScheme name="Волна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Волна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Волна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</TotalTime>
  <Words>325</Words>
  <Application>Microsoft Office PowerPoint</Application>
  <PresentationFormat>Экран (4:3)</PresentationFormat>
  <Paragraphs>50</Paragraphs>
  <Slides>12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Волна</vt:lpstr>
      <vt:lpstr> Мова – це засіб спілкування. Етикет – від французького слова «etiquette», що означає ярлик, етикетка. </vt:lpstr>
      <vt:lpstr>Презентация PowerPoint</vt:lpstr>
      <vt:lpstr>Презентация PowerPoint</vt:lpstr>
      <vt:lpstr>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Microsoft Office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Мова – це засіб спілкування. Етикет – від французького слова «etiquette», що означає ярлик, етикетка.</dc:title>
  <dc:creator>home</dc:creator>
  <cp:lastModifiedBy>home</cp:lastModifiedBy>
  <cp:revision>5</cp:revision>
  <dcterms:created xsi:type="dcterms:W3CDTF">2017-11-27T21:33:43Z</dcterms:created>
  <dcterms:modified xsi:type="dcterms:W3CDTF">2017-11-27T22:21:45Z</dcterms:modified>
</cp:coreProperties>
</file>

<file path=docProps/thumbnail.jpeg>
</file>