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2" r:id="rId15"/>
    <p:sldId id="269" r:id="rId16"/>
    <p:sldId id="271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61FF"/>
    <a:srgbClr val="FF6D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593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049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709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94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21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54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81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485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72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344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736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04BBE-F8FF-4E0E-AA0E-C07C5B51380B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6D059-A28A-4C34-8094-9D8DD9247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775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ldmaral.ucoz.ru/shablonPPT_2/cvety_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121920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7400" y="592932"/>
            <a:ext cx="9804400" cy="2988468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Закріплення звукового значення букви</a:t>
            </a:r>
            <a:r>
              <a:rPr lang="uk-UA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«</a:t>
            </a:r>
            <a:r>
              <a:rPr lang="uk-UA" b="1" i="1" dirty="0" err="1">
                <a:solidFill>
                  <a:srgbClr val="FF0000"/>
                </a:solidFill>
                <a:latin typeface="Monotype Corsiva" panose="03010101010201010101" pitchFamily="66" charset="0"/>
              </a:rPr>
              <a:t>ве</a:t>
            </a:r>
            <a:r>
              <a:rPr lang="uk-UA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».</a:t>
            </a:r>
            <a:r>
              <a:rPr lang="uk-UA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Особові займенники, їх вживання в реченнях. Читання і </a:t>
            </a:r>
            <a:r>
              <a:rPr lang="uk-UA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доповнення речень.</a:t>
            </a:r>
            <a:endParaRPr lang="ru-RU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400" y="4051300"/>
            <a:ext cx="9144000" cy="22225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</a:t>
            </a:r>
            <a:r>
              <a:rPr lang="uk-UA" sz="3200" b="1" dirty="0" err="1" smtClean="0">
                <a:solidFill>
                  <a:srgbClr val="002060"/>
                </a:solidFill>
              </a:rPr>
              <a:t>ідготувала</a:t>
            </a:r>
            <a:r>
              <a:rPr lang="uk-UA" sz="3200" b="1" dirty="0" smtClean="0">
                <a:solidFill>
                  <a:srgbClr val="002060"/>
                </a:solidFill>
              </a:rPr>
              <a:t> </a:t>
            </a:r>
            <a:r>
              <a:rPr lang="uk-UA" sz="3200" b="1" dirty="0" err="1" smtClean="0">
                <a:solidFill>
                  <a:srgbClr val="002060"/>
                </a:solidFill>
              </a:rPr>
              <a:t>вчитьель</a:t>
            </a:r>
            <a:r>
              <a:rPr lang="uk-UA" sz="3200" b="1" dirty="0" smtClean="0">
                <a:solidFill>
                  <a:srgbClr val="002060"/>
                </a:solidFill>
              </a:rPr>
              <a:t> 1-Б класу</a:t>
            </a:r>
          </a:p>
          <a:p>
            <a:r>
              <a:rPr lang="uk-UA" sz="3200" b="1" dirty="0" smtClean="0">
                <a:solidFill>
                  <a:srgbClr val="002060"/>
                </a:solidFill>
              </a:rPr>
              <a:t>КЗО «СЗШ № 85» ДМР</a:t>
            </a:r>
          </a:p>
          <a:p>
            <a:r>
              <a:rPr lang="uk-UA" sz="3200" b="1" dirty="0" err="1" smtClean="0">
                <a:solidFill>
                  <a:srgbClr val="002060"/>
                </a:solidFill>
              </a:rPr>
              <a:t>Котенко</a:t>
            </a:r>
            <a:r>
              <a:rPr lang="uk-UA" sz="3200" b="1" dirty="0" smtClean="0">
                <a:solidFill>
                  <a:srgbClr val="002060"/>
                </a:solidFill>
              </a:rPr>
              <a:t> Яна Сергіївна</a:t>
            </a:r>
          </a:p>
          <a:p>
            <a:r>
              <a:rPr lang="uk-UA" sz="3200" b="1" dirty="0" smtClean="0">
                <a:solidFill>
                  <a:srgbClr val="002060"/>
                </a:solidFill>
              </a:rPr>
              <a:t>2017-2018 </a:t>
            </a:r>
            <a:r>
              <a:rPr lang="uk-UA" sz="3200" b="1" dirty="0" err="1" smtClean="0">
                <a:solidFill>
                  <a:srgbClr val="002060"/>
                </a:solidFill>
              </a:rPr>
              <a:t>н.р</a:t>
            </a:r>
            <a:r>
              <a:rPr lang="uk-UA" sz="3200" b="1" dirty="0" smtClean="0">
                <a:solidFill>
                  <a:srgbClr val="002060"/>
                </a:solidFill>
              </a:rPr>
              <a:t>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62075"/>
          </a:xfrm>
        </p:spPr>
        <p:txBody>
          <a:bodyPr/>
          <a:lstStyle/>
          <a:p>
            <a:pPr algn="ctr"/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Робота з букварем (с. 68-69)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500" y="1825625"/>
            <a:ext cx="11607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8000" dirty="0" smtClean="0"/>
              <a:t>        </a:t>
            </a:r>
            <a:r>
              <a:rPr lang="uk-UA" sz="8000" dirty="0" err="1" smtClean="0"/>
              <a:t>мо</a:t>
            </a:r>
            <a:r>
              <a:rPr lang="uk-UA" sz="8000" dirty="0" smtClean="0"/>
              <a:t> 	    	</a:t>
            </a:r>
            <a:r>
              <a:rPr lang="uk-UA" sz="8000" dirty="0" err="1" smtClean="0">
                <a:solidFill>
                  <a:schemeClr val="bg1">
                    <a:lumMod val="65000"/>
                  </a:schemeClr>
                </a:solidFill>
              </a:rPr>
              <a:t>р</a:t>
            </a:r>
            <a:r>
              <a:rPr lang="uk-UA" sz="8000" dirty="0" err="1" smtClean="0"/>
              <a:t>и</a:t>
            </a:r>
            <a:r>
              <a:rPr lang="uk-UA" sz="8000" dirty="0" smtClean="0"/>
              <a:t>		ва</a:t>
            </a:r>
          </a:p>
          <a:p>
            <a:pPr marL="0" indent="0">
              <a:buNone/>
            </a:pPr>
            <a:endParaRPr lang="uk-UA" sz="8000" dirty="0" smtClean="0"/>
          </a:p>
          <a:p>
            <a:pPr marL="0" indent="0">
              <a:buNone/>
            </a:pPr>
            <a:r>
              <a:rPr lang="uk-UA" sz="8000" dirty="0" smtClean="0"/>
              <a:t>ви	       ва	       </a:t>
            </a:r>
            <a:r>
              <a:rPr lang="uk-UA" sz="8000" dirty="0" err="1" smtClean="0"/>
              <a:t>мо</a:t>
            </a:r>
            <a:r>
              <a:rPr lang="uk-UA" sz="8000" dirty="0" smtClean="0"/>
              <a:t>	       ми</a:t>
            </a:r>
            <a:endParaRPr lang="ru-RU" sz="8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969963" y="2755900"/>
            <a:ext cx="1671637" cy="17907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316287" y="2755900"/>
            <a:ext cx="830263" cy="17907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864100" y="2832100"/>
            <a:ext cx="1193800" cy="1930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962775" y="2755900"/>
            <a:ext cx="825500" cy="17907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7788275" y="2717800"/>
            <a:ext cx="1136650" cy="19431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715500" y="2667000"/>
            <a:ext cx="1193800" cy="1955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85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600" dirty="0" smtClean="0"/>
              <a:t>Читання слів у стовпчиках </a:t>
            </a:r>
            <a:endParaRPr lang="ru-RU" sz="66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3576741"/>
              </p:ext>
            </p:extLst>
          </p:nvPr>
        </p:nvGraphicFramePr>
        <p:xfrm>
          <a:off x="838200" y="1825625"/>
          <a:ext cx="105156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70738444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85744481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78697319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998492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Во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ВА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ВА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ВА</a:t>
                      </a:r>
                      <a:endParaRPr lang="ru-RU" sz="6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88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ВОНА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ВАС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ВАННА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ІВАН</a:t>
                      </a:r>
                      <a:endParaRPr lang="ru-RU" sz="6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ВОНИ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ВАЛИ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ВАННИ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ІВАННА</a:t>
                      </a:r>
                      <a:endParaRPr lang="ru-RU" sz="6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53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800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2979381"/>
              </p:ext>
            </p:extLst>
          </p:nvPr>
        </p:nvGraphicFramePr>
        <p:xfrm>
          <a:off x="292100" y="1825625"/>
          <a:ext cx="114808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>
                  <a:extLst>
                    <a:ext uri="{9D8B030D-6E8A-4147-A177-3AD203B41FA5}">
                      <a16:colId xmlns:a16="http://schemas.microsoft.com/office/drawing/2014/main" val="3707384443"/>
                    </a:ext>
                  </a:extLst>
                </a:gridCol>
                <a:gridCol w="2425700">
                  <a:extLst>
                    <a:ext uri="{9D8B030D-6E8A-4147-A177-3AD203B41FA5}">
                      <a16:colId xmlns:a16="http://schemas.microsoft.com/office/drawing/2014/main" val="2857444817"/>
                    </a:ext>
                  </a:extLst>
                </a:gridCol>
                <a:gridCol w="3251200">
                  <a:extLst>
                    <a:ext uri="{9D8B030D-6E8A-4147-A177-3AD203B41FA5}">
                      <a16:colId xmlns:a16="http://schemas.microsoft.com/office/drawing/2014/main" val="3786973198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2998492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ВІ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ВА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ВИ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ВУ</a:t>
                      </a:r>
                      <a:endParaRPr lang="ru-RU" sz="6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88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ВІН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ВАМ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НОВИНА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КАВУН</a:t>
                      </a:r>
                      <a:endParaRPr lang="ru-RU" sz="6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ВІНОК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ВАМИ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НОВИНИ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6000" dirty="0" smtClean="0"/>
                        <a:t>КАВУНИ</a:t>
                      </a:r>
                      <a:endParaRPr lang="ru-RU" sz="6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53350"/>
                  </a:ext>
                </a:extLst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6600" smtClean="0"/>
              <a:t>Читання слів у стовпчиках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58892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8299" y="-350837"/>
            <a:ext cx="11455400" cy="2387600"/>
          </a:xfrm>
        </p:spPr>
        <p:txBody>
          <a:bodyPr/>
          <a:lstStyle/>
          <a:p>
            <a:r>
              <a:rPr lang="uk-UA" dirty="0" smtClean="0"/>
              <a:t>Робота над сюжетним малюнком (с.68)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0" y="2219173"/>
            <a:ext cx="8373950" cy="418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82104"/>
            <a:ext cx="9144000" cy="879178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00B050"/>
                </a:solidFill>
              </a:rPr>
              <a:t>УТВОРИ СЛОВА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00" y="1359287"/>
            <a:ext cx="9598124" cy="452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71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500063"/>
            <a:ext cx="10083800" cy="1189037"/>
          </a:xfrm>
        </p:spPr>
        <p:txBody>
          <a:bodyPr>
            <a:normAutofit fontScale="90000"/>
          </a:bodyPr>
          <a:lstStyle/>
          <a:p>
            <a:r>
              <a:rPr lang="uk-UA" i="1" dirty="0" smtClean="0">
                <a:solidFill>
                  <a:schemeClr val="accent1">
                    <a:lumMod val="75000"/>
                  </a:schemeClr>
                </a:solidFill>
              </a:rPr>
              <a:t>Робота з друкованим зошитом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4500" y="1789906"/>
            <a:ext cx="11480800" cy="4433094"/>
          </a:xfrm>
        </p:spPr>
        <p:txBody>
          <a:bodyPr>
            <a:normAutofit/>
          </a:bodyPr>
          <a:lstStyle/>
          <a:p>
            <a:pPr algn="just"/>
            <a:r>
              <a:rPr lang="uk-UA" dirty="0" smtClean="0"/>
              <a:t>Розділи речення на слова.</a:t>
            </a:r>
          </a:p>
          <a:p>
            <a:pPr algn="just"/>
            <a:r>
              <a:rPr lang="uk-UA" sz="4800" dirty="0" smtClean="0"/>
              <a:t>ЗА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>
                <a:solidFill>
                  <a:srgbClr val="FF0000"/>
                </a:solidFill>
              </a:rPr>
              <a:t>САДКАМИ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/>
              <a:t>ЗА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>
                <a:solidFill>
                  <a:srgbClr val="FF0000"/>
                </a:solidFill>
              </a:rPr>
              <a:t>ГАЙКАМИ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/>
              <a:t>РОЗРОСЛИСЯ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>
                <a:solidFill>
                  <a:srgbClr val="FF0000"/>
                </a:solidFill>
              </a:rPr>
              <a:t>КАВУНИ</a:t>
            </a:r>
            <a:r>
              <a:rPr lang="uk-UA" sz="4800" dirty="0" smtClean="0"/>
              <a:t>.</a:t>
            </a:r>
          </a:p>
          <a:p>
            <a:pPr algn="just"/>
            <a:r>
              <a:rPr lang="uk-UA" sz="4800" dirty="0" smtClean="0"/>
              <a:t>ВСІ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>
                <a:solidFill>
                  <a:srgbClr val="FF0000"/>
                </a:solidFill>
              </a:rPr>
              <a:t>КАВУНИ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/>
              <a:t>БЕРУТЬ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>
                <a:solidFill>
                  <a:srgbClr val="FF0000"/>
                </a:solidFill>
              </a:rPr>
              <a:t>ПІД</a:t>
            </a:r>
            <a:r>
              <a:rPr lang="uk-UA" sz="4800" dirty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/>
              <a:t>БОКИ,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>
                <a:solidFill>
                  <a:srgbClr val="FF0000"/>
                </a:solidFill>
              </a:rPr>
              <a:t>А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/>
              <a:t>КАВУНИ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>
                <a:solidFill>
                  <a:srgbClr val="FF0000"/>
                </a:solidFill>
              </a:rPr>
              <a:t>З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/>
              <a:t>ЗЕМЛІ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/>
              <a:t>-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>
                <a:solidFill>
                  <a:srgbClr val="FF0000"/>
                </a:solidFill>
              </a:rPr>
              <a:t>НІ</a:t>
            </a:r>
            <a:r>
              <a:rPr lang="uk-UA" sz="4800" dirty="0" smtClean="0">
                <a:solidFill>
                  <a:schemeClr val="accent1">
                    <a:lumMod val="50000"/>
                  </a:schemeClr>
                </a:solidFill>
              </a:rPr>
              <a:t>|</a:t>
            </a:r>
            <a:r>
              <a:rPr lang="uk-UA" sz="4800" dirty="0" smtClean="0"/>
              <a:t>КРОКУ!</a:t>
            </a:r>
          </a:p>
          <a:p>
            <a:pPr algn="just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1943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81807"/>
            <a:ext cx="9144000" cy="879475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00B050"/>
                </a:solidFill>
              </a:rPr>
              <a:t>Розв'яжи ребуси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0" y="1438403"/>
            <a:ext cx="8657033" cy="413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73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uk-UA" dirty="0" smtClean="0">
                <a:solidFill>
                  <a:srgbClr val="002060"/>
                </a:solidFill>
              </a:rPr>
              <a:t>ПІДСУМОК УРОКУ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b="1" i="1" dirty="0" smtClean="0">
                <a:solidFill>
                  <a:schemeClr val="accent2">
                    <a:lumMod val="50000"/>
                  </a:schemeClr>
                </a:solidFill>
              </a:rPr>
              <a:t>Гра «Продовж речення»</a:t>
            </a:r>
          </a:p>
          <a:p>
            <a:pPr>
              <a:buFontTx/>
              <a:buChar char="-"/>
            </a:pPr>
            <a:r>
              <a:rPr lang="uk-UA" dirty="0" smtClean="0"/>
              <a:t>Сьогодні на </a:t>
            </a:r>
            <a:r>
              <a:rPr lang="uk-UA" dirty="0" err="1" smtClean="0"/>
              <a:t>уроці</a:t>
            </a:r>
            <a:r>
              <a:rPr lang="uk-UA" dirty="0" smtClean="0"/>
              <a:t> я вчився …. </a:t>
            </a:r>
          </a:p>
          <a:p>
            <a:pPr>
              <a:buFontTx/>
              <a:buChar char="-"/>
            </a:pPr>
            <a:r>
              <a:rPr lang="uk-UA" dirty="0" smtClean="0"/>
              <a:t>Я дізнався ….</a:t>
            </a:r>
          </a:p>
          <a:p>
            <a:pPr>
              <a:buFontTx/>
              <a:buChar char="-"/>
            </a:pPr>
            <a:r>
              <a:rPr lang="uk-UA" dirty="0" smtClean="0"/>
              <a:t>Найбільше  мені сподобалося …</a:t>
            </a:r>
          </a:p>
          <a:p>
            <a:pPr>
              <a:buFontTx/>
              <a:buChar char="-"/>
            </a:pPr>
            <a:r>
              <a:rPr lang="uk-UA" dirty="0" smtClean="0"/>
              <a:t>Хочу навчитися 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185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46326" y="1125834"/>
            <a:ext cx="63357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Дякую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вам за урок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098" name="Picture 2" descr="https://i06.fotocdn.net/s21/1/user_s/11/25299543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75" y="2763837"/>
            <a:ext cx="245745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59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796925"/>
            <a:ext cx="8255000" cy="3851275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B050"/>
                </a:solidFill>
              </a:rPr>
              <a:t>Ось і все, </a:t>
            </a:r>
            <a:r>
              <a:rPr lang="ru-RU" b="1" i="1" dirty="0" err="1">
                <a:solidFill>
                  <a:srgbClr val="00B050"/>
                </a:solidFill>
              </a:rPr>
              <a:t>продзвенів</a:t>
            </a:r>
            <a:r>
              <a:rPr lang="ru-RU" b="1" i="1" dirty="0">
                <a:solidFill>
                  <a:srgbClr val="00B050"/>
                </a:solidFill>
              </a:rPr>
              <a:t> уже </a:t>
            </a:r>
            <a:r>
              <a:rPr lang="ru-RU" b="1" i="1" dirty="0" err="1">
                <a:solidFill>
                  <a:srgbClr val="00B050"/>
                </a:solidFill>
              </a:rPr>
              <a:t>дзвінок</a:t>
            </a:r>
            <a:r>
              <a:rPr lang="ru-RU" b="1" i="1" dirty="0">
                <a:solidFill>
                  <a:srgbClr val="00B050"/>
                </a:solidFill>
              </a:rPr>
              <a:t>, </a:t>
            </a:r>
            <a:r>
              <a:rPr lang="ru-RU" b="1" i="1" dirty="0" smtClean="0">
                <a:solidFill>
                  <a:srgbClr val="00B050"/>
                </a:solidFill>
              </a:rPr>
              <a:t/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err="1">
                <a:solidFill>
                  <a:srgbClr val="00B050"/>
                </a:solidFill>
              </a:rPr>
              <a:t>Починаємо</a:t>
            </a:r>
            <a:r>
              <a:rPr lang="ru-RU" b="1" i="1" dirty="0">
                <a:solidFill>
                  <a:srgbClr val="00B050"/>
                </a:solidFill>
              </a:rPr>
              <a:t> урок. </a:t>
            </a:r>
            <a:r>
              <a:rPr lang="ru-RU" b="1" i="1" dirty="0" smtClean="0">
                <a:solidFill>
                  <a:srgbClr val="00B050"/>
                </a:solidFill>
              </a:rPr>
              <a:t/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>
                <a:solidFill>
                  <a:srgbClr val="00B050"/>
                </a:solidFill>
              </a:rPr>
              <a:t>Сядьте </a:t>
            </a:r>
            <a:r>
              <a:rPr lang="ru-RU" b="1" i="1" dirty="0" err="1">
                <a:solidFill>
                  <a:srgbClr val="00B050"/>
                </a:solidFill>
              </a:rPr>
              <a:t>рівно</a:t>
            </a:r>
            <a:r>
              <a:rPr lang="ru-RU" b="1" i="1" dirty="0">
                <a:solidFill>
                  <a:srgbClr val="00B050"/>
                </a:solidFill>
              </a:rPr>
              <a:t>, </a:t>
            </a:r>
            <a:r>
              <a:rPr lang="ru-RU" b="1" i="1" dirty="0" err="1">
                <a:solidFill>
                  <a:srgbClr val="00B050"/>
                </a:solidFill>
              </a:rPr>
              <a:t>посміхніться</a:t>
            </a:r>
            <a:r>
              <a:rPr lang="ru-RU" b="1" i="1" dirty="0">
                <a:solidFill>
                  <a:srgbClr val="00B050"/>
                </a:solidFill>
              </a:rPr>
              <a:t> </a:t>
            </a:r>
            <a:r>
              <a:rPr lang="ru-RU" b="1" i="1" dirty="0" smtClean="0">
                <a:solidFill>
                  <a:srgbClr val="00B050"/>
                </a:solidFill>
              </a:rPr>
              <a:t/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>
                <a:solidFill>
                  <a:srgbClr val="00B050"/>
                </a:solidFill>
              </a:rPr>
              <a:t>І на мене </a:t>
            </a:r>
            <a:r>
              <a:rPr lang="ru-RU" b="1" i="1" dirty="0" err="1">
                <a:solidFill>
                  <a:srgbClr val="00B050"/>
                </a:solidFill>
              </a:rPr>
              <a:t>подивіться</a:t>
            </a:r>
            <a:r>
              <a:rPr lang="ru-RU" b="1" i="1" dirty="0">
                <a:solidFill>
                  <a:srgbClr val="00B050"/>
                </a:solidFill>
              </a:rPr>
              <a:t>! </a:t>
            </a:r>
          </a:p>
        </p:txBody>
      </p:sp>
      <p:pic>
        <p:nvPicPr>
          <p:cNvPr id="2052" name="Picture 4" descr="http://sunveter.ru/uploads/posts/2014-05/1399295368_kolokol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499" y="1978024"/>
            <a:ext cx="2403475" cy="240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sgi72.izmeri.edusite.ru/images/p112_1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377824"/>
            <a:ext cx="10287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17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500" y="835025"/>
            <a:ext cx="7861300" cy="2784475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7030A0"/>
                </a:solidFill>
                <a:cs typeface="Arabic Typesetting" panose="03020402040406030203" pitchFamily="66" charset="-78"/>
              </a:rPr>
              <a:t>Погляньте: диво дивовижне,</a:t>
            </a:r>
            <a:br>
              <a:rPr lang="uk-UA" b="1" dirty="0" smtClean="0">
                <a:solidFill>
                  <a:srgbClr val="7030A0"/>
                </a:solidFill>
                <a:cs typeface="Arabic Typesetting" panose="03020402040406030203" pitchFamily="66" charset="-78"/>
              </a:rPr>
            </a:br>
            <a:r>
              <a:rPr lang="uk-UA" b="1" dirty="0" smtClean="0">
                <a:solidFill>
                  <a:srgbClr val="7030A0"/>
                </a:solidFill>
                <a:cs typeface="Arabic Typesetting" panose="03020402040406030203" pitchFamily="66" charset="-78"/>
              </a:rPr>
              <a:t>Таке ж цікаве, бо живе, -</a:t>
            </a:r>
            <a:br>
              <a:rPr lang="uk-UA" b="1" dirty="0" smtClean="0">
                <a:solidFill>
                  <a:srgbClr val="7030A0"/>
                </a:solidFill>
                <a:cs typeface="Arabic Typesetting" panose="03020402040406030203" pitchFamily="66" charset="-78"/>
              </a:rPr>
            </a:br>
            <a:r>
              <a:rPr lang="uk-UA" b="1" dirty="0" smtClean="0">
                <a:solidFill>
                  <a:srgbClr val="7030A0"/>
                </a:solidFill>
                <a:cs typeface="Arabic Typesetting" panose="03020402040406030203" pitchFamily="66" charset="-78"/>
              </a:rPr>
              <a:t>Зрослись на гілочці дві вишні.</a:t>
            </a:r>
            <a:br>
              <a:rPr lang="uk-UA" b="1" dirty="0" smtClean="0">
                <a:solidFill>
                  <a:srgbClr val="7030A0"/>
                </a:solidFill>
                <a:cs typeface="Arabic Typesetting" panose="03020402040406030203" pitchFamily="66" charset="-78"/>
              </a:rPr>
            </a:br>
            <a:r>
              <a:rPr lang="uk-UA" b="1" dirty="0" smtClean="0">
                <a:solidFill>
                  <a:srgbClr val="7030A0"/>
                </a:solidFill>
                <a:cs typeface="Arabic Typesetting" panose="03020402040406030203" pitchFamily="66" charset="-78"/>
              </a:rPr>
              <a:t>Висять, собі, як букви «</a:t>
            </a:r>
            <a:r>
              <a:rPr lang="uk-UA" b="1" dirty="0" err="1" smtClean="0">
                <a:solidFill>
                  <a:srgbClr val="7030A0"/>
                </a:solidFill>
                <a:cs typeface="Arabic Typesetting" panose="03020402040406030203" pitchFamily="66" charset="-78"/>
              </a:rPr>
              <a:t>Ве</a:t>
            </a:r>
            <a:r>
              <a:rPr lang="uk-UA" b="1" dirty="0" smtClean="0">
                <a:solidFill>
                  <a:srgbClr val="7030A0"/>
                </a:solidFill>
                <a:cs typeface="Arabic Typesetting" panose="03020402040406030203" pitchFamily="66" charset="-78"/>
              </a:rPr>
              <a:t>»</a:t>
            </a:r>
            <a:endParaRPr lang="ru-RU" b="1" dirty="0">
              <a:solidFill>
                <a:srgbClr val="7030A0"/>
              </a:solidFill>
              <a:cs typeface="Arabic Typesetting" panose="03020402040406030203" pitchFamily="66" charset="-78"/>
            </a:endParaRPr>
          </a:p>
        </p:txBody>
      </p:sp>
      <p:pic>
        <p:nvPicPr>
          <p:cNvPr id="3074" name="Picture 2" descr="https://st.depositphotos.com/1024768/2695/v/450/depositphotos_26954643-stock-illustration-black-cherry-fruits-cartoon-illustr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658099" y="2938398"/>
            <a:ext cx="3933825" cy="333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6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6DB6"/>
                </a:solidFill>
              </a:rPr>
              <a:t>Гра «Назви слова за малюнками»</a:t>
            </a:r>
            <a:endParaRPr lang="ru-RU" dirty="0">
              <a:solidFill>
                <a:srgbClr val="FF6DB6"/>
              </a:solidFill>
            </a:endParaRPr>
          </a:p>
        </p:txBody>
      </p:sp>
      <p:pic>
        <p:nvPicPr>
          <p:cNvPr id="4100" name="Picture 4" descr="http://3.bp.blogspot.com/-1d8TZ5tvsUk/UKY0ik_HaNI/AAAAAAAAEQE/v6AlLPoo_lc/s1600/American+crow+by+Pedro+Fernand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547812"/>
            <a:ext cx="3078837" cy="299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cs9.pikabu.ru/post_img/2017/04/04/7/1491306119153902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231" y="1447800"/>
            <a:ext cx="2166699" cy="271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playcast.ru/uploads/2016/07/07/19218344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0755" y="1397000"/>
            <a:ext cx="2900870" cy="286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static8.depositphotos.com/1245125/1054/v/950/depositphotos_10549821-stock-illustration-vector-illustration-of-red-bucke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037" y="1547812"/>
            <a:ext cx="2344738" cy="234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www.promobud.ua/uimages/vikno-za-vashimi-rozmiri-za-najkrashoyu-tcinoyu-ta-vtanovlen-352727b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601" y="4152900"/>
            <a:ext cx="2369873" cy="227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nwlife.ru/wp-content/gallery/art-dlya-kuxni/%D0%B0%D1%80%D1%82-%D0%B4%D0%BB%D1%8F-%D0%BA%D1%83%D1%85%D0%BD%D0%B8_8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029" y="4236893"/>
            <a:ext cx="1907738" cy="221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91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000" b="1" dirty="0" smtClean="0">
                <a:solidFill>
                  <a:srgbClr val="FF6DB6"/>
                </a:solidFill>
              </a:rPr>
              <a:t>Гра «Полювання» впіймай [в]</a:t>
            </a:r>
            <a:endParaRPr lang="ru-RU" sz="6000" b="1" dirty="0">
              <a:solidFill>
                <a:srgbClr val="FF6DB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5400" y="2055813"/>
            <a:ext cx="6565900" cy="297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000" b="1" i="1" dirty="0" smtClean="0">
                <a:solidFill>
                  <a:srgbClr val="BF61FF"/>
                </a:solidFill>
              </a:rPr>
              <a:t>До </a:t>
            </a:r>
            <a:r>
              <a:rPr lang="uk-UA" sz="4000" b="1" i="1" dirty="0" smtClean="0">
                <a:solidFill>
                  <a:srgbClr val="FF0000"/>
                </a:solidFill>
              </a:rPr>
              <a:t>в</a:t>
            </a:r>
            <a:r>
              <a:rPr lang="uk-UA" sz="4000" b="1" i="1" dirty="0" smtClean="0">
                <a:solidFill>
                  <a:srgbClr val="BF61FF"/>
                </a:solidFill>
              </a:rPr>
              <a:t>едмедя </a:t>
            </a:r>
            <a:r>
              <a:rPr lang="uk-UA" sz="4000" b="1" i="1" dirty="0" smtClean="0">
                <a:solidFill>
                  <a:srgbClr val="FF0000"/>
                </a:solidFill>
              </a:rPr>
              <a:t>в</a:t>
            </a:r>
            <a:r>
              <a:rPr lang="uk-UA" sz="4000" b="1" i="1" dirty="0" smtClean="0">
                <a:solidFill>
                  <a:srgbClr val="BF61FF"/>
                </a:solidFill>
              </a:rPr>
              <a:t>овк прийшо</a:t>
            </a:r>
            <a:r>
              <a:rPr lang="uk-UA" sz="4000" b="1" i="1" dirty="0" smtClean="0">
                <a:solidFill>
                  <a:srgbClr val="FF0000"/>
                </a:solidFill>
              </a:rPr>
              <a:t>в</a:t>
            </a:r>
            <a:r>
              <a:rPr lang="uk-UA" sz="4000" b="1" i="1" dirty="0" smtClean="0">
                <a:solidFill>
                  <a:srgbClr val="BF61FF"/>
                </a:solidFill>
              </a:rPr>
              <a:t>,</a:t>
            </a:r>
          </a:p>
          <a:p>
            <a:pPr marL="0" indent="0">
              <a:buNone/>
            </a:pPr>
            <a:r>
              <a:rPr lang="uk-UA" sz="4000" b="1" i="1" dirty="0" smtClean="0">
                <a:solidFill>
                  <a:srgbClr val="BF61FF"/>
                </a:solidFill>
              </a:rPr>
              <a:t>Приніс подарунок:</a:t>
            </a:r>
          </a:p>
          <a:p>
            <a:pPr marL="0" indent="0">
              <a:buNone/>
            </a:pPr>
            <a:r>
              <a:rPr lang="uk-UA" sz="4000" b="1" i="1" dirty="0" smtClean="0">
                <a:solidFill>
                  <a:srgbClr val="FF0000"/>
                </a:solidFill>
              </a:rPr>
              <a:t>В</a:t>
            </a:r>
            <a:r>
              <a:rPr lang="uk-UA" sz="4000" b="1" i="1" dirty="0" smtClean="0">
                <a:solidFill>
                  <a:srgbClr val="BF61FF"/>
                </a:solidFill>
              </a:rPr>
              <a:t>чора </a:t>
            </a:r>
            <a:r>
              <a:rPr lang="uk-UA" sz="4000" b="1" i="1" dirty="0" smtClean="0">
                <a:solidFill>
                  <a:srgbClr val="FF0000"/>
                </a:solidFill>
              </a:rPr>
              <a:t>в</a:t>
            </a:r>
            <a:r>
              <a:rPr lang="uk-UA" sz="4000" b="1" i="1" dirty="0" smtClean="0">
                <a:solidFill>
                  <a:srgbClr val="BF61FF"/>
                </a:solidFill>
              </a:rPr>
              <a:t>ласноруч</a:t>
            </a:r>
          </a:p>
          <a:p>
            <a:pPr marL="0" indent="0">
              <a:buNone/>
            </a:pPr>
            <a:r>
              <a:rPr lang="uk-UA" sz="4000" b="1" i="1" dirty="0" smtClean="0">
                <a:solidFill>
                  <a:srgbClr val="FF0000"/>
                </a:solidFill>
              </a:rPr>
              <a:t>В</a:t>
            </a:r>
            <a:r>
              <a:rPr lang="uk-UA" sz="4000" b="1" i="1" dirty="0" smtClean="0">
                <a:solidFill>
                  <a:srgbClr val="BF61FF"/>
                </a:solidFill>
              </a:rPr>
              <a:t>о</a:t>
            </a:r>
            <a:r>
              <a:rPr lang="uk-UA" sz="4000" b="1" i="1" dirty="0" smtClean="0">
                <a:solidFill>
                  <a:srgbClr val="FF0000"/>
                </a:solidFill>
              </a:rPr>
              <a:t>в</a:t>
            </a:r>
            <a:r>
              <a:rPr lang="uk-UA" sz="4000" b="1" i="1" dirty="0" smtClean="0">
                <a:solidFill>
                  <a:srgbClr val="BF61FF"/>
                </a:solidFill>
              </a:rPr>
              <a:t>чисько </a:t>
            </a:r>
            <a:r>
              <a:rPr lang="uk-UA" sz="4000" b="1" i="1" dirty="0" smtClean="0">
                <a:solidFill>
                  <a:srgbClr val="FF0000"/>
                </a:solidFill>
              </a:rPr>
              <a:t>в</a:t>
            </a:r>
            <a:r>
              <a:rPr lang="uk-UA" sz="4000" b="1" i="1" dirty="0" smtClean="0">
                <a:solidFill>
                  <a:srgbClr val="BF61FF"/>
                </a:solidFill>
              </a:rPr>
              <a:t>ишив </a:t>
            </a:r>
            <a:r>
              <a:rPr lang="uk-UA" sz="4000" b="1" i="1" dirty="0" smtClean="0">
                <a:solidFill>
                  <a:srgbClr val="FF0000"/>
                </a:solidFill>
              </a:rPr>
              <a:t>в</a:t>
            </a:r>
            <a:r>
              <a:rPr lang="uk-UA" sz="4000" b="1" i="1" dirty="0" smtClean="0">
                <a:solidFill>
                  <a:srgbClr val="BF61FF"/>
                </a:solidFill>
              </a:rPr>
              <a:t>ізерунок.</a:t>
            </a:r>
            <a:endParaRPr lang="ru-RU" sz="4000" b="1" i="1" dirty="0">
              <a:solidFill>
                <a:srgbClr val="BF61FF"/>
              </a:solidFill>
            </a:endParaRPr>
          </a:p>
        </p:txBody>
      </p:sp>
      <p:pic>
        <p:nvPicPr>
          <p:cNvPr id="5122" name="Picture 2" descr="https://ds03.infourok.ru/uploads/ex/0549/000289d0-effda8be/hello_html_m43a7997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3429000"/>
            <a:ext cx="2254250" cy="299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rstyle.org/uploads/posts/2010-01/1263397433_1243392533_novyj-risunok-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988" y="1963125"/>
            <a:ext cx="1993562" cy="296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yt3.ggpht.com/-GOpv1yEhzG8/AAAAAAAAAAI/AAAAAAAAAAA/hYDRJ6u83bg/s900-c-k-no-mo-rj-c0xffffff/phot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8507412" y="2819786"/>
            <a:ext cx="1247775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06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117600"/>
            <a:ext cx="6032500" cy="3632200"/>
          </a:xfrm>
        </p:spPr>
        <p:txBody>
          <a:bodyPr>
            <a:noAutofit/>
          </a:bodyPr>
          <a:lstStyle/>
          <a:p>
            <a:r>
              <a:rPr lang="uk-UA" sz="4000" dirty="0" smtClean="0">
                <a:solidFill>
                  <a:srgbClr val="0070C0"/>
                </a:solidFill>
              </a:rPr>
              <a:t>Хоч без крил, але літаю,</a:t>
            </a:r>
            <a:br>
              <a:rPr lang="uk-UA" sz="4000" dirty="0" smtClean="0">
                <a:solidFill>
                  <a:srgbClr val="0070C0"/>
                </a:solidFill>
              </a:rPr>
            </a:br>
            <a:r>
              <a:rPr lang="uk-UA" sz="4000" dirty="0" smtClean="0">
                <a:solidFill>
                  <a:srgbClr val="0070C0"/>
                </a:solidFill>
              </a:rPr>
              <a:t>вербі коси розплітаю.</a:t>
            </a:r>
            <a:br>
              <a:rPr lang="uk-UA" sz="4000" dirty="0" smtClean="0">
                <a:solidFill>
                  <a:srgbClr val="0070C0"/>
                </a:solidFill>
              </a:rPr>
            </a:br>
            <a:r>
              <a:rPr lang="uk-UA" sz="4000" dirty="0" smtClean="0">
                <a:solidFill>
                  <a:srgbClr val="0070C0"/>
                </a:solidFill>
              </a:rPr>
              <a:t>Погойдаю в лісі гілку,</a:t>
            </a:r>
            <a:br>
              <a:rPr lang="uk-UA" sz="4000" dirty="0" smtClean="0">
                <a:solidFill>
                  <a:srgbClr val="0070C0"/>
                </a:solidFill>
              </a:rPr>
            </a:br>
            <a:r>
              <a:rPr lang="uk-UA" sz="4000" dirty="0" smtClean="0">
                <a:solidFill>
                  <a:srgbClr val="0070C0"/>
                </a:solidFill>
              </a:rPr>
              <a:t>заколишу в квітці бджілку</a:t>
            </a:r>
            <a:br>
              <a:rPr lang="uk-UA" sz="4000" dirty="0" smtClean="0">
                <a:solidFill>
                  <a:srgbClr val="0070C0"/>
                </a:solidFill>
              </a:rPr>
            </a:br>
            <a:r>
              <a:rPr lang="uk-UA" sz="4000" dirty="0" smtClean="0">
                <a:solidFill>
                  <a:srgbClr val="0070C0"/>
                </a:solidFill>
              </a:rPr>
              <a:t>якщо добре розлютити</a:t>
            </a:r>
            <a:br>
              <a:rPr lang="uk-UA" sz="4000" dirty="0" smtClean="0">
                <a:solidFill>
                  <a:srgbClr val="0070C0"/>
                </a:solidFill>
              </a:rPr>
            </a:br>
            <a:r>
              <a:rPr lang="uk-UA" sz="4000" dirty="0" smtClean="0">
                <a:solidFill>
                  <a:srgbClr val="0070C0"/>
                </a:solidFill>
              </a:rPr>
              <a:t>можу шкоди наробити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43300" y="271861"/>
            <a:ext cx="6451600" cy="934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7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Загадки </a:t>
            </a:r>
            <a:endParaRPr lang="ru-RU" sz="72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207000" y="4904582"/>
            <a:ext cx="5715000" cy="96281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40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Вітер</a:t>
            </a:r>
            <a:endParaRPr lang="ru-RU" sz="40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11266" name="Picture 2" descr="http://kg.ua/sites/default/files/news3/418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1375172"/>
            <a:ext cx="4156075" cy="311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36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300" y="1038225"/>
            <a:ext cx="6680200" cy="2657475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rgbClr val="0070C0"/>
                </a:solidFill>
              </a:rPr>
              <a:t>Вона на дереві сидить,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uk-UA" dirty="0">
                <a:solidFill>
                  <a:srgbClr val="0070C0"/>
                </a:solidFill>
              </a:rPr>
              <a:t>Гніздо будує і кричить: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uk-UA" dirty="0">
                <a:solidFill>
                  <a:srgbClr val="0070C0"/>
                </a:solidFill>
              </a:rPr>
              <a:t>Кар-кар-кар! Кар-кар-кар!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uk-UA" dirty="0">
                <a:solidFill>
                  <a:srgbClr val="0070C0"/>
                </a:solidFill>
              </a:rPr>
              <a:t>У мене голос - Божий дар!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94400" y="5017293"/>
            <a:ext cx="5575300" cy="964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9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Ворона</a:t>
            </a:r>
            <a:endParaRPr lang="ru-RU" sz="36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0" indent="0">
              <a:buNone/>
            </a:pPr>
            <a:endParaRPr lang="ru-RU" sz="39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1026" name="Picture 2" descr="http://3.bp.blogspot.com/-rcPtGzUGACs/UmQaLqlaAkI/AAAAAAAAKi0/dRCWoMg4q5w/s1600/png_masal_kahramanlari_resimleri_forumgazel%20(1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04744"/>
            <a:ext cx="3490912" cy="410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3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300" y="809625"/>
            <a:ext cx="6400800" cy="3063875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Він пряде тонку тканину –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у куточку павутину.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Вісім ніг, як вісім рук,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Називається ….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4900" y="4902199"/>
            <a:ext cx="5168900" cy="1066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9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Павук </a:t>
            </a:r>
            <a:r>
              <a:rPr lang="uk-UA" sz="2900" b="1" dirty="0">
                <a:latin typeface="Batang" panose="02030600000101010101" pitchFamily="18" charset="-127"/>
                <a:ea typeface="Batang" panose="02030600000101010101" pitchFamily="18" charset="-127"/>
              </a:rPr>
              <a:t>[</a:t>
            </a:r>
            <a:r>
              <a:rPr lang="uk-UA" sz="2900" b="1" dirty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</a:t>
            </a:r>
            <a:r>
              <a:rPr lang="uk-UA" sz="29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uk-UA" sz="2900" b="1" dirty="0">
                <a:solidFill>
                  <a:srgbClr val="FF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·</a:t>
            </a:r>
            <a:r>
              <a:rPr lang="uk-UA" sz="29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uk-UA" sz="2900" b="1" dirty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</a:t>
            </a:r>
            <a:r>
              <a:rPr lang="uk-UA" sz="29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uk-UA" sz="2900" b="1" dirty="0">
                <a:solidFill>
                  <a:srgbClr val="FF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·</a:t>
            </a:r>
            <a:r>
              <a:rPr lang="uk-UA" sz="29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uk-UA" sz="2900" b="1" dirty="0" smtClean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</a:t>
            </a:r>
            <a:r>
              <a:rPr lang="uk-UA" sz="29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] </a:t>
            </a:r>
            <a:endParaRPr lang="ru-RU" sz="29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2050" name="Picture 2" descr="http://www.universe100.narod.ru/new-Life-260-Kogda-Evoluzia.files/image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051949"/>
            <a:ext cx="3365500" cy="257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00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oldmaral.ucoz.ru/shablonPPT_2/cvety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784225"/>
            <a:ext cx="5905500" cy="4714875"/>
          </a:xfrm>
        </p:spPr>
        <p:txBody>
          <a:bodyPr>
            <a:noAutofit/>
          </a:bodyPr>
          <a:lstStyle/>
          <a:p>
            <a:r>
              <a:rPr lang="uk-UA" sz="7200" dirty="0">
                <a:solidFill>
                  <a:schemeClr val="accent5">
                    <a:lumMod val="75000"/>
                  </a:schemeClr>
                </a:solidFill>
              </a:rPr>
              <a:t>Ходить диво по пустелі</a:t>
            </a:r>
            <a:r>
              <a:rPr lang="ru-RU" sz="72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7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uk-UA" sz="7200" dirty="0">
                <a:solidFill>
                  <a:schemeClr val="accent5">
                    <a:lumMod val="75000"/>
                  </a:schemeClr>
                </a:solidFill>
              </a:rPr>
              <a:t>На собі несе дві скелі</a:t>
            </a:r>
            <a:r>
              <a:rPr lang="ru-RU" sz="72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7200" dirty="0">
                <a:solidFill>
                  <a:schemeClr val="accent5">
                    <a:lumMod val="75000"/>
                  </a:schemeClr>
                </a:solidFill>
              </a:rPr>
            </a:br>
            <a:endParaRPr lang="ru-RU" sz="7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4600" y="5213348"/>
            <a:ext cx="5029200" cy="1136652"/>
          </a:xfrm>
        </p:spPr>
        <p:txBody>
          <a:bodyPr/>
          <a:lstStyle/>
          <a:p>
            <a:pPr marL="0" indent="0">
              <a:buNone/>
            </a:pPr>
            <a:r>
              <a:rPr lang="uk-UA" sz="29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Верблюд  [</a:t>
            </a:r>
            <a:r>
              <a:rPr lang="uk-UA" sz="2900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</a:t>
            </a:r>
            <a:r>
              <a:rPr lang="uk-UA" sz="29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uk-UA" sz="2900" b="1" dirty="0">
                <a:solidFill>
                  <a:srgbClr val="FF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·</a:t>
            </a:r>
            <a:r>
              <a:rPr lang="uk-UA" sz="29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uk-UA" sz="29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 </a:t>
            </a:r>
            <a:r>
              <a:rPr lang="uk-UA" sz="2900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-  - </a:t>
            </a:r>
            <a:r>
              <a:rPr lang="uk-UA" sz="2900" b="1" dirty="0" smtClean="0">
                <a:solidFill>
                  <a:srgbClr val="FF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·</a:t>
            </a:r>
            <a:r>
              <a:rPr lang="uk-UA" sz="29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uk-UA" sz="29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</a:t>
            </a:r>
            <a:r>
              <a:rPr lang="uk-UA" sz="2900" b="1" dirty="0">
                <a:latin typeface="Batang" panose="02030600000101010101" pitchFamily="18" charset="-127"/>
                <a:ea typeface="Batang" panose="02030600000101010101" pitchFamily="18" charset="-127"/>
              </a:rPr>
              <a:t>]</a:t>
            </a:r>
            <a:r>
              <a:rPr lang="ru-RU" sz="2900" b="1" dirty="0"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sz="2900" b="1" dirty="0">
                <a:latin typeface="Batang" panose="02030600000101010101" pitchFamily="18" charset="-127"/>
                <a:ea typeface="Batang" panose="02030600000101010101" pitchFamily="18" charset="-127"/>
              </a:rPr>
            </a:br>
            <a:endParaRPr lang="ru-RU" sz="29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endParaRPr lang="ru-RU" dirty="0"/>
          </a:p>
        </p:txBody>
      </p:sp>
      <p:pic>
        <p:nvPicPr>
          <p:cNvPr id="3078" name="Picture 6" descr="http://biostrov.ru/wp-content/uploads/2011/06/verbl_verb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0" y="501649"/>
            <a:ext cx="4572000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05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215</Words>
  <Application>Microsoft Office PowerPoint</Application>
  <PresentationFormat>Широкоэкранный</PresentationFormat>
  <Paragraphs>66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Batang</vt:lpstr>
      <vt:lpstr>Arabic Typesetting</vt:lpstr>
      <vt:lpstr>Arial</vt:lpstr>
      <vt:lpstr>Calibri</vt:lpstr>
      <vt:lpstr>Calibri Light</vt:lpstr>
      <vt:lpstr>Monotype Corsiva</vt:lpstr>
      <vt:lpstr>Тема Office</vt:lpstr>
      <vt:lpstr>Закріплення звукового значення букви «ве». Особові займенники, їх вживання в реченнях. Читання і доповнення речень.</vt:lpstr>
      <vt:lpstr>Ось і все, продзвенів уже дзвінок,  Починаємо урок.  Сядьте рівно, посміхніться  І на мене подивіться! </vt:lpstr>
      <vt:lpstr>Погляньте: диво дивовижне, Таке ж цікаве, бо живе, - Зрослись на гілочці дві вишні. Висять, собі, як букви «Ве»</vt:lpstr>
      <vt:lpstr>Гра «Назви слова за малюнками»</vt:lpstr>
      <vt:lpstr>Гра «Полювання» впіймай [в]</vt:lpstr>
      <vt:lpstr>Хоч без крил, але літаю, вербі коси розплітаю. Погойдаю в лісі гілку, заколишу в квітці бджілку якщо добре розлютити можу шкоди наробити</vt:lpstr>
      <vt:lpstr>Вона на дереві сидить, Гніздо будує і кричить: Кар-кар-кар! Кар-кар-кар! У мене голос - Божий дар! </vt:lpstr>
      <vt:lpstr>Він пряде тонку тканину – у куточку павутину. Вісім ніг, як вісім рук, Називається …. </vt:lpstr>
      <vt:lpstr>Ходить диво по пустелі На собі несе дві скелі </vt:lpstr>
      <vt:lpstr>Робота з букварем (с. 68-69) </vt:lpstr>
      <vt:lpstr>Читання слів у стовпчиках </vt:lpstr>
      <vt:lpstr>Презентация PowerPoint</vt:lpstr>
      <vt:lpstr>Робота над сюжетним малюнком (с.68)</vt:lpstr>
      <vt:lpstr>УТВОРИ СЛОВА</vt:lpstr>
      <vt:lpstr>Робота з друкованим зошитом</vt:lpstr>
      <vt:lpstr>Розв'яжи ребуси</vt:lpstr>
      <vt:lpstr>ПІДСУМОК УРОКУ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великої букви «В». Підготовчі графічні вправи. Написання складів, слів та речень.</dc:title>
  <dc:creator>Sergey</dc:creator>
  <cp:lastModifiedBy>Sergey</cp:lastModifiedBy>
  <cp:revision>16</cp:revision>
  <dcterms:created xsi:type="dcterms:W3CDTF">2017-11-01T19:01:48Z</dcterms:created>
  <dcterms:modified xsi:type="dcterms:W3CDTF">2017-11-02T12:40:44Z</dcterms:modified>
</cp:coreProperties>
</file>