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74" r:id="rId2"/>
    <p:sldId id="258" r:id="rId3"/>
    <p:sldId id="259" r:id="rId4"/>
    <p:sldId id="260" r:id="rId5"/>
    <p:sldId id="261" r:id="rId6"/>
    <p:sldId id="262" r:id="rId7"/>
    <p:sldId id="263" r:id="rId8"/>
    <p:sldId id="264" r:id="rId9"/>
    <p:sldId id="265" r:id="rId10"/>
    <p:sldId id="268" r:id="rId11"/>
    <p:sldId id="269" r:id="rId12"/>
    <p:sldId id="270" r:id="rId13"/>
    <p:sldId id="271" r:id="rId14"/>
    <p:sldId id="272" r:id="rId15"/>
    <p:sldId id="273" r:id="rId16"/>
    <p:sldId id="266" r:id="rId17"/>
  </p:sldIdLst>
  <p:sldSz cx="9144000" cy="6858000" type="screen4x3"/>
  <p:notesSz cx="6858000" cy="9144000"/>
  <p:defaultTextStyle>
    <a:defPPr>
      <a:defRPr lang="ru-RU"/>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165D9E"/>
    <a:srgbClr val="258F7D"/>
    <a:srgbClr val="2CAA9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03" autoAdjust="0"/>
    <p:restoredTop sz="94660"/>
  </p:normalViewPr>
  <p:slideViewPr>
    <p:cSldViewPr>
      <p:cViewPr varScale="1">
        <p:scale>
          <a:sx n="44" d="100"/>
          <a:sy n="44" d="100"/>
        </p:scale>
        <p:origin x="-114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91BD39F3-6C36-43B1-A7FF-07FF982B51E7}" type="datetimeFigureOut">
              <a:rPr lang="ru-RU"/>
              <a:pPr>
                <a:defRPr/>
              </a:pPr>
              <a:t>14.11.2017</a:t>
            </a:fld>
            <a:endParaRPr lang="ru-RU"/>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986F5E47-0B67-4E2F-8B87-78BBD09E1604}"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F189FDA9-4943-4094-B13A-B61DF85F40A7}" type="datetimeFigureOut">
              <a:rPr lang="ru-RU"/>
              <a:pPr>
                <a:defRPr/>
              </a:pPr>
              <a:t>14.11.2017</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F70DEDAD-1A20-4E0D-9226-89B220D719C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EE8E7ED5-D349-41CD-81D0-B81048A31A16}" type="datetimeFigureOut">
              <a:rPr lang="ru-RU"/>
              <a:pPr>
                <a:defRPr/>
              </a:pPr>
              <a:t>14.11.2017</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ECF4DB72-9526-4A46-B026-CAFB373F448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8909BD5F-0BFF-4E34-81BE-058B412C2577}" type="datetimeFigureOut">
              <a:rPr lang="ru-RU"/>
              <a:pPr>
                <a:defRPr/>
              </a:pPr>
              <a:t>14.11.2017</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28E09966-29C9-4C73-B9C9-8DC67ADA6E73}"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71E8A92-F884-49FC-8E6C-F3B1B5D13912}" type="datetimeFigureOut">
              <a:rPr lang="ru-RU"/>
              <a:pPr>
                <a:defRPr/>
              </a:pPr>
              <a:t>14.11.2017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9582F0D-3DBE-4B94-B80A-23D93B38A663}"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9457E09C-40F9-48C0-AC6D-2A7A99E3A06E}" type="datetimeFigureOut">
              <a:rPr lang="ru-RU"/>
              <a:pPr>
                <a:defRPr/>
              </a:pPr>
              <a:t>14.11.2017</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0968F193-8AF6-41F8-9EB4-A1CD68CF10E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C22C200D-9E85-4FC7-98BB-CA0CEBDA2B18}" type="datetimeFigureOut">
              <a:rPr lang="ru-RU"/>
              <a:pPr>
                <a:defRPr/>
              </a:pPr>
              <a:t>14.11.2017</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13DD7BC3-4269-4110-936C-09983711C36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86416C12-43D3-47C6-A9BB-59B0A0612BAE}" type="datetimeFigureOut">
              <a:rPr lang="ru-RU"/>
              <a:pPr>
                <a:defRPr/>
              </a:pPr>
              <a:t>14.11.2017</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975ECFD0-6017-4E84-AB3D-774472C0BD1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8B03EECA-36F6-47AF-8FE3-CC7F20550A30}" type="datetimeFigureOut">
              <a:rPr lang="ru-RU"/>
              <a:pPr>
                <a:defRPr/>
              </a:pPr>
              <a:t>14.11.2017</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C08C47C3-7D11-44D5-BC09-CAF8E8C49BD4}"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106D3A6D-F33B-4DF4-B5B4-1A919AA57F12}" type="datetimeFigureOut">
              <a:rPr lang="ru-RU"/>
              <a:pPr>
                <a:defRPr/>
              </a:pPr>
              <a:t>14.11.2017</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B4B0B7DB-EBAB-41CD-AD1A-A48D7982DB20}"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0"/>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0"/>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b="0">
              <a:latin typeface="+mn-lt"/>
              <a:cs typeface="+mn-cs"/>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b="0">
              <a:latin typeface="+mn-lt"/>
              <a:cs typeface="+mn-cs"/>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B4CDDDF0-E9AA-4379-9972-F0D8ABA6C096}" type="datetimeFigureOut">
              <a:rPr lang="ru-RU"/>
              <a:pPr>
                <a:defRPr/>
              </a:pPr>
              <a:t>14.11.2017</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4094F740-4E35-4B3A-9304-354A924F71B6}" type="slidenum">
              <a:rPr lang="ru-RU"/>
              <a:pPr>
                <a:defRPr/>
              </a:pPr>
              <a:t>‹#›</a:t>
            </a:fld>
            <a:endParaRPr lang="ru-RU"/>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b="0">
              <a:latin typeface="+mn-lt"/>
              <a:cs typeface="+mn-cs"/>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b="0">
              <a:latin typeface="+mn-lt"/>
              <a:cs typeface="+mn-cs"/>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b="0">
                <a:solidFill>
                  <a:schemeClr val="tx2">
                    <a:shade val="90000"/>
                  </a:schemeClr>
                </a:solidFill>
                <a:latin typeface="+mn-lt"/>
                <a:cs typeface="+mn-cs"/>
              </a:defRPr>
            </a:lvl1pPr>
          </a:lstStyle>
          <a:p>
            <a:pPr>
              <a:defRPr/>
            </a:pPr>
            <a:fld id="{84A896F3-8905-4C97-B1BE-96741ACE8624}" type="datetimeFigureOut">
              <a:rPr lang="ru-RU"/>
              <a:pPr>
                <a:defRPr/>
              </a:pPr>
              <a:t>14.11.2017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b="0">
                <a:solidFill>
                  <a:schemeClr val="tx2">
                    <a:shade val="90000"/>
                  </a:schemeClr>
                </a:solidFill>
                <a:latin typeface="+mn-lt"/>
                <a:cs typeface="+mn-cs"/>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b="0">
                <a:solidFill>
                  <a:schemeClr val="tx2">
                    <a:shade val="90000"/>
                  </a:schemeClr>
                </a:solidFill>
                <a:latin typeface="+mn-lt"/>
                <a:cs typeface="+mn-cs"/>
              </a:defRPr>
            </a:lvl1pPr>
          </a:lstStyle>
          <a:p>
            <a:pPr>
              <a:defRPr/>
            </a:pPr>
            <a:fld id="{E1E5814A-B3B5-4460-BB7A-CC3E0BDDE04D}"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b="0">
                <a:latin typeface="+mn-lt"/>
                <a:cs typeface="+mn-cs"/>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b="0">
                <a:latin typeface="+mn-lt"/>
                <a:cs typeface="+mn-cs"/>
              </a:endParaRPr>
            </a:p>
          </p:txBody>
        </p:sp>
      </p:grpSp>
    </p:spTree>
  </p:cSld>
  <p:clrMap bg1="lt1" tx1="dk1" bg2="lt2" tx2="dk2" accent1="accent1" accent2="accent2" accent3="accent3" accent4="accent4" accent5="accent5" accent6="accent6" hlink="hlink" folHlink="folHlink"/>
  <p:sldLayoutIdLst>
    <p:sldLayoutId id="2147483972" r:id="rId1"/>
    <p:sldLayoutId id="2147483964" r:id="rId2"/>
    <p:sldLayoutId id="2147483973" r:id="rId3"/>
    <p:sldLayoutId id="2147483965" r:id="rId4"/>
    <p:sldLayoutId id="2147483966" r:id="rId5"/>
    <p:sldLayoutId id="2147483967" r:id="rId6"/>
    <p:sldLayoutId id="2147483968" r:id="rId7"/>
    <p:sldLayoutId id="2147483969" r:id="rId8"/>
    <p:sldLayoutId id="2147483974" r:id="rId9"/>
    <p:sldLayoutId id="2147483970" r:id="rId10"/>
    <p:sldLayoutId id="2147483971" r:id="rId11"/>
  </p:sldLayoutIdLst>
  <p:transition spd="med" advTm="5000">
    <p:dissolv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9B74"/>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9B74"/>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6.gif"/></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gif"/><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gif"/><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gif"/><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5" Type="http://schemas.openxmlformats.org/officeDocument/2006/relationships/image" Target="../media/image6.gif"/><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5"/>
          <p:cNvSpPr txBox="1">
            <a:spLocks noChangeArrowheads="1"/>
          </p:cNvSpPr>
          <p:nvPr/>
        </p:nvSpPr>
        <p:spPr bwMode="auto">
          <a:xfrm>
            <a:off x="1116013" y="692150"/>
            <a:ext cx="6985000" cy="366713"/>
          </a:xfrm>
          <a:prstGeom prst="rect">
            <a:avLst/>
          </a:prstGeom>
          <a:noFill/>
          <a:ln w="9525">
            <a:noFill/>
            <a:miter lim="800000"/>
            <a:headEnd/>
            <a:tailEnd/>
          </a:ln>
        </p:spPr>
        <p:txBody>
          <a:bodyPr>
            <a:spAutoFit/>
          </a:bodyPr>
          <a:lstStyle/>
          <a:p>
            <a:pPr>
              <a:spcBef>
                <a:spcPct val="50000"/>
              </a:spcBef>
            </a:pPr>
            <a:endParaRPr lang="ru-RU"/>
          </a:p>
        </p:txBody>
      </p:sp>
      <p:sp>
        <p:nvSpPr>
          <p:cNvPr id="33798" name="Text Box 6"/>
          <p:cNvSpPr txBox="1">
            <a:spLocks noChangeArrowheads="1"/>
          </p:cNvSpPr>
          <p:nvPr/>
        </p:nvSpPr>
        <p:spPr bwMode="auto">
          <a:xfrm>
            <a:off x="827088" y="908050"/>
            <a:ext cx="7705725" cy="946150"/>
          </a:xfrm>
          <a:prstGeom prst="rect">
            <a:avLst/>
          </a:prstGeom>
          <a:noFill/>
          <a:ln w="9525">
            <a:noFill/>
            <a:miter lim="800000"/>
            <a:headEnd/>
            <a:tailEnd/>
          </a:ln>
        </p:spPr>
        <p:txBody>
          <a:bodyPr>
            <a:spAutoFit/>
          </a:bodyPr>
          <a:lstStyle/>
          <a:p>
            <a:pPr algn="ctr">
              <a:spcBef>
                <a:spcPct val="50000"/>
              </a:spcBef>
            </a:pPr>
            <a:r>
              <a:rPr lang="ru-RU" sz="2800">
                <a:solidFill>
                  <a:schemeClr val="accent1"/>
                </a:solidFill>
              </a:rPr>
              <a:t>Київське регіональне вище професійне           училище будивництва.</a:t>
            </a:r>
          </a:p>
        </p:txBody>
      </p:sp>
      <p:sp>
        <p:nvSpPr>
          <p:cNvPr id="33802" name="Text Box 10"/>
          <p:cNvSpPr txBox="1">
            <a:spLocks noChangeArrowheads="1"/>
          </p:cNvSpPr>
          <p:nvPr/>
        </p:nvSpPr>
        <p:spPr bwMode="auto">
          <a:xfrm>
            <a:off x="539750" y="2205038"/>
            <a:ext cx="8064500" cy="1465262"/>
          </a:xfrm>
          <a:prstGeom prst="rect">
            <a:avLst/>
          </a:prstGeom>
          <a:noFill/>
          <a:ln w="9525">
            <a:noFill/>
            <a:miter lim="800000"/>
            <a:headEnd/>
            <a:tailEnd/>
          </a:ln>
        </p:spPr>
        <p:txBody>
          <a:bodyPr>
            <a:spAutoFit/>
          </a:bodyPr>
          <a:lstStyle/>
          <a:p>
            <a:pPr algn="ctr">
              <a:spcBef>
                <a:spcPct val="50000"/>
              </a:spcBef>
            </a:pPr>
            <a:r>
              <a:rPr lang="uk-UA" sz="3600"/>
              <a:t>Відкритий урок</a:t>
            </a:r>
          </a:p>
          <a:p>
            <a:pPr algn="ctr">
              <a:spcBef>
                <a:spcPct val="50000"/>
              </a:spcBef>
            </a:pPr>
            <a:r>
              <a:rPr lang="uk-UA" sz="3600"/>
              <a:t> з анлійської мови.</a:t>
            </a:r>
            <a:endParaRPr lang="ru-RU" sz="3600"/>
          </a:p>
        </p:txBody>
      </p:sp>
      <p:sp>
        <p:nvSpPr>
          <p:cNvPr id="13316" name="Text Box 11"/>
          <p:cNvSpPr txBox="1">
            <a:spLocks noChangeArrowheads="1"/>
          </p:cNvSpPr>
          <p:nvPr/>
        </p:nvSpPr>
        <p:spPr bwMode="auto">
          <a:xfrm>
            <a:off x="3059113" y="3789363"/>
            <a:ext cx="5616575" cy="366712"/>
          </a:xfrm>
          <a:prstGeom prst="rect">
            <a:avLst/>
          </a:prstGeom>
          <a:noFill/>
          <a:ln w="9525">
            <a:noFill/>
            <a:miter lim="800000"/>
            <a:headEnd/>
            <a:tailEnd/>
          </a:ln>
        </p:spPr>
        <p:txBody>
          <a:bodyPr>
            <a:spAutoFit/>
          </a:bodyPr>
          <a:lstStyle/>
          <a:p>
            <a:pPr>
              <a:spcBef>
                <a:spcPct val="50000"/>
              </a:spcBef>
            </a:pPr>
            <a:endParaRPr lang="ru-RU"/>
          </a:p>
        </p:txBody>
      </p:sp>
      <p:sp>
        <p:nvSpPr>
          <p:cNvPr id="33804" name="Text Box 12"/>
          <p:cNvSpPr txBox="1">
            <a:spLocks noChangeArrowheads="1"/>
          </p:cNvSpPr>
          <p:nvPr/>
        </p:nvSpPr>
        <p:spPr bwMode="auto">
          <a:xfrm>
            <a:off x="3348038" y="5013325"/>
            <a:ext cx="5472112" cy="579438"/>
          </a:xfrm>
          <a:prstGeom prst="rect">
            <a:avLst/>
          </a:prstGeom>
          <a:noFill/>
          <a:ln w="9525">
            <a:noFill/>
            <a:miter lim="800000"/>
            <a:headEnd/>
            <a:tailEnd/>
          </a:ln>
        </p:spPr>
        <p:txBody>
          <a:bodyPr>
            <a:spAutoFit/>
          </a:bodyPr>
          <a:lstStyle/>
          <a:p>
            <a:pPr>
              <a:spcBef>
                <a:spcPct val="50000"/>
              </a:spcBef>
            </a:pPr>
            <a:r>
              <a:rPr lang="uk-UA" sz="3200"/>
              <a:t>Викладач: Науменко О. М.</a:t>
            </a:r>
            <a:endParaRPr lang="ru-RU" sz="3200"/>
          </a:p>
        </p:txBody>
      </p:sp>
      <p:sp>
        <p:nvSpPr>
          <p:cNvPr id="13318" name="Text Box 13"/>
          <p:cNvSpPr txBox="1">
            <a:spLocks noChangeArrowheads="1"/>
          </p:cNvSpPr>
          <p:nvPr/>
        </p:nvSpPr>
        <p:spPr bwMode="auto">
          <a:xfrm>
            <a:off x="611188" y="4005263"/>
            <a:ext cx="7921625" cy="366712"/>
          </a:xfrm>
          <a:prstGeom prst="rect">
            <a:avLst/>
          </a:prstGeom>
          <a:noFill/>
          <a:ln w="9525">
            <a:noFill/>
            <a:miter lim="800000"/>
            <a:headEnd/>
            <a:tailEnd/>
          </a:ln>
        </p:spPr>
        <p:txBody>
          <a:bodyPr>
            <a:spAutoFit/>
          </a:bodyPr>
          <a:lstStyle/>
          <a:p>
            <a:pPr>
              <a:spcBef>
                <a:spcPct val="50000"/>
              </a:spcBef>
            </a:pPr>
            <a:endParaRPr lang="ru-RU"/>
          </a:p>
        </p:txBody>
      </p:sp>
      <p:sp>
        <p:nvSpPr>
          <p:cNvPr id="33807" name="Text Box 15"/>
          <p:cNvSpPr txBox="1">
            <a:spLocks noChangeArrowheads="1"/>
          </p:cNvSpPr>
          <p:nvPr/>
        </p:nvSpPr>
        <p:spPr bwMode="auto">
          <a:xfrm>
            <a:off x="1619250" y="3860800"/>
            <a:ext cx="7777163" cy="762000"/>
          </a:xfrm>
          <a:prstGeom prst="rect">
            <a:avLst/>
          </a:prstGeom>
          <a:noFill/>
          <a:ln w="9525">
            <a:noFill/>
            <a:miter lim="800000"/>
            <a:headEnd/>
            <a:tailEnd/>
          </a:ln>
        </p:spPr>
        <p:txBody>
          <a:bodyPr>
            <a:spAutoFit/>
          </a:bodyPr>
          <a:lstStyle/>
          <a:p>
            <a:pPr>
              <a:spcBef>
                <a:spcPct val="50000"/>
              </a:spcBef>
            </a:pPr>
            <a:r>
              <a:rPr lang="uk-UA" sz="2400"/>
              <a:t>Тема: </a:t>
            </a:r>
            <a:r>
              <a:rPr lang="en-US" sz="4400"/>
              <a:t>Sights</a:t>
            </a:r>
            <a:r>
              <a:rPr lang="uk-UA" sz="4400"/>
              <a:t> </a:t>
            </a:r>
            <a:r>
              <a:rPr lang="en-US" sz="4400"/>
              <a:t>of Kiev</a:t>
            </a:r>
            <a:endParaRPr lang="ru-RU" sz="440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798"/>
                                        </p:tgtEl>
                                        <p:attrNameLst>
                                          <p:attrName>style.visibility</p:attrName>
                                        </p:attrNameLst>
                                      </p:cBhvr>
                                      <p:to>
                                        <p:strVal val="visible"/>
                                      </p:to>
                                    </p:set>
                                    <p:animEffect transition="in" filter="blinds(horizontal)">
                                      <p:cBhvr>
                                        <p:cTn id="7" dur="500"/>
                                        <p:tgtEl>
                                          <p:spTgt spid="3379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3802"/>
                                        </p:tgtEl>
                                        <p:attrNameLst>
                                          <p:attrName>style.visibility</p:attrName>
                                        </p:attrNameLst>
                                      </p:cBhvr>
                                      <p:to>
                                        <p:strVal val="visible"/>
                                      </p:to>
                                    </p:set>
                                    <p:animEffect transition="in" filter="blinds(horizontal)">
                                      <p:cBhvr>
                                        <p:cTn id="12" dur="500"/>
                                        <p:tgtEl>
                                          <p:spTgt spid="3380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3807"/>
                                        </p:tgtEl>
                                        <p:attrNameLst>
                                          <p:attrName>style.visibility</p:attrName>
                                        </p:attrNameLst>
                                      </p:cBhvr>
                                      <p:to>
                                        <p:strVal val="visible"/>
                                      </p:to>
                                    </p:set>
                                    <p:animEffect transition="in" filter="blinds(horizontal)">
                                      <p:cBhvr>
                                        <p:cTn id="17" dur="500"/>
                                        <p:tgtEl>
                                          <p:spTgt spid="3380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3804"/>
                                        </p:tgtEl>
                                        <p:attrNameLst>
                                          <p:attrName>style.visibility</p:attrName>
                                        </p:attrNameLst>
                                      </p:cBhvr>
                                      <p:to>
                                        <p:strVal val="visible"/>
                                      </p:to>
                                    </p:set>
                                    <p:animEffect transition="in" filter="blinds(horizontal)">
                                      <p:cBhvr>
                                        <p:cTn id="22" dur="500"/>
                                        <p:tgtEl>
                                          <p:spTgt spid="338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8" grpId="0"/>
      <p:bldP spid="33802" grpId="0"/>
      <p:bldP spid="33804" grpId="0"/>
      <p:bldP spid="3380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4" descr="1188047450"/>
          <p:cNvPicPr>
            <a:picLocks noChangeAspect="1" noChangeArrowheads="1"/>
          </p:cNvPicPr>
          <p:nvPr/>
        </p:nvPicPr>
        <p:blipFill>
          <a:blip r:embed="rId2"/>
          <a:srcRect/>
          <a:stretch>
            <a:fillRect/>
          </a:stretch>
        </p:blipFill>
        <p:spPr bwMode="auto">
          <a:xfrm>
            <a:off x="5292725" y="1125538"/>
            <a:ext cx="3527425" cy="2644775"/>
          </a:xfrm>
          <a:prstGeom prst="rect">
            <a:avLst/>
          </a:prstGeom>
          <a:noFill/>
          <a:ln w="9525">
            <a:noFill/>
            <a:miter lim="800000"/>
            <a:headEnd/>
            <a:tailEnd/>
          </a:ln>
        </p:spPr>
      </p:pic>
      <p:pic>
        <p:nvPicPr>
          <p:cNvPr id="23554" name="Picture 5" descr="138315283"/>
          <p:cNvPicPr>
            <a:picLocks noChangeAspect="1" noChangeArrowheads="1"/>
          </p:cNvPicPr>
          <p:nvPr/>
        </p:nvPicPr>
        <p:blipFill>
          <a:blip r:embed="rId3"/>
          <a:srcRect/>
          <a:stretch>
            <a:fillRect/>
          </a:stretch>
        </p:blipFill>
        <p:spPr bwMode="auto">
          <a:xfrm rot="10802748" flipV="1">
            <a:off x="4716463" y="3933825"/>
            <a:ext cx="4141787" cy="2784475"/>
          </a:xfrm>
          <a:prstGeom prst="rect">
            <a:avLst/>
          </a:prstGeom>
          <a:noFill/>
          <a:ln w="9525">
            <a:noFill/>
            <a:miter lim="800000"/>
            <a:headEnd/>
            <a:tailEnd/>
          </a:ln>
        </p:spPr>
      </p:pic>
      <p:sp>
        <p:nvSpPr>
          <p:cNvPr id="23555" name="WordArt 5"/>
          <p:cNvSpPr>
            <a:spLocks noChangeArrowheads="1" noChangeShapeType="1" noTextEdit="1"/>
          </p:cNvSpPr>
          <p:nvPr/>
        </p:nvSpPr>
        <p:spPr bwMode="auto">
          <a:xfrm>
            <a:off x="250825" y="1196975"/>
            <a:ext cx="4968875" cy="1008063"/>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chemeClr val="accent1"/>
                </a:solidFill>
                <a:effectLst>
                  <a:outerShdw dist="35921" dir="2700000" algn="ctr" rotWithShape="0">
                    <a:srgbClr val="C0C0C0">
                      <a:alpha val="79999"/>
                    </a:srgbClr>
                  </a:outerShdw>
                </a:effectLst>
                <a:latin typeface="Impact"/>
              </a:rPr>
              <a:t>Opera and Ballet Theatre</a:t>
            </a:r>
            <a:endParaRPr lang="ru-RU" sz="3600" kern="10">
              <a:ln w="9525">
                <a:noFill/>
                <a:round/>
                <a:headEnd/>
                <a:tailEnd/>
              </a:ln>
              <a:solidFill>
                <a:schemeClr val="accent1"/>
              </a:solidFill>
              <a:effectLst>
                <a:outerShdw dist="35921" dir="2700000" algn="ctr" rotWithShape="0">
                  <a:srgbClr val="C0C0C0">
                    <a:alpha val="79999"/>
                  </a:srgbClr>
                </a:outerShdw>
              </a:effectLst>
              <a:latin typeface="Impact"/>
            </a:endParaRPr>
          </a:p>
        </p:txBody>
      </p:sp>
      <p:pic>
        <p:nvPicPr>
          <p:cNvPr id="22532" name="Picture 2" descr="C:\Documents and Settings\Администратор\Рабочий стол\Киев\Kiev_Gerb.gif"/>
          <p:cNvPicPr>
            <a:picLocks noChangeAspect="1" noChangeArrowheads="1"/>
          </p:cNvPicPr>
          <p:nvPr/>
        </p:nvPicPr>
        <p:blipFill>
          <a:blip r:embed="rId4"/>
          <a:srcRect/>
          <a:stretch>
            <a:fillRect/>
          </a:stretch>
        </p:blipFill>
        <p:spPr bwMode="auto">
          <a:xfrm>
            <a:off x="8382000" y="0"/>
            <a:ext cx="762000" cy="1143000"/>
          </a:xfrm>
          <a:prstGeom prst="rect">
            <a:avLst/>
          </a:prstGeom>
          <a:noFill/>
          <a:ln w="9525">
            <a:noFill/>
            <a:miter lim="800000"/>
            <a:headEnd/>
            <a:tailEnd/>
          </a:ln>
        </p:spPr>
      </p:pic>
      <p:sp>
        <p:nvSpPr>
          <p:cNvPr id="23558" name="Text Box 6"/>
          <p:cNvSpPr txBox="1">
            <a:spLocks noChangeArrowheads="1"/>
          </p:cNvSpPr>
          <p:nvPr/>
        </p:nvSpPr>
        <p:spPr bwMode="auto">
          <a:xfrm>
            <a:off x="250825" y="2566988"/>
            <a:ext cx="4321175" cy="4291012"/>
          </a:xfrm>
          <a:prstGeom prst="rect">
            <a:avLst/>
          </a:prstGeom>
          <a:noFill/>
          <a:ln w="9525">
            <a:noFill/>
            <a:miter lim="800000"/>
            <a:headEnd/>
            <a:tailEnd/>
          </a:ln>
        </p:spPr>
        <p:txBody>
          <a:bodyPr>
            <a:spAutoFit/>
          </a:bodyPr>
          <a:lstStyle/>
          <a:p>
            <a:pPr>
              <a:spcBef>
                <a:spcPct val="50000"/>
              </a:spcBef>
            </a:pPr>
            <a:r>
              <a:rPr lang="en-US" sz="2400">
                <a:solidFill>
                  <a:srgbClr val="165D9E"/>
                </a:solidFill>
              </a:rPr>
              <a:t>The </a:t>
            </a:r>
            <a:r>
              <a:rPr lang="ru-RU" sz="2400">
                <a:solidFill>
                  <a:srgbClr val="165D9E"/>
                </a:solidFill>
              </a:rPr>
              <a:t>Opera and Ballet Theatre</a:t>
            </a:r>
            <a:r>
              <a:rPr lang="en-US" sz="2400">
                <a:solidFill>
                  <a:srgbClr val="165D9E"/>
                </a:solidFill>
              </a:rPr>
              <a:t> named after Taras Shevchenko. In ancient times there used to be a theatre made of wood. But it burnt. Just on the same place in 1901 there was built a new theatre. And you see its very beautiful. Guests of Kyiv enjoy it very much.</a:t>
            </a:r>
            <a:endParaRPr lang="ru-RU" sz="2400">
              <a:solidFill>
                <a:srgbClr val="165D9E"/>
              </a:solidFill>
            </a:endParaRPr>
          </a:p>
          <a:p>
            <a:pPr>
              <a:spcBef>
                <a:spcPct val="50000"/>
              </a:spcBef>
            </a:pPr>
            <a:endParaRPr lang="ru-RU" sz="2400">
              <a:solidFill>
                <a:srgbClr val="165D9E"/>
              </a:solidFill>
            </a:endParaRPr>
          </a:p>
        </p:txBody>
      </p:sp>
    </p:spTree>
  </p:cSld>
  <p:clrMapOvr>
    <a:masterClrMapping/>
  </p:clrMapOvr>
  <p:transition spd="med" advTm="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blinds(horizontal)">
                                      <p:cBhvr>
                                        <p:cTn id="7" dur="500"/>
                                        <p:tgtEl>
                                          <p:spTgt spid="2355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3558">
                                            <p:txEl>
                                              <p:pRg st="0" end="0"/>
                                            </p:txEl>
                                          </p:spTgt>
                                        </p:tgtEl>
                                        <p:attrNameLst>
                                          <p:attrName>style.visibility</p:attrName>
                                        </p:attrNameLst>
                                      </p:cBhvr>
                                      <p:to>
                                        <p:strVal val="visible"/>
                                      </p:to>
                                    </p:set>
                                    <p:animEffect transition="in" filter="blinds(horizontal)">
                                      <p:cBhvr>
                                        <p:cTn id="12" dur="500"/>
                                        <p:tgtEl>
                                          <p:spTgt spid="2355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9" presetClass="entr" presetSubtype="0" fill="hold" nodeType="clickEffect">
                                  <p:stCondLst>
                                    <p:cond delay="0"/>
                                  </p:stCondLst>
                                  <p:childTnLst>
                                    <p:set>
                                      <p:cBhvr>
                                        <p:cTn id="16" dur="1" fill="hold">
                                          <p:stCondLst>
                                            <p:cond delay="0"/>
                                          </p:stCondLst>
                                        </p:cTn>
                                        <p:tgtEl>
                                          <p:spTgt spid="23553"/>
                                        </p:tgtEl>
                                        <p:attrNameLst>
                                          <p:attrName>style.visibility</p:attrName>
                                        </p:attrNameLst>
                                      </p:cBhvr>
                                      <p:to>
                                        <p:strVal val="visible"/>
                                      </p:to>
                                    </p:set>
                                    <p:anim calcmode="lin" valueType="num">
                                      <p:cBhvr>
                                        <p:cTn id="17" dur="1000" fill="hold"/>
                                        <p:tgtEl>
                                          <p:spTgt spid="23553"/>
                                        </p:tgtEl>
                                        <p:attrNameLst>
                                          <p:attrName>ppt_x</p:attrName>
                                        </p:attrNameLst>
                                      </p:cBhvr>
                                      <p:tavLst>
                                        <p:tav tm="0">
                                          <p:val>
                                            <p:strVal val="#ppt_x-.2"/>
                                          </p:val>
                                        </p:tav>
                                        <p:tav tm="100000">
                                          <p:val>
                                            <p:strVal val="#ppt_x"/>
                                          </p:val>
                                        </p:tav>
                                      </p:tavLst>
                                    </p:anim>
                                    <p:anim calcmode="lin" valueType="num">
                                      <p:cBhvr>
                                        <p:cTn id="18" dur="1000" fill="hold"/>
                                        <p:tgtEl>
                                          <p:spTgt spid="23553"/>
                                        </p:tgtEl>
                                        <p:attrNameLst>
                                          <p:attrName>ppt_y</p:attrName>
                                        </p:attrNameLst>
                                      </p:cBhvr>
                                      <p:tavLst>
                                        <p:tav tm="0">
                                          <p:val>
                                            <p:strVal val="#ppt_y"/>
                                          </p:val>
                                        </p:tav>
                                        <p:tav tm="100000">
                                          <p:val>
                                            <p:strVal val="#ppt_y"/>
                                          </p:val>
                                        </p:tav>
                                      </p:tavLst>
                                    </p:anim>
                                    <p:animEffect transition="in" filter="wipe(right)" prLst="gradientSize: 0.1">
                                      <p:cBhvr>
                                        <p:cTn id="19" dur="1000"/>
                                        <p:tgtEl>
                                          <p:spTgt spid="23553"/>
                                        </p:tgtEl>
                                      </p:cBhvr>
                                    </p:animEffect>
                                  </p:childTnLst>
                                </p:cTn>
                              </p:par>
                            </p:childTnLst>
                          </p:cTn>
                        </p:par>
                      </p:childTnLst>
                    </p:cTn>
                  </p:par>
                  <p:par>
                    <p:cTn id="20" fill="hold">
                      <p:stCondLst>
                        <p:cond delay="indefinite"/>
                      </p:stCondLst>
                      <p:childTnLst>
                        <p:par>
                          <p:cTn id="21" fill="hold">
                            <p:stCondLst>
                              <p:cond delay="0"/>
                            </p:stCondLst>
                            <p:childTnLst>
                              <p:par>
                                <p:cTn id="22" presetID="29" presetClass="entr" presetSubtype="0" fill="hold" nodeType="clickEffect">
                                  <p:stCondLst>
                                    <p:cond delay="0"/>
                                  </p:stCondLst>
                                  <p:childTnLst>
                                    <p:set>
                                      <p:cBhvr>
                                        <p:cTn id="23" dur="1" fill="hold">
                                          <p:stCondLst>
                                            <p:cond delay="0"/>
                                          </p:stCondLst>
                                        </p:cTn>
                                        <p:tgtEl>
                                          <p:spTgt spid="23554"/>
                                        </p:tgtEl>
                                        <p:attrNameLst>
                                          <p:attrName>style.visibility</p:attrName>
                                        </p:attrNameLst>
                                      </p:cBhvr>
                                      <p:to>
                                        <p:strVal val="visible"/>
                                      </p:to>
                                    </p:set>
                                    <p:anim calcmode="lin" valueType="num">
                                      <p:cBhvr>
                                        <p:cTn id="24" dur="1000" fill="hold"/>
                                        <p:tgtEl>
                                          <p:spTgt spid="23554"/>
                                        </p:tgtEl>
                                        <p:attrNameLst>
                                          <p:attrName>ppt_x</p:attrName>
                                        </p:attrNameLst>
                                      </p:cBhvr>
                                      <p:tavLst>
                                        <p:tav tm="0">
                                          <p:val>
                                            <p:strVal val="#ppt_x-.2"/>
                                          </p:val>
                                        </p:tav>
                                        <p:tav tm="100000">
                                          <p:val>
                                            <p:strVal val="#ppt_x"/>
                                          </p:val>
                                        </p:tav>
                                      </p:tavLst>
                                    </p:anim>
                                    <p:anim calcmode="lin" valueType="num">
                                      <p:cBhvr>
                                        <p:cTn id="25" dur="1000" fill="hold"/>
                                        <p:tgtEl>
                                          <p:spTgt spid="23554"/>
                                        </p:tgtEl>
                                        <p:attrNameLst>
                                          <p:attrName>ppt_y</p:attrName>
                                        </p:attrNameLst>
                                      </p:cBhvr>
                                      <p:tavLst>
                                        <p:tav tm="0">
                                          <p:val>
                                            <p:strVal val="#ppt_y"/>
                                          </p:val>
                                        </p:tav>
                                        <p:tav tm="100000">
                                          <p:val>
                                            <p:strVal val="#ppt_y"/>
                                          </p:val>
                                        </p:tav>
                                      </p:tavLst>
                                    </p:anim>
                                    <p:animEffect transition="in" filter="wipe(right)" prLst="gradientSize: 0.1">
                                      <p:cBhvr>
                                        <p:cTn id="26" dur="10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9" descr="005"/>
          <p:cNvPicPr>
            <a:picLocks noChangeAspect="1" noChangeArrowheads="1"/>
          </p:cNvPicPr>
          <p:nvPr/>
        </p:nvPicPr>
        <p:blipFill>
          <a:blip r:embed="rId2"/>
          <a:srcRect/>
          <a:stretch>
            <a:fillRect/>
          </a:stretch>
        </p:blipFill>
        <p:spPr bwMode="auto">
          <a:xfrm>
            <a:off x="4211638" y="1989138"/>
            <a:ext cx="4518025" cy="3024187"/>
          </a:xfrm>
          <a:prstGeom prst="rect">
            <a:avLst/>
          </a:prstGeom>
          <a:noFill/>
          <a:ln w="9525">
            <a:noFill/>
            <a:miter lim="800000"/>
            <a:headEnd/>
            <a:tailEnd/>
          </a:ln>
        </p:spPr>
      </p:pic>
      <p:pic>
        <p:nvPicPr>
          <p:cNvPr id="24578" name="Picture 10" descr="pamyatnik_vladimiru"/>
          <p:cNvPicPr>
            <a:picLocks noChangeAspect="1" noChangeArrowheads="1"/>
          </p:cNvPicPr>
          <p:nvPr/>
        </p:nvPicPr>
        <p:blipFill>
          <a:blip r:embed="rId3"/>
          <a:srcRect/>
          <a:stretch>
            <a:fillRect/>
          </a:stretch>
        </p:blipFill>
        <p:spPr bwMode="auto">
          <a:xfrm>
            <a:off x="1187450" y="1989138"/>
            <a:ext cx="2736850" cy="3024187"/>
          </a:xfrm>
          <a:prstGeom prst="rect">
            <a:avLst/>
          </a:prstGeom>
          <a:noFill/>
          <a:ln w="9525">
            <a:noFill/>
            <a:miter lim="800000"/>
            <a:headEnd/>
            <a:tailEnd/>
          </a:ln>
        </p:spPr>
      </p:pic>
      <p:sp>
        <p:nvSpPr>
          <p:cNvPr id="24579" name="Text Box 5"/>
          <p:cNvSpPr txBox="1">
            <a:spLocks noChangeArrowheads="1"/>
          </p:cNvSpPr>
          <p:nvPr/>
        </p:nvSpPr>
        <p:spPr bwMode="auto">
          <a:xfrm>
            <a:off x="539750" y="5157788"/>
            <a:ext cx="8208963" cy="1311275"/>
          </a:xfrm>
          <a:prstGeom prst="rect">
            <a:avLst/>
          </a:prstGeom>
          <a:noFill/>
          <a:ln w="9525">
            <a:noFill/>
            <a:miter lim="800000"/>
            <a:headEnd/>
            <a:tailEnd/>
          </a:ln>
        </p:spPr>
        <p:txBody>
          <a:bodyPr>
            <a:spAutoFit/>
          </a:bodyPr>
          <a:lstStyle/>
          <a:p>
            <a:pPr>
              <a:spcBef>
                <a:spcPct val="50000"/>
              </a:spcBef>
            </a:pPr>
            <a:r>
              <a:rPr lang="en-US" sz="2000">
                <a:solidFill>
                  <a:srgbClr val="165D9E"/>
                </a:solidFill>
              </a:rPr>
              <a:t>Prince Volodymyr played a great role in the history of Ukraine. In 1853 the monument to Prince Volodymyr  was erected on the Volodymyr Hill. Volodymyr is looking on the Dnieper. Hes thinking what else he can do for Ukraine.</a:t>
            </a:r>
            <a:endParaRPr lang="ru-RU" sz="2000">
              <a:solidFill>
                <a:srgbClr val="165D9E"/>
              </a:solidFill>
            </a:endParaRPr>
          </a:p>
        </p:txBody>
      </p:sp>
      <p:sp>
        <p:nvSpPr>
          <p:cNvPr id="24580" name="WordArt 6"/>
          <p:cNvSpPr>
            <a:spLocks noChangeArrowheads="1" noChangeShapeType="1" noTextEdit="1"/>
          </p:cNvSpPr>
          <p:nvPr/>
        </p:nvSpPr>
        <p:spPr bwMode="auto">
          <a:xfrm>
            <a:off x="611188" y="836613"/>
            <a:ext cx="7848600" cy="11430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chemeClr val="accent1"/>
                </a:solidFill>
                <a:effectLst>
                  <a:outerShdw dist="35921" dir="2700000" algn="ctr" rotWithShape="0">
                    <a:srgbClr val="C0C0C0">
                      <a:alpha val="79999"/>
                    </a:srgbClr>
                  </a:outerShdw>
                </a:effectLst>
                <a:latin typeface="Impact"/>
              </a:rPr>
              <a:t>The Monument to Prince Volodymyr</a:t>
            </a:r>
            <a:endParaRPr lang="ru-RU" sz="3600" kern="10">
              <a:ln w="9525">
                <a:noFill/>
                <a:round/>
                <a:headEnd/>
                <a:tailEnd/>
              </a:ln>
              <a:solidFill>
                <a:schemeClr val="accent1"/>
              </a:solidFill>
              <a:effectLst>
                <a:outerShdw dist="35921" dir="2700000" algn="ctr" rotWithShape="0">
                  <a:srgbClr val="C0C0C0">
                    <a:alpha val="79999"/>
                  </a:srgbClr>
                </a:outerShdw>
              </a:effectLst>
              <a:latin typeface="Impact"/>
            </a:endParaRPr>
          </a:p>
        </p:txBody>
      </p:sp>
      <p:pic>
        <p:nvPicPr>
          <p:cNvPr id="23557" name="Picture 2" descr="C:\Documents and Settings\Администратор\Рабочий стол\Киев\Kiev_Gerb.gif"/>
          <p:cNvPicPr>
            <a:picLocks noChangeAspect="1" noChangeArrowheads="1"/>
          </p:cNvPicPr>
          <p:nvPr/>
        </p:nvPicPr>
        <p:blipFill>
          <a:blip r:embed="rId4"/>
          <a:srcRect/>
          <a:stretch>
            <a:fillRect/>
          </a:stretch>
        </p:blipFill>
        <p:spPr bwMode="auto">
          <a:xfrm>
            <a:off x="8382000" y="0"/>
            <a:ext cx="762000" cy="1143000"/>
          </a:xfrm>
          <a:prstGeom prst="rect">
            <a:avLst/>
          </a:prstGeom>
          <a:noFill/>
          <a:ln w="9525">
            <a:noFill/>
            <a:miter lim="800000"/>
            <a:headEnd/>
            <a:tailEnd/>
          </a:ln>
        </p:spPr>
      </p:pic>
    </p:spTree>
  </p:cSld>
  <p:clrMapOvr>
    <a:masterClrMapping/>
  </p:clrMapOvr>
  <p:transition spd="med" advTm="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Effect transition="in" filter="blinds(horizontal)">
                                      <p:cBhvr>
                                        <p:cTn id="7" dur="500"/>
                                        <p:tgtEl>
                                          <p:spTgt spid="24580"/>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24578"/>
                                        </p:tgtEl>
                                        <p:attrNameLst>
                                          <p:attrName>style.visibility</p:attrName>
                                        </p:attrNameLst>
                                      </p:cBhvr>
                                      <p:to>
                                        <p:strVal val="visible"/>
                                      </p:to>
                                    </p:set>
                                    <p:anim calcmode="lin" valueType="num">
                                      <p:cBhvr>
                                        <p:cTn id="12" dur="1000" fill="hold"/>
                                        <p:tgtEl>
                                          <p:spTgt spid="24578"/>
                                        </p:tgtEl>
                                        <p:attrNameLst>
                                          <p:attrName>ppt_w</p:attrName>
                                        </p:attrNameLst>
                                      </p:cBhvr>
                                      <p:tavLst>
                                        <p:tav tm="0">
                                          <p:val>
                                            <p:fltVal val="0"/>
                                          </p:val>
                                        </p:tav>
                                        <p:tav tm="100000">
                                          <p:val>
                                            <p:strVal val="#ppt_w"/>
                                          </p:val>
                                        </p:tav>
                                      </p:tavLst>
                                    </p:anim>
                                    <p:anim calcmode="lin" valueType="num">
                                      <p:cBhvr>
                                        <p:cTn id="13" dur="1000" fill="hold"/>
                                        <p:tgtEl>
                                          <p:spTgt spid="24578"/>
                                        </p:tgtEl>
                                        <p:attrNameLst>
                                          <p:attrName>ppt_h</p:attrName>
                                        </p:attrNameLst>
                                      </p:cBhvr>
                                      <p:tavLst>
                                        <p:tav tm="0">
                                          <p:val>
                                            <p:fltVal val="0"/>
                                          </p:val>
                                        </p:tav>
                                        <p:tav tm="100000">
                                          <p:val>
                                            <p:strVal val="#ppt_h"/>
                                          </p:val>
                                        </p:tav>
                                      </p:tavLst>
                                    </p:anim>
                                    <p:anim calcmode="lin" valueType="num">
                                      <p:cBhvr>
                                        <p:cTn id="14" dur="1000" fill="hold"/>
                                        <p:tgtEl>
                                          <p:spTgt spid="24578"/>
                                        </p:tgtEl>
                                        <p:attrNameLst>
                                          <p:attrName>style.rotation</p:attrName>
                                        </p:attrNameLst>
                                      </p:cBhvr>
                                      <p:tavLst>
                                        <p:tav tm="0">
                                          <p:val>
                                            <p:fltVal val="360"/>
                                          </p:val>
                                        </p:tav>
                                        <p:tav tm="100000">
                                          <p:val>
                                            <p:fltVal val="0"/>
                                          </p:val>
                                        </p:tav>
                                      </p:tavLst>
                                    </p:anim>
                                    <p:animEffect transition="in" filter="fade">
                                      <p:cBhvr>
                                        <p:cTn id="15" dur="1000"/>
                                        <p:tgtEl>
                                          <p:spTgt spid="24578"/>
                                        </p:tgtEl>
                                      </p:cBhvr>
                                    </p:animEffect>
                                  </p:childTnLst>
                                </p:cTn>
                              </p:par>
                            </p:childTnLst>
                          </p:cTn>
                        </p:par>
                      </p:childTnLst>
                    </p:cTn>
                  </p:par>
                  <p:par>
                    <p:cTn id="16" fill="hold">
                      <p:stCondLst>
                        <p:cond delay="indefinite"/>
                      </p:stCondLst>
                      <p:childTnLst>
                        <p:par>
                          <p:cTn id="17" fill="hold">
                            <p:stCondLst>
                              <p:cond delay="0"/>
                            </p:stCondLst>
                            <p:childTnLst>
                              <p:par>
                                <p:cTn id="18" presetID="49" presetClass="entr" presetSubtype="0" decel="100000" fill="hold" nodeType="clickEffect">
                                  <p:stCondLst>
                                    <p:cond delay="0"/>
                                  </p:stCondLst>
                                  <p:childTnLst>
                                    <p:set>
                                      <p:cBhvr>
                                        <p:cTn id="19" dur="1" fill="hold">
                                          <p:stCondLst>
                                            <p:cond delay="0"/>
                                          </p:stCondLst>
                                        </p:cTn>
                                        <p:tgtEl>
                                          <p:spTgt spid="24577"/>
                                        </p:tgtEl>
                                        <p:attrNameLst>
                                          <p:attrName>style.visibility</p:attrName>
                                        </p:attrNameLst>
                                      </p:cBhvr>
                                      <p:to>
                                        <p:strVal val="visible"/>
                                      </p:to>
                                    </p:set>
                                    <p:anim calcmode="lin" valueType="num">
                                      <p:cBhvr>
                                        <p:cTn id="20" dur="1000" fill="hold"/>
                                        <p:tgtEl>
                                          <p:spTgt spid="24577"/>
                                        </p:tgtEl>
                                        <p:attrNameLst>
                                          <p:attrName>ppt_w</p:attrName>
                                        </p:attrNameLst>
                                      </p:cBhvr>
                                      <p:tavLst>
                                        <p:tav tm="0">
                                          <p:val>
                                            <p:fltVal val="0"/>
                                          </p:val>
                                        </p:tav>
                                        <p:tav tm="100000">
                                          <p:val>
                                            <p:strVal val="#ppt_w"/>
                                          </p:val>
                                        </p:tav>
                                      </p:tavLst>
                                    </p:anim>
                                    <p:anim calcmode="lin" valueType="num">
                                      <p:cBhvr>
                                        <p:cTn id="21" dur="1000" fill="hold"/>
                                        <p:tgtEl>
                                          <p:spTgt spid="24577"/>
                                        </p:tgtEl>
                                        <p:attrNameLst>
                                          <p:attrName>ppt_h</p:attrName>
                                        </p:attrNameLst>
                                      </p:cBhvr>
                                      <p:tavLst>
                                        <p:tav tm="0">
                                          <p:val>
                                            <p:fltVal val="0"/>
                                          </p:val>
                                        </p:tav>
                                        <p:tav tm="100000">
                                          <p:val>
                                            <p:strVal val="#ppt_h"/>
                                          </p:val>
                                        </p:tav>
                                      </p:tavLst>
                                    </p:anim>
                                    <p:anim calcmode="lin" valueType="num">
                                      <p:cBhvr>
                                        <p:cTn id="22" dur="1000" fill="hold"/>
                                        <p:tgtEl>
                                          <p:spTgt spid="24577"/>
                                        </p:tgtEl>
                                        <p:attrNameLst>
                                          <p:attrName>style.rotation</p:attrName>
                                        </p:attrNameLst>
                                      </p:cBhvr>
                                      <p:tavLst>
                                        <p:tav tm="0">
                                          <p:val>
                                            <p:fltVal val="360"/>
                                          </p:val>
                                        </p:tav>
                                        <p:tav tm="100000">
                                          <p:val>
                                            <p:fltVal val="0"/>
                                          </p:val>
                                        </p:tav>
                                      </p:tavLst>
                                    </p:anim>
                                    <p:animEffect transition="in" filter="fade">
                                      <p:cBhvr>
                                        <p:cTn id="23" dur="1000"/>
                                        <p:tgtEl>
                                          <p:spTgt spid="24577"/>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24579">
                                            <p:txEl>
                                              <p:pRg st="0" end="0"/>
                                            </p:txEl>
                                          </p:spTgt>
                                        </p:tgtEl>
                                        <p:attrNameLst>
                                          <p:attrName>style.visibility</p:attrName>
                                        </p:attrNameLst>
                                      </p:cBhvr>
                                      <p:to>
                                        <p:strVal val="visible"/>
                                      </p:to>
                                    </p:set>
                                    <p:animEffect transition="in" filter="blinds(horizontal)">
                                      <p:cBhvr>
                                        <p:cTn id="28" dur="500"/>
                                        <p:tgtEl>
                                          <p:spTgt spid="245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0" descr="3"/>
          <p:cNvPicPr>
            <a:picLocks noChangeAspect="1" noChangeArrowheads="1"/>
          </p:cNvPicPr>
          <p:nvPr/>
        </p:nvPicPr>
        <p:blipFill>
          <a:blip r:embed="rId2"/>
          <a:srcRect/>
          <a:stretch>
            <a:fillRect/>
          </a:stretch>
        </p:blipFill>
        <p:spPr bwMode="auto">
          <a:xfrm>
            <a:off x="4140200" y="1268413"/>
            <a:ext cx="4752975" cy="3168650"/>
          </a:xfrm>
          <a:prstGeom prst="rect">
            <a:avLst/>
          </a:prstGeom>
          <a:noFill/>
          <a:ln w="9525">
            <a:noFill/>
            <a:miter lim="800000"/>
            <a:headEnd/>
            <a:tailEnd/>
          </a:ln>
        </p:spPr>
      </p:pic>
      <p:pic>
        <p:nvPicPr>
          <p:cNvPr id="25602" name="Picture 3" descr="Mariinsky_Palace"/>
          <p:cNvPicPr>
            <a:picLocks noChangeAspect="1" noChangeArrowheads="1"/>
          </p:cNvPicPr>
          <p:nvPr/>
        </p:nvPicPr>
        <p:blipFill>
          <a:blip r:embed="rId3"/>
          <a:srcRect/>
          <a:stretch>
            <a:fillRect/>
          </a:stretch>
        </p:blipFill>
        <p:spPr bwMode="auto">
          <a:xfrm>
            <a:off x="4140200" y="4076700"/>
            <a:ext cx="4752975" cy="2547938"/>
          </a:xfrm>
          <a:prstGeom prst="rect">
            <a:avLst/>
          </a:prstGeom>
          <a:noFill/>
          <a:ln w="9525">
            <a:noFill/>
            <a:miter lim="800000"/>
            <a:headEnd/>
            <a:tailEnd/>
          </a:ln>
        </p:spPr>
      </p:pic>
      <p:sp>
        <p:nvSpPr>
          <p:cNvPr id="25604" name="Text Box 5"/>
          <p:cNvSpPr txBox="1">
            <a:spLocks noChangeArrowheads="1"/>
          </p:cNvSpPr>
          <p:nvPr/>
        </p:nvSpPr>
        <p:spPr bwMode="auto">
          <a:xfrm>
            <a:off x="250825" y="2636838"/>
            <a:ext cx="3529013" cy="3743325"/>
          </a:xfrm>
          <a:prstGeom prst="rect">
            <a:avLst/>
          </a:prstGeom>
          <a:noFill/>
          <a:ln w="9525">
            <a:noFill/>
            <a:miter lim="800000"/>
            <a:headEnd/>
            <a:tailEnd/>
          </a:ln>
        </p:spPr>
        <p:txBody>
          <a:bodyPr>
            <a:spAutoFit/>
          </a:bodyPr>
          <a:lstStyle/>
          <a:p>
            <a:pPr>
              <a:spcBef>
                <a:spcPct val="50000"/>
              </a:spcBef>
            </a:pPr>
            <a:r>
              <a:rPr lang="en-US" sz="2400">
                <a:solidFill>
                  <a:srgbClr val="165D9E"/>
                </a:solidFill>
              </a:rPr>
              <a:t>It was a kings Palace in the 18-th century. Now it is the residence of the President of Ukraine. Ukrainian President Victor Yanukovich meets diplomats from different countries here.</a:t>
            </a:r>
            <a:endParaRPr lang="ru-RU" sz="2400">
              <a:solidFill>
                <a:srgbClr val="165D9E"/>
              </a:solidFill>
            </a:endParaRPr>
          </a:p>
        </p:txBody>
      </p:sp>
      <p:pic>
        <p:nvPicPr>
          <p:cNvPr id="24580" name="Picture 2" descr="C:\Documents and Settings\Администратор\Рабочий стол\Киев\Kiev_Gerb.gif"/>
          <p:cNvPicPr>
            <a:picLocks noChangeAspect="1" noChangeArrowheads="1"/>
          </p:cNvPicPr>
          <p:nvPr/>
        </p:nvPicPr>
        <p:blipFill>
          <a:blip r:embed="rId4"/>
          <a:srcRect/>
          <a:stretch>
            <a:fillRect/>
          </a:stretch>
        </p:blipFill>
        <p:spPr bwMode="auto">
          <a:xfrm>
            <a:off x="8382000" y="0"/>
            <a:ext cx="762000" cy="1143000"/>
          </a:xfrm>
          <a:prstGeom prst="rect">
            <a:avLst/>
          </a:prstGeom>
          <a:noFill/>
          <a:ln w="9525">
            <a:noFill/>
            <a:miter lim="800000"/>
            <a:headEnd/>
            <a:tailEnd/>
          </a:ln>
        </p:spPr>
      </p:pic>
      <p:sp>
        <p:nvSpPr>
          <p:cNvPr id="25607" name="WordArt 7"/>
          <p:cNvSpPr>
            <a:spLocks noChangeArrowheads="1" noChangeShapeType="1" noTextEdit="1"/>
          </p:cNvSpPr>
          <p:nvPr/>
        </p:nvSpPr>
        <p:spPr bwMode="auto">
          <a:xfrm>
            <a:off x="395288" y="1125538"/>
            <a:ext cx="3324225" cy="11430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chemeClr val="accent1"/>
                </a:solidFill>
                <a:effectLst>
                  <a:outerShdw dist="35921" dir="2700000" algn="ctr" rotWithShape="0">
                    <a:srgbClr val="C0C0C0">
                      <a:alpha val="79999"/>
                    </a:srgbClr>
                  </a:outerShdw>
                </a:effectLst>
                <a:latin typeface="Impact"/>
              </a:rPr>
              <a:t>Mariinskiy Palace</a:t>
            </a:r>
            <a:endParaRPr lang="ru-RU" sz="3600" kern="10">
              <a:ln w="9525">
                <a:noFill/>
                <a:round/>
                <a:headEnd/>
                <a:tailEnd/>
              </a:ln>
              <a:solidFill>
                <a:schemeClr val="accent1"/>
              </a:solidFill>
              <a:effectLst>
                <a:outerShdw dist="35921" dir="2700000" algn="ctr" rotWithShape="0">
                  <a:srgbClr val="C0C0C0">
                    <a:alpha val="79999"/>
                  </a:srgbClr>
                </a:outerShdw>
              </a:effectLst>
              <a:latin typeface="Impact"/>
            </a:endParaRPr>
          </a:p>
        </p:txBody>
      </p:sp>
    </p:spTree>
  </p:cSld>
  <p:clrMapOvr>
    <a:masterClrMapping/>
  </p:clrMapOvr>
  <p:transition spd="med" advTm="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607"/>
                                        </p:tgtEl>
                                        <p:attrNameLst>
                                          <p:attrName>style.visibility</p:attrName>
                                        </p:attrNameLst>
                                      </p:cBhvr>
                                      <p:to>
                                        <p:strVal val="visible"/>
                                      </p:to>
                                    </p:set>
                                    <p:animEffect transition="in" filter="blinds(horizontal)">
                                      <p:cBhvr>
                                        <p:cTn id="7" dur="500"/>
                                        <p:tgtEl>
                                          <p:spTgt spid="2560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5604">
                                            <p:txEl>
                                              <p:pRg st="0" end="0"/>
                                            </p:txEl>
                                          </p:spTgt>
                                        </p:tgtEl>
                                        <p:attrNameLst>
                                          <p:attrName>style.visibility</p:attrName>
                                        </p:attrNameLst>
                                      </p:cBhvr>
                                      <p:to>
                                        <p:strVal val="visible"/>
                                      </p:to>
                                    </p:set>
                                    <p:animEffect transition="in" filter="blinds(horizontal)">
                                      <p:cBhvr>
                                        <p:cTn id="12" dur="500"/>
                                        <p:tgtEl>
                                          <p:spTgt spid="2560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25601"/>
                                        </p:tgtEl>
                                        <p:attrNameLst>
                                          <p:attrName>style.visibility</p:attrName>
                                        </p:attrNameLst>
                                      </p:cBhvr>
                                      <p:to>
                                        <p:strVal val="visible"/>
                                      </p:to>
                                    </p:set>
                                    <p:animEffect transition="in" filter="wheel(4)">
                                      <p:cBhvr>
                                        <p:cTn id="17" dur="1000"/>
                                        <p:tgtEl>
                                          <p:spTgt spid="25601"/>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p:cTn id="21" dur="1" fill="hold">
                                          <p:stCondLst>
                                            <p:cond delay="0"/>
                                          </p:stCondLst>
                                        </p:cTn>
                                        <p:tgtEl>
                                          <p:spTgt spid="25602"/>
                                        </p:tgtEl>
                                        <p:attrNameLst>
                                          <p:attrName>style.visibility</p:attrName>
                                        </p:attrNameLst>
                                      </p:cBhvr>
                                      <p:to>
                                        <p:strVal val="visible"/>
                                      </p:to>
                                    </p:set>
                                    <p:animEffect transition="in" filter="wheel(4)">
                                      <p:cBhvr>
                                        <p:cTn id="22" dur="1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4" descr="138315279"/>
          <p:cNvPicPr>
            <a:picLocks noChangeAspect="1" noChangeArrowheads="1"/>
          </p:cNvPicPr>
          <p:nvPr/>
        </p:nvPicPr>
        <p:blipFill>
          <a:blip r:embed="rId2"/>
          <a:srcRect/>
          <a:stretch>
            <a:fillRect/>
          </a:stretch>
        </p:blipFill>
        <p:spPr bwMode="auto">
          <a:xfrm>
            <a:off x="3924300" y="1196975"/>
            <a:ext cx="4953000" cy="2808288"/>
          </a:xfrm>
          <a:prstGeom prst="rect">
            <a:avLst/>
          </a:prstGeom>
          <a:noFill/>
          <a:ln w="9525">
            <a:noFill/>
            <a:miter lim="800000"/>
            <a:headEnd/>
            <a:tailEnd/>
          </a:ln>
        </p:spPr>
      </p:pic>
      <p:pic>
        <p:nvPicPr>
          <p:cNvPr id="26626" name="Picture 5" descr="Universität_Kiew"/>
          <p:cNvPicPr>
            <a:picLocks noChangeAspect="1" noChangeArrowheads="1"/>
          </p:cNvPicPr>
          <p:nvPr/>
        </p:nvPicPr>
        <p:blipFill>
          <a:blip r:embed="rId3"/>
          <a:srcRect/>
          <a:stretch>
            <a:fillRect/>
          </a:stretch>
        </p:blipFill>
        <p:spPr bwMode="auto">
          <a:xfrm>
            <a:off x="3924300" y="4149725"/>
            <a:ext cx="4968875" cy="2447925"/>
          </a:xfrm>
          <a:prstGeom prst="rect">
            <a:avLst/>
          </a:prstGeom>
          <a:noFill/>
          <a:ln w="9525">
            <a:noFill/>
            <a:miter lim="800000"/>
            <a:headEnd/>
            <a:tailEnd/>
          </a:ln>
        </p:spPr>
      </p:pic>
      <p:sp>
        <p:nvSpPr>
          <p:cNvPr id="25603" name="Text Box 11"/>
          <p:cNvSpPr txBox="1">
            <a:spLocks noChangeArrowheads="1"/>
          </p:cNvSpPr>
          <p:nvPr/>
        </p:nvSpPr>
        <p:spPr bwMode="auto">
          <a:xfrm>
            <a:off x="395288" y="1628775"/>
            <a:ext cx="3097212" cy="366713"/>
          </a:xfrm>
          <a:prstGeom prst="rect">
            <a:avLst/>
          </a:prstGeom>
          <a:noFill/>
          <a:ln w="9525">
            <a:noFill/>
            <a:miter lim="800000"/>
            <a:headEnd/>
            <a:tailEnd/>
          </a:ln>
        </p:spPr>
        <p:txBody>
          <a:bodyPr>
            <a:spAutoFit/>
          </a:bodyPr>
          <a:lstStyle/>
          <a:p>
            <a:pPr>
              <a:spcBef>
                <a:spcPct val="50000"/>
              </a:spcBef>
            </a:pPr>
            <a:endParaRPr lang="ru-RU" b="0"/>
          </a:p>
        </p:txBody>
      </p:sp>
      <p:sp>
        <p:nvSpPr>
          <p:cNvPr id="26629" name="Text Box 13"/>
          <p:cNvSpPr txBox="1">
            <a:spLocks noChangeArrowheads="1"/>
          </p:cNvSpPr>
          <p:nvPr/>
        </p:nvSpPr>
        <p:spPr bwMode="auto">
          <a:xfrm>
            <a:off x="395288" y="2133600"/>
            <a:ext cx="3313112" cy="4359275"/>
          </a:xfrm>
          <a:prstGeom prst="rect">
            <a:avLst/>
          </a:prstGeom>
          <a:noFill/>
          <a:ln w="9525">
            <a:noFill/>
            <a:miter lim="800000"/>
            <a:headEnd/>
            <a:tailEnd/>
          </a:ln>
        </p:spPr>
        <p:txBody>
          <a:bodyPr>
            <a:spAutoFit/>
          </a:bodyPr>
          <a:lstStyle/>
          <a:p>
            <a:pPr>
              <a:spcBef>
                <a:spcPct val="50000"/>
              </a:spcBef>
            </a:pPr>
            <a:r>
              <a:rPr lang="en-US" sz="2000">
                <a:solidFill>
                  <a:srgbClr val="165D9E"/>
                </a:solidFill>
              </a:rPr>
              <a:t>As you Kyiv is an educational centre of Ukraine.There are a lot of schools colleges and universities in our capital.The main building of Kyiv University named after Taras Shevchenko. Its usually coloured in red.The university was founded in 1834. Thousands of students study at different faculties here.</a:t>
            </a:r>
            <a:endParaRPr lang="ru-RU" sz="2000">
              <a:solidFill>
                <a:srgbClr val="165D9E"/>
              </a:solidFill>
            </a:endParaRPr>
          </a:p>
        </p:txBody>
      </p:sp>
      <p:pic>
        <p:nvPicPr>
          <p:cNvPr id="25605" name="Picture 2" descr="C:\Documents and Settings\Администратор\Рабочий стол\Киев\Kiev_Gerb.gif"/>
          <p:cNvPicPr>
            <a:picLocks noChangeAspect="1" noChangeArrowheads="1"/>
          </p:cNvPicPr>
          <p:nvPr/>
        </p:nvPicPr>
        <p:blipFill>
          <a:blip r:embed="rId4"/>
          <a:srcRect/>
          <a:stretch>
            <a:fillRect/>
          </a:stretch>
        </p:blipFill>
        <p:spPr bwMode="auto">
          <a:xfrm>
            <a:off x="8382000" y="0"/>
            <a:ext cx="762000" cy="1143000"/>
          </a:xfrm>
          <a:prstGeom prst="rect">
            <a:avLst/>
          </a:prstGeom>
          <a:noFill/>
          <a:ln w="9525">
            <a:noFill/>
            <a:miter lim="800000"/>
            <a:headEnd/>
            <a:tailEnd/>
          </a:ln>
        </p:spPr>
      </p:pic>
      <p:sp>
        <p:nvSpPr>
          <p:cNvPr id="26632" name="WordArt 8"/>
          <p:cNvSpPr>
            <a:spLocks noChangeArrowheads="1" noChangeShapeType="1" noTextEdit="1"/>
          </p:cNvSpPr>
          <p:nvPr/>
        </p:nvSpPr>
        <p:spPr bwMode="auto">
          <a:xfrm>
            <a:off x="539750" y="1052513"/>
            <a:ext cx="2762250" cy="8540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chemeClr val="accent1"/>
                </a:solidFill>
                <a:effectLst>
                  <a:outerShdw dist="35921" dir="2700000" algn="ctr" rotWithShape="0">
                    <a:srgbClr val="C0C0C0">
                      <a:alpha val="79999"/>
                    </a:srgbClr>
                  </a:outerShdw>
                </a:effectLst>
                <a:latin typeface="Impact"/>
              </a:rPr>
              <a:t>Kyiv University</a:t>
            </a:r>
            <a:endParaRPr lang="ru-RU" sz="3600" kern="10">
              <a:ln w="9525">
                <a:noFill/>
                <a:round/>
                <a:headEnd/>
                <a:tailEnd/>
              </a:ln>
              <a:solidFill>
                <a:schemeClr val="accent1"/>
              </a:solidFill>
              <a:effectLst>
                <a:outerShdw dist="35921" dir="2700000" algn="ctr" rotWithShape="0">
                  <a:srgbClr val="C0C0C0">
                    <a:alpha val="79999"/>
                  </a:srgbClr>
                </a:outerShdw>
              </a:effectLst>
              <a:latin typeface="Impact"/>
            </a:endParaRPr>
          </a:p>
        </p:txBody>
      </p:sp>
    </p:spTree>
  </p:cSld>
  <p:clrMapOvr>
    <a:masterClrMapping/>
  </p:clrMapOvr>
  <p:transition spd="med" advTm="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632"/>
                                        </p:tgtEl>
                                        <p:attrNameLst>
                                          <p:attrName>style.visibility</p:attrName>
                                        </p:attrNameLst>
                                      </p:cBhvr>
                                      <p:to>
                                        <p:strVal val="visible"/>
                                      </p:to>
                                    </p:set>
                                    <p:animEffect transition="in" filter="blinds(horizontal)">
                                      <p:cBhvr>
                                        <p:cTn id="7" dur="500"/>
                                        <p:tgtEl>
                                          <p:spTgt spid="2663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629"/>
                                        </p:tgtEl>
                                        <p:attrNameLst>
                                          <p:attrName>style.visibility</p:attrName>
                                        </p:attrNameLst>
                                      </p:cBhvr>
                                      <p:to>
                                        <p:strVal val="visible"/>
                                      </p:to>
                                    </p:set>
                                    <p:animEffect transition="in" filter="blinds(horizontal)">
                                      <p:cBhvr>
                                        <p:cTn id="12" dur="500"/>
                                        <p:tgtEl>
                                          <p:spTgt spid="26629"/>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26625"/>
                                        </p:tgtEl>
                                        <p:attrNameLst>
                                          <p:attrName>style.visibility</p:attrName>
                                        </p:attrNameLst>
                                      </p:cBhvr>
                                      <p:to>
                                        <p:strVal val="visible"/>
                                      </p:to>
                                    </p:set>
                                    <p:animEffect transition="in" filter="wedge">
                                      <p:cBhvr>
                                        <p:cTn id="17" dur="2000"/>
                                        <p:tgtEl>
                                          <p:spTgt spid="26625"/>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26626"/>
                                        </p:tgtEl>
                                        <p:attrNameLst>
                                          <p:attrName>style.visibility</p:attrName>
                                        </p:attrNameLst>
                                      </p:cBhvr>
                                      <p:to>
                                        <p:strVal val="visible"/>
                                      </p:to>
                                    </p:set>
                                    <p:animEffect transition="in" filter="wedge">
                                      <p:cBhvr>
                                        <p:cTn id="22" dur="20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p:bldP spid="266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WordArt 4"/>
          <p:cNvSpPr>
            <a:spLocks noChangeArrowheads="1" noChangeShapeType="1" noTextEdit="1"/>
          </p:cNvSpPr>
          <p:nvPr/>
        </p:nvSpPr>
        <p:spPr bwMode="auto">
          <a:xfrm>
            <a:off x="684213" y="1052513"/>
            <a:ext cx="7559675" cy="982662"/>
          </a:xfrm>
          <a:prstGeom prst="rect">
            <a:avLst/>
          </a:prstGeom>
        </p:spPr>
        <p:txBody>
          <a:bodyPr wrap="none" fromWordArt="1">
            <a:prstTxWarp prst="textPlain">
              <a:avLst>
                <a:gd name="adj" fmla="val 50000"/>
              </a:avLst>
            </a:prstTxWarp>
          </a:bodyPr>
          <a:lstStyle/>
          <a:p>
            <a:pPr algn="ctr"/>
            <a:r>
              <a:rPr lang="en-US"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Complete the sentences:</a:t>
            </a:r>
            <a:endPar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endParaRPr>
          </a:p>
        </p:txBody>
      </p:sp>
      <p:sp>
        <p:nvSpPr>
          <p:cNvPr id="26626" name="Text Box 6"/>
          <p:cNvSpPr txBox="1">
            <a:spLocks noChangeArrowheads="1"/>
          </p:cNvSpPr>
          <p:nvPr/>
        </p:nvSpPr>
        <p:spPr bwMode="auto">
          <a:xfrm>
            <a:off x="611188" y="2276475"/>
            <a:ext cx="8064500" cy="4511675"/>
          </a:xfrm>
          <a:prstGeom prst="rect">
            <a:avLst/>
          </a:prstGeom>
          <a:noFill/>
          <a:ln w="9525">
            <a:noFill/>
            <a:miter lim="800000"/>
            <a:headEnd/>
            <a:tailEnd/>
          </a:ln>
        </p:spPr>
        <p:txBody>
          <a:bodyPr>
            <a:spAutoFit/>
          </a:bodyPr>
          <a:lstStyle/>
          <a:p>
            <a:pPr marL="342900" indent="-342900">
              <a:spcBef>
                <a:spcPct val="50000"/>
              </a:spcBef>
              <a:buFontTx/>
              <a:buAutoNum type="arabicPeriod"/>
            </a:pPr>
            <a:r>
              <a:rPr lang="en-US" sz="2000">
                <a:solidFill>
                  <a:srgbClr val="165D9E"/>
                </a:solidFill>
              </a:rPr>
              <a:t>Kyiv is number 1in the list … .</a:t>
            </a:r>
          </a:p>
          <a:p>
            <a:pPr marL="342900" indent="-342900">
              <a:spcBef>
                <a:spcPct val="50000"/>
              </a:spcBef>
              <a:buFontTx/>
              <a:buAutoNum type="arabicPeriod"/>
            </a:pPr>
            <a:r>
              <a:rPr lang="en-US" sz="2000">
                <a:solidFill>
                  <a:srgbClr val="165D9E"/>
                </a:solidFill>
              </a:rPr>
              <a:t>Khreshchatyk is … .</a:t>
            </a:r>
          </a:p>
          <a:p>
            <a:pPr marL="342900" indent="-342900">
              <a:spcBef>
                <a:spcPct val="50000"/>
              </a:spcBef>
              <a:buFontTx/>
              <a:buAutoNum type="arabicPeriod"/>
            </a:pPr>
            <a:r>
              <a:rPr lang="en-US" sz="2000">
                <a:solidFill>
                  <a:srgbClr val="165D9E"/>
                </a:solidFill>
              </a:rPr>
              <a:t>During the holidays children from Lviv … .</a:t>
            </a:r>
          </a:p>
          <a:p>
            <a:pPr marL="342900" indent="-342900">
              <a:spcBef>
                <a:spcPct val="50000"/>
              </a:spcBef>
              <a:buFontTx/>
              <a:buAutoNum type="arabicPeriod"/>
            </a:pPr>
            <a:r>
              <a:rPr lang="en-US" sz="2000">
                <a:solidFill>
                  <a:srgbClr val="165D9E"/>
                </a:solidFill>
              </a:rPr>
              <a:t>The children took a bus to … .</a:t>
            </a:r>
          </a:p>
          <a:p>
            <a:pPr marL="342900" indent="-342900">
              <a:spcBef>
                <a:spcPct val="50000"/>
              </a:spcBef>
              <a:buFontTx/>
              <a:buAutoNum type="arabicPeriod"/>
            </a:pPr>
            <a:r>
              <a:rPr lang="en-US" sz="2000">
                <a:solidFill>
                  <a:srgbClr val="165D9E"/>
                </a:solidFill>
              </a:rPr>
              <a:t>The children had an idea to … .</a:t>
            </a:r>
          </a:p>
          <a:p>
            <a:pPr marL="342900" indent="-342900">
              <a:spcBef>
                <a:spcPct val="50000"/>
              </a:spcBef>
              <a:buFontTx/>
              <a:buAutoNum type="arabicPeriod"/>
            </a:pPr>
            <a:r>
              <a:rPr lang="en-US" sz="2000">
                <a:solidFill>
                  <a:srgbClr val="165D9E"/>
                </a:solidFill>
              </a:rPr>
              <a:t>The History Museum has … .</a:t>
            </a:r>
          </a:p>
          <a:p>
            <a:pPr marL="342900" indent="-342900">
              <a:spcBef>
                <a:spcPct val="50000"/>
              </a:spcBef>
              <a:buFontTx/>
              <a:buAutoNum type="arabicPeriod"/>
            </a:pPr>
            <a:r>
              <a:rPr lang="en-US" sz="2000">
                <a:solidFill>
                  <a:srgbClr val="165D9E"/>
                </a:solidFill>
              </a:rPr>
              <a:t>In the evening … .</a:t>
            </a:r>
          </a:p>
          <a:p>
            <a:pPr marL="342900" indent="-342900">
              <a:spcBef>
                <a:spcPct val="50000"/>
              </a:spcBef>
              <a:buFontTx/>
              <a:buAutoNum type="arabicPeriod"/>
            </a:pPr>
            <a:r>
              <a:rPr lang="en-US" sz="2000">
                <a:solidFill>
                  <a:srgbClr val="165D9E"/>
                </a:solidFill>
              </a:rPr>
              <a:t>The Opera Theatre was built … .</a:t>
            </a:r>
          </a:p>
          <a:p>
            <a:pPr marL="342900" indent="-342900">
              <a:spcBef>
                <a:spcPct val="50000"/>
              </a:spcBef>
              <a:buFontTx/>
              <a:buAutoNum type="arabicPeriod"/>
            </a:pPr>
            <a:r>
              <a:rPr lang="en-US" sz="2000">
                <a:solidFill>
                  <a:srgbClr val="165D9E"/>
                </a:solidFill>
              </a:rPr>
              <a:t>The children had … .</a:t>
            </a:r>
          </a:p>
          <a:p>
            <a:pPr marL="342900" indent="-342900">
              <a:spcBef>
                <a:spcPct val="50000"/>
              </a:spcBef>
              <a:buFontTx/>
              <a:buAutoNum type="arabicPeriod"/>
            </a:pPr>
            <a:r>
              <a:rPr lang="en-US" sz="2000">
                <a:solidFill>
                  <a:srgbClr val="165D9E"/>
                </a:solidFill>
              </a:rPr>
              <a:t>The children would like to … .</a:t>
            </a:r>
            <a:endParaRPr lang="ru-RU" sz="2000">
              <a:solidFill>
                <a:srgbClr val="165D9E"/>
              </a:solidFill>
            </a:endParaRPr>
          </a:p>
        </p:txBody>
      </p:sp>
    </p:spTree>
  </p:cSld>
  <p:clrMapOvr>
    <a:masterClrMapping/>
  </p:clrMapOvr>
  <p:transition spd="med" advTm="5000">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WordArt 4"/>
          <p:cNvSpPr>
            <a:spLocks noChangeArrowheads="1" noChangeShapeType="1" noTextEdit="1"/>
          </p:cNvSpPr>
          <p:nvPr/>
        </p:nvSpPr>
        <p:spPr bwMode="auto">
          <a:xfrm>
            <a:off x="468313" y="981075"/>
            <a:ext cx="8351837" cy="884238"/>
          </a:xfrm>
          <a:prstGeom prst="rect">
            <a:avLst/>
          </a:prstGeom>
        </p:spPr>
        <p:txBody>
          <a:bodyPr wrap="none" fromWordArt="1">
            <a:prstTxWarp prst="textPlain">
              <a:avLst>
                <a:gd name="adj" fmla="val 50000"/>
              </a:avLst>
            </a:prstTxWarp>
          </a:bodyPr>
          <a:lstStyle/>
          <a:p>
            <a:pPr algn="ctr"/>
            <a:r>
              <a:rPr lang="en-US"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What do these number and words in the text refer to?</a:t>
            </a:r>
            <a:endPar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endParaRPr>
          </a:p>
        </p:txBody>
      </p:sp>
      <p:sp>
        <p:nvSpPr>
          <p:cNvPr id="27650" name="Text Box 5"/>
          <p:cNvSpPr txBox="1">
            <a:spLocks noChangeArrowheads="1"/>
          </p:cNvSpPr>
          <p:nvPr/>
        </p:nvSpPr>
        <p:spPr bwMode="auto">
          <a:xfrm>
            <a:off x="539750" y="2708275"/>
            <a:ext cx="8208963" cy="3725863"/>
          </a:xfrm>
          <a:prstGeom prst="rect">
            <a:avLst/>
          </a:prstGeom>
          <a:noFill/>
          <a:ln w="9525">
            <a:noFill/>
            <a:miter lim="800000"/>
            <a:headEnd/>
            <a:tailEnd/>
          </a:ln>
        </p:spPr>
        <p:txBody>
          <a:bodyPr>
            <a:spAutoFit/>
          </a:bodyPr>
          <a:lstStyle/>
          <a:p>
            <a:pPr marL="342900" indent="-342900">
              <a:spcBef>
                <a:spcPct val="50000"/>
              </a:spcBef>
              <a:buFontTx/>
              <a:buAutoNum type="arabicPeriod"/>
            </a:pPr>
            <a:r>
              <a:rPr lang="en-US" sz="2800">
                <a:solidFill>
                  <a:srgbClr val="165D9E"/>
                </a:solidFill>
              </a:rPr>
              <a:t>Volodymyr Hill</a:t>
            </a:r>
          </a:p>
          <a:p>
            <a:pPr marL="342900" indent="-342900">
              <a:spcBef>
                <a:spcPct val="50000"/>
              </a:spcBef>
              <a:buFontTx/>
              <a:buAutoNum type="arabicPeriod"/>
            </a:pPr>
            <a:r>
              <a:rPr lang="en-US" sz="2800">
                <a:solidFill>
                  <a:srgbClr val="165D9E"/>
                </a:solidFill>
              </a:rPr>
              <a:t>Volodymyr Street</a:t>
            </a:r>
          </a:p>
          <a:p>
            <a:pPr marL="342900" indent="-342900">
              <a:spcBef>
                <a:spcPct val="50000"/>
              </a:spcBef>
              <a:buFontTx/>
              <a:buAutoNum type="arabicPeriod"/>
            </a:pPr>
            <a:r>
              <a:rPr lang="en-US" sz="2800">
                <a:solidFill>
                  <a:srgbClr val="165D9E"/>
                </a:solidFill>
              </a:rPr>
              <a:t>1901</a:t>
            </a:r>
          </a:p>
          <a:p>
            <a:pPr marL="342900" indent="-342900">
              <a:spcBef>
                <a:spcPct val="50000"/>
              </a:spcBef>
              <a:buFontTx/>
              <a:buAutoNum type="arabicPeriod"/>
            </a:pPr>
            <a:r>
              <a:rPr lang="en-US" sz="2800">
                <a:solidFill>
                  <a:srgbClr val="165D9E"/>
                </a:solidFill>
              </a:rPr>
              <a:t>2000</a:t>
            </a:r>
          </a:p>
          <a:p>
            <a:pPr marL="342900" indent="-342900">
              <a:spcBef>
                <a:spcPct val="50000"/>
              </a:spcBef>
              <a:buFontTx/>
              <a:buAutoNum type="arabicPeriod"/>
            </a:pPr>
            <a:r>
              <a:rPr lang="en-US" sz="2800">
                <a:solidFill>
                  <a:srgbClr val="165D9E"/>
                </a:solidFill>
              </a:rPr>
              <a:t>1936</a:t>
            </a:r>
          </a:p>
          <a:p>
            <a:pPr marL="342900" indent="-342900">
              <a:spcBef>
                <a:spcPct val="50000"/>
              </a:spcBef>
              <a:buFontTx/>
              <a:buAutoNum type="arabicPeriod"/>
            </a:pPr>
            <a:r>
              <a:rPr lang="en-US" sz="2800">
                <a:solidFill>
                  <a:srgbClr val="165D9E"/>
                </a:solidFill>
              </a:rPr>
              <a:t>Bogdan Khmelnytskiy</a:t>
            </a:r>
            <a:endParaRPr lang="ru-RU" sz="2800">
              <a:solidFill>
                <a:srgbClr val="165D9E"/>
              </a:solidFill>
            </a:endParaRPr>
          </a:p>
        </p:txBody>
      </p:sp>
    </p:spTree>
  </p:cSld>
  <p:clrMapOvr>
    <a:masterClrMapping/>
  </p:clrMapOvr>
  <p:transition spd="med" advTm="5000">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229200"/>
            <a:ext cx="8305800" cy="1143000"/>
          </a:xfrm>
        </p:spPr>
        <p:txBody>
          <a:bodyPr/>
          <a:lstStyle/>
          <a:p>
            <a:pPr eaLnBrk="1" fontAlgn="auto" hangingPunct="1">
              <a:spcAft>
                <a:spcPts val="0"/>
              </a:spcAft>
              <a:defRPr/>
            </a:pPr>
            <a:r>
              <a:rPr lang="en-US" dirty="0" smtClean="0">
                <a:solidFill>
                  <a:schemeClr val="accent1">
                    <a:lumMod val="75000"/>
                  </a:schemeClr>
                </a:solidFill>
                <a:latin typeface="Arial Black" pitchFamily="34" charset="0"/>
              </a:rPr>
              <a:t>Thank you for attention</a:t>
            </a:r>
            <a:endParaRPr lang="ru-RU" dirty="0">
              <a:solidFill>
                <a:schemeClr val="accent1">
                  <a:lumMod val="75000"/>
                </a:schemeClr>
              </a:solidFill>
              <a:latin typeface="Arial Black" pitchFamily="34" charset="0"/>
            </a:endParaRPr>
          </a:p>
        </p:txBody>
      </p:sp>
      <p:pic>
        <p:nvPicPr>
          <p:cNvPr id="9218" name="Picture 2" descr="C:\Documents and Settings\Администратор\Рабочий стол\Киев\kiev02.jpg"/>
          <p:cNvPicPr>
            <a:picLocks noChangeAspect="1" noChangeArrowheads="1"/>
          </p:cNvPicPr>
          <p:nvPr/>
        </p:nvPicPr>
        <p:blipFill>
          <a:blip r:embed="rId2"/>
          <a:srcRect/>
          <a:stretch>
            <a:fillRect/>
          </a:stretch>
        </p:blipFill>
        <p:spPr bwMode="auto">
          <a:xfrm>
            <a:off x="1476375" y="1196975"/>
            <a:ext cx="5903913" cy="3937000"/>
          </a:xfrm>
          <a:prstGeom prst="rect">
            <a:avLst/>
          </a:prstGeom>
          <a:noFill/>
          <a:ln w="9525">
            <a:noFill/>
            <a:miter lim="800000"/>
            <a:headEnd/>
            <a:tailEnd/>
          </a:ln>
        </p:spPr>
      </p:pic>
      <p:pic>
        <p:nvPicPr>
          <p:cNvPr id="28675" name="Picture 2" descr="C:\Documents and Settings\Администратор\Рабочий стол\Киев\Kiev_Gerb.gif"/>
          <p:cNvPicPr>
            <a:picLocks noChangeAspect="1" noChangeArrowheads="1"/>
          </p:cNvPicPr>
          <p:nvPr/>
        </p:nvPicPr>
        <p:blipFill>
          <a:blip r:embed="rId3"/>
          <a:srcRect/>
          <a:stretch>
            <a:fillRect/>
          </a:stretch>
        </p:blipFill>
        <p:spPr bwMode="auto">
          <a:xfrm>
            <a:off x="8382000" y="0"/>
            <a:ext cx="762000" cy="1143000"/>
          </a:xfrm>
          <a:prstGeom prst="rect">
            <a:avLst/>
          </a:prstGeom>
          <a:noFill/>
          <a:ln w="9525">
            <a:noFill/>
            <a:miter lim="800000"/>
            <a:headEnd/>
            <a:tailEnd/>
          </a:ln>
        </p:spPr>
      </p:pic>
    </p:spTree>
  </p:cSld>
  <p:clrMapOvr>
    <a:masterClrMapping/>
  </p:clrMapOvr>
  <p:transition spd="med" advTm="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9218"/>
                                        </p:tgtEl>
                                        <p:attrNameLst>
                                          <p:attrName>style.visibility</p:attrName>
                                        </p:attrNameLst>
                                      </p:cBhvr>
                                      <p:to>
                                        <p:strVal val="visible"/>
                                      </p:to>
                                    </p:set>
                                    <p:animEffect transition="in" filter="wheel(4)">
                                      <p:cBhvr>
                                        <p:cTn id="12"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Documents and Settings\Администратор\Рабочий стол\Киев\kiev.jpg"/>
          <p:cNvPicPr>
            <a:picLocks noChangeAspect="1" noChangeArrowheads="1"/>
          </p:cNvPicPr>
          <p:nvPr/>
        </p:nvPicPr>
        <p:blipFill>
          <a:blip r:embed="rId2"/>
          <a:srcRect/>
          <a:stretch>
            <a:fillRect/>
          </a:stretch>
        </p:blipFill>
        <p:spPr bwMode="auto">
          <a:xfrm>
            <a:off x="1979613" y="2276475"/>
            <a:ext cx="5148262" cy="4359275"/>
          </a:xfrm>
          <a:prstGeom prst="rect">
            <a:avLst/>
          </a:prstGeom>
          <a:noFill/>
          <a:ln w="9525">
            <a:noFill/>
            <a:miter lim="800000"/>
            <a:headEnd/>
            <a:tailEnd/>
          </a:ln>
        </p:spPr>
      </p:pic>
      <p:sp>
        <p:nvSpPr>
          <p:cNvPr id="5" name="Заголовок 4"/>
          <p:cNvSpPr>
            <a:spLocks noGrp="1"/>
          </p:cNvSpPr>
          <p:nvPr>
            <p:ph type="title"/>
          </p:nvPr>
        </p:nvSpPr>
        <p:spPr>
          <a:xfrm>
            <a:off x="0" y="980728"/>
            <a:ext cx="8280920" cy="1296144"/>
          </a:xfrm>
        </p:spPr>
        <p:txBody>
          <a:bodyPr/>
          <a:lstStyle/>
          <a:p>
            <a:pPr eaLnBrk="1" fontAlgn="auto" hangingPunct="1">
              <a:spcAft>
                <a:spcPts val="0"/>
              </a:spcAft>
              <a:defRPr/>
            </a:pPr>
            <a:r>
              <a:rPr lang="en-US" sz="6600" dirty="0" smtClean="0">
                <a:latin typeface="Rosewood Std Regular" pitchFamily="50" charset="0"/>
              </a:rPr>
              <a:t>           Sights</a:t>
            </a:r>
            <a:r>
              <a:rPr lang="ru-RU" sz="6600" dirty="0" smtClean="0"/>
              <a:t> </a:t>
            </a:r>
            <a:r>
              <a:rPr lang="en-US" sz="6600" dirty="0" smtClean="0">
                <a:latin typeface="Rosewood Std Regular" pitchFamily="50" charset="0"/>
              </a:rPr>
              <a:t>of Kiev</a:t>
            </a:r>
            <a:endParaRPr lang="ru-RU" sz="6600" dirty="0"/>
          </a:p>
        </p:txBody>
      </p:sp>
      <p:pic>
        <p:nvPicPr>
          <p:cNvPr id="14339" name="Picture 3" descr="C:\Documents and Settings\Администратор\Рабочий стол\Киев\up02-2.jpg"/>
          <p:cNvPicPr>
            <a:picLocks noChangeAspect="1" noChangeArrowheads="1"/>
          </p:cNvPicPr>
          <p:nvPr/>
        </p:nvPicPr>
        <p:blipFill>
          <a:blip r:embed="rId3"/>
          <a:srcRect/>
          <a:stretch>
            <a:fillRect/>
          </a:stretch>
        </p:blipFill>
        <p:spPr bwMode="auto">
          <a:xfrm>
            <a:off x="1331913" y="0"/>
            <a:ext cx="6391275" cy="514350"/>
          </a:xfrm>
          <a:prstGeom prst="rect">
            <a:avLst/>
          </a:prstGeom>
          <a:noFill/>
          <a:ln w="9525">
            <a:noFill/>
            <a:miter lim="800000"/>
            <a:headEnd/>
            <a:tailEnd/>
          </a:ln>
        </p:spPr>
      </p:pic>
    </p:spTree>
  </p:cSld>
  <p:clrMapOvr>
    <a:masterClrMapping/>
  </p:clrMapOvr>
  <p:transition spd="med" advTm="5000">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445224"/>
            <a:ext cx="4032448" cy="1143000"/>
          </a:xfrm>
        </p:spPr>
        <p:txBody>
          <a:bodyPr>
            <a:noAutofit/>
          </a:bodyPr>
          <a:lstStyle/>
          <a:p>
            <a:pPr eaLnBrk="1" fontAlgn="auto" hangingPunct="1">
              <a:spcAft>
                <a:spcPts val="0"/>
              </a:spcAft>
              <a:defRPr/>
            </a:pPr>
            <a:r>
              <a:rPr lang="en-US" sz="4400" dirty="0" err="1" smtClean="0">
                <a:solidFill>
                  <a:schemeClr val="accent1">
                    <a:lumMod val="75000"/>
                  </a:schemeClr>
                </a:solidFill>
                <a:latin typeface="Stencil Std" pitchFamily="50" charset="0"/>
              </a:rPr>
              <a:t>Kreschatik</a:t>
            </a:r>
            <a:r>
              <a:rPr lang="en-US" sz="1800" dirty="0" smtClean="0">
                <a:latin typeface="Stencil Std" pitchFamily="50" charset="0"/>
              </a:rPr>
              <a:t/>
            </a:r>
            <a:br>
              <a:rPr lang="en-US" sz="1800" dirty="0" smtClean="0">
                <a:latin typeface="Stencil Std" pitchFamily="50" charset="0"/>
              </a:rPr>
            </a:br>
            <a:r>
              <a:rPr lang="en-US" sz="1800" dirty="0" smtClean="0"/>
              <a:t>	</a:t>
            </a:r>
            <a:br>
              <a:rPr lang="en-US" sz="1800" dirty="0" smtClean="0"/>
            </a:br>
            <a:r>
              <a:rPr lang="en-US" sz="1800" dirty="0" smtClean="0"/>
              <a:t/>
            </a:r>
            <a:br>
              <a:rPr lang="en-US" sz="1800" dirty="0" smtClean="0"/>
            </a:br>
            <a:r>
              <a:rPr lang="en-US" sz="1800" dirty="0" smtClean="0"/>
              <a:t/>
            </a:r>
            <a:br>
              <a:rPr lang="en-US" sz="1800" dirty="0" smtClean="0"/>
            </a:br>
            <a:r>
              <a:rPr lang="en-US" sz="1800" b="1" dirty="0" err="1" smtClean="0">
                <a:solidFill>
                  <a:schemeClr val="accent1">
                    <a:lumMod val="75000"/>
                  </a:schemeClr>
                </a:solidFill>
                <a:latin typeface="Arial Black" pitchFamily="34" charset="0"/>
              </a:rPr>
              <a:t>Kreschatik</a:t>
            </a:r>
            <a:r>
              <a:rPr lang="en-US" sz="1800" b="1" dirty="0" smtClean="0">
                <a:solidFill>
                  <a:schemeClr val="bg2">
                    <a:lumMod val="25000"/>
                  </a:schemeClr>
                </a:solidFill>
                <a:latin typeface="Arial Black" pitchFamily="34" charset="0"/>
              </a:rPr>
              <a:t> is the most famous and busiest street in Kiev. It is a wide boulevard with plenty of chestnut trees. It is hard to believe that some time ago on the site of </a:t>
            </a:r>
            <a:r>
              <a:rPr lang="en-US" sz="1800" b="1" dirty="0" err="1" smtClean="0">
                <a:solidFill>
                  <a:schemeClr val="bg2">
                    <a:lumMod val="25000"/>
                  </a:schemeClr>
                </a:solidFill>
                <a:latin typeface="Arial Black" pitchFamily="34" charset="0"/>
              </a:rPr>
              <a:t>Kreschatik</a:t>
            </a:r>
            <a:r>
              <a:rPr lang="en-US" sz="1800" b="1" dirty="0" smtClean="0">
                <a:solidFill>
                  <a:schemeClr val="bg2">
                    <a:lumMod val="25000"/>
                  </a:schemeClr>
                </a:solidFill>
                <a:latin typeface="Arial Black" pitchFamily="34" charset="0"/>
              </a:rPr>
              <a:t> used to be a valley and a river surrounded by forest. Nowadays it stretches from </a:t>
            </a:r>
            <a:r>
              <a:rPr lang="en-US" sz="1800" b="1" dirty="0" err="1" smtClean="0">
                <a:solidFill>
                  <a:schemeClr val="bg2">
                    <a:lumMod val="25000"/>
                  </a:schemeClr>
                </a:solidFill>
                <a:latin typeface="Arial Black" pitchFamily="34" charset="0"/>
              </a:rPr>
              <a:t>Europeiskaya</a:t>
            </a:r>
            <a:r>
              <a:rPr lang="en-US" sz="1800" b="1" dirty="0" smtClean="0">
                <a:solidFill>
                  <a:schemeClr val="bg2">
                    <a:lumMod val="25000"/>
                  </a:schemeClr>
                </a:solidFill>
                <a:latin typeface="Arial Black" pitchFamily="34" charset="0"/>
              </a:rPr>
              <a:t> Square to </a:t>
            </a:r>
            <a:r>
              <a:rPr lang="en-US" sz="1800" b="1" dirty="0" err="1" smtClean="0">
                <a:solidFill>
                  <a:schemeClr val="bg2">
                    <a:lumMod val="25000"/>
                  </a:schemeClr>
                </a:solidFill>
                <a:latin typeface="Arial Black" pitchFamily="34" charset="0"/>
              </a:rPr>
              <a:t>Bessarabskaya</a:t>
            </a:r>
            <a:r>
              <a:rPr lang="en-US" sz="1800" b="1" dirty="0" smtClean="0">
                <a:solidFill>
                  <a:schemeClr val="bg2">
                    <a:lumMod val="25000"/>
                  </a:schemeClr>
                </a:solidFill>
                <a:latin typeface="Arial Black" pitchFamily="34" charset="0"/>
              </a:rPr>
              <a:t> Square and contains trade buildings, bank departments and luxurious hotels.</a:t>
            </a:r>
            <a:endParaRPr lang="ru-RU" sz="1800" b="1" dirty="0">
              <a:solidFill>
                <a:schemeClr val="bg2">
                  <a:lumMod val="25000"/>
                </a:schemeClr>
              </a:solidFill>
              <a:latin typeface="Arial Black" pitchFamily="34" charset="0"/>
            </a:endParaRPr>
          </a:p>
        </p:txBody>
      </p:sp>
      <p:pic>
        <p:nvPicPr>
          <p:cNvPr id="2050" name="Picture 2" descr="C:\Documents and Settings\Администратор\Рабочий стол\Киев\400px-Киев_Крещатик.jpg"/>
          <p:cNvPicPr>
            <a:picLocks noChangeAspect="1" noChangeArrowheads="1"/>
          </p:cNvPicPr>
          <p:nvPr/>
        </p:nvPicPr>
        <p:blipFill>
          <a:blip r:embed="rId2"/>
          <a:srcRect/>
          <a:stretch>
            <a:fillRect/>
          </a:stretch>
        </p:blipFill>
        <p:spPr bwMode="auto">
          <a:xfrm>
            <a:off x="5219700" y="1196975"/>
            <a:ext cx="3524250" cy="2587625"/>
          </a:xfrm>
          <a:prstGeom prst="rect">
            <a:avLst/>
          </a:prstGeom>
          <a:noFill/>
          <a:ln w="9525">
            <a:noFill/>
            <a:miter lim="800000"/>
            <a:headEnd/>
            <a:tailEnd/>
          </a:ln>
        </p:spPr>
      </p:pic>
      <p:pic>
        <p:nvPicPr>
          <p:cNvPr id="2051" name="Picture 3" descr="C:\Documents and Settings\Администратор\Рабочий стол\Киев\Kreschatic.JPG"/>
          <p:cNvPicPr>
            <a:picLocks noChangeAspect="1" noChangeArrowheads="1"/>
          </p:cNvPicPr>
          <p:nvPr/>
        </p:nvPicPr>
        <p:blipFill>
          <a:blip r:embed="rId3"/>
          <a:srcRect/>
          <a:stretch>
            <a:fillRect/>
          </a:stretch>
        </p:blipFill>
        <p:spPr bwMode="auto">
          <a:xfrm>
            <a:off x="5076825" y="4076700"/>
            <a:ext cx="3702050" cy="2468563"/>
          </a:xfrm>
          <a:prstGeom prst="rect">
            <a:avLst/>
          </a:prstGeom>
          <a:noFill/>
          <a:ln w="9525">
            <a:noFill/>
            <a:miter lim="800000"/>
            <a:headEnd/>
            <a:tailEnd/>
          </a:ln>
        </p:spPr>
      </p:pic>
      <p:pic>
        <p:nvPicPr>
          <p:cNvPr id="15364" name="Picture 4" descr="C:\Documents and Settings\Администратор\Рабочий стол\Киев\Kiev_Gerb.gif"/>
          <p:cNvPicPr>
            <a:picLocks noChangeAspect="1" noChangeArrowheads="1"/>
          </p:cNvPicPr>
          <p:nvPr/>
        </p:nvPicPr>
        <p:blipFill>
          <a:blip r:embed="rId4"/>
          <a:srcRect/>
          <a:stretch>
            <a:fillRect/>
          </a:stretch>
        </p:blipFill>
        <p:spPr bwMode="auto">
          <a:xfrm>
            <a:off x="8382000" y="0"/>
            <a:ext cx="762000" cy="1143000"/>
          </a:xfrm>
          <a:prstGeom prst="rect">
            <a:avLst/>
          </a:prstGeom>
          <a:noFill/>
          <a:ln w="9525">
            <a:noFill/>
            <a:miter lim="800000"/>
            <a:headEnd/>
            <a:tailEnd/>
          </a:ln>
        </p:spPr>
      </p:pic>
    </p:spTree>
  </p:cSld>
  <p:clrMapOvr>
    <a:masterClrMapping/>
  </p:clrMapOvr>
  <p:transition spd="med" advTm="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diamond(in)">
                                      <p:cBhvr>
                                        <p:cTn id="12" dur="20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diamond(in)">
                                      <p:cBhvr>
                                        <p:cTn id="17"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157192"/>
            <a:ext cx="8521824" cy="1512168"/>
          </a:xfrm>
        </p:spPr>
        <p:txBody>
          <a:bodyPr>
            <a:noAutofit/>
          </a:bodyPr>
          <a:lstStyle/>
          <a:p>
            <a:pPr eaLnBrk="1" fontAlgn="auto" hangingPunct="1">
              <a:spcAft>
                <a:spcPts val="100"/>
              </a:spcAft>
              <a:defRPr/>
            </a:pPr>
            <a:r>
              <a:rPr lang="en-US" sz="2400" dirty="0" smtClean="0"/>
              <a:t>	</a:t>
            </a:r>
            <a:br>
              <a:rPr lang="en-US" sz="2400" dirty="0" smtClean="0"/>
            </a:br>
            <a:r>
              <a:rPr lang="en-US" sz="2400" dirty="0" smtClean="0"/>
              <a:t/>
            </a:r>
            <a:br>
              <a:rPr lang="en-US" sz="2400" dirty="0" smtClean="0"/>
            </a:br>
            <a:r>
              <a:rPr lang="en-US" sz="2400" dirty="0" smtClean="0"/>
              <a:t/>
            </a:r>
            <a:br>
              <a:rPr lang="en-US" sz="2400" dirty="0" smtClean="0"/>
            </a:br>
            <a:r>
              <a:rPr lang="en-US" sz="1800" dirty="0" smtClean="0">
                <a:solidFill>
                  <a:schemeClr val="accent1">
                    <a:lumMod val="75000"/>
                  </a:schemeClr>
                </a:solidFill>
                <a:latin typeface="Arial Black" pitchFamily="34" charset="0"/>
              </a:rPr>
              <a:t>Independence Square, or </a:t>
            </a:r>
            <a:r>
              <a:rPr lang="en-US" sz="1800" dirty="0" err="1" smtClean="0">
                <a:solidFill>
                  <a:schemeClr val="accent1">
                    <a:lumMod val="75000"/>
                  </a:schemeClr>
                </a:solidFill>
                <a:latin typeface="Arial Black" pitchFamily="34" charset="0"/>
              </a:rPr>
              <a:t>Maidan</a:t>
            </a:r>
            <a:r>
              <a:rPr lang="en-US" sz="1800" dirty="0" smtClean="0">
                <a:solidFill>
                  <a:schemeClr val="accent1">
                    <a:lumMod val="75000"/>
                  </a:schemeClr>
                </a:solidFill>
                <a:latin typeface="Arial Black" pitchFamily="34" charset="0"/>
              </a:rPr>
              <a:t> </a:t>
            </a:r>
            <a:r>
              <a:rPr lang="en-US" sz="1800" dirty="0" err="1" smtClean="0">
                <a:solidFill>
                  <a:schemeClr val="accent1">
                    <a:lumMod val="75000"/>
                  </a:schemeClr>
                </a:solidFill>
                <a:latin typeface="Arial Black" pitchFamily="34" charset="0"/>
              </a:rPr>
              <a:t>Nezalezhnosti</a:t>
            </a:r>
            <a:r>
              <a:rPr lang="en-US" sz="1800" dirty="0" smtClean="0">
                <a:latin typeface="Arial Black" pitchFamily="34" charset="0"/>
              </a:rPr>
              <a:t>, is the central square in Kiev, the main and the most beautiful one. Parades, concerts, festivals and other city arrangements and holidays regularly take place on this square. It contains six fountains, Independence Column, artificial waterfall, and other attractions.</a:t>
            </a:r>
            <a:endParaRPr lang="ru-RU" sz="1800" dirty="0">
              <a:latin typeface="Arial Black" pitchFamily="34" charset="0"/>
            </a:endParaRPr>
          </a:p>
        </p:txBody>
      </p:sp>
      <p:pic>
        <p:nvPicPr>
          <p:cNvPr id="16386" name="Picture 2" descr="C:\Documents and Settings\Администратор\Рабочий стол\Киев\Kiev_Gerb.gif"/>
          <p:cNvPicPr>
            <a:picLocks noChangeAspect="1" noChangeArrowheads="1"/>
          </p:cNvPicPr>
          <p:nvPr/>
        </p:nvPicPr>
        <p:blipFill>
          <a:blip r:embed="rId2"/>
          <a:srcRect/>
          <a:stretch>
            <a:fillRect/>
          </a:stretch>
        </p:blipFill>
        <p:spPr bwMode="auto">
          <a:xfrm>
            <a:off x="8382000" y="0"/>
            <a:ext cx="762000" cy="1143000"/>
          </a:xfrm>
          <a:prstGeom prst="rect">
            <a:avLst/>
          </a:prstGeom>
          <a:noFill/>
          <a:ln w="9525">
            <a:noFill/>
            <a:miter lim="800000"/>
            <a:headEnd/>
            <a:tailEnd/>
          </a:ln>
        </p:spPr>
      </p:pic>
      <p:pic>
        <p:nvPicPr>
          <p:cNvPr id="4101" name="Picture 5" descr="C:\Documents and Settings\Администратор\Рабочий стол\Киев\Maidan_Nezalezhnosti_(Kiev).jpg"/>
          <p:cNvPicPr>
            <a:picLocks noChangeAspect="1" noChangeArrowheads="1"/>
          </p:cNvPicPr>
          <p:nvPr/>
        </p:nvPicPr>
        <p:blipFill>
          <a:blip r:embed="rId3"/>
          <a:srcRect/>
          <a:stretch>
            <a:fillRect/>
          </a:stretch>
        </p:blipFill>
        <p:spPr bwMode="auto">
          <a:xfrm>
            <a:off x="1692275" y="1268413"/>
            <a:ext cx="5256213" cy="3943350"/>
          </a:xfrm>
          <a:prstGeom prst="rect">
            <a:avLst/>
          </a:prstGeom>
          <a:noFill/>
          <a:ln w="9525">
            <a:noFill/>
            <a:miter lim="800000"/>
            <a:headEnd/>
            <a:tailEnd/>
          </a:ln>
        </p:spPr>
      </p:pic>
      <p:sp>
        <p:nvSpPr>
          <p:cNvPr id="8" name="Прямоугольник 7"/>
          <p:cNvSpPr/>
          <p:nvPr/>
        </p:nvSpPr>
        <p:spPr>
          <a:xfrm>
            <a:off x="827088" y="620713"/>
            <a:ext cx="6985000" cy="984250"/>
          </a:xfrm>
          <a:prstGeom prst="rect">
            <a:avLst/>
          </a:prstGeom>
        </p:spPr>
        <p:txBody>
          <a:bodyPr>
            <a:spAutoFit/>
          </a:bodyPr>
          <a:lstStyle/>
          <a:p>
            <a:pPr fontAlgn="auto">
              <a:spcBef>
                <a:spcPts val="0"/>
              </a:spcBef>
              <a:spcAft>
                <a:spcPts val="0"/>
              </a:spcAft>
              <a:defRPr/>
            </a:pPr>
            <a:r>
              <a:rPr lang="en-US" sz="4000" b="0" dirty="0">
                <a:solidFill>
                  <a:schemeClr val="accent1">
                    <a:lumMod val="75000"/>
                  </a:schemeClr>
                </a:solidFill>
                <a:latin typeface="Stencil Std" pitchFamily="50" charset="0"/>
                <a:cs typeface="+mn-cs"/>
              </a:rPr>
              <a:t>Independence Square</a:t>
            </a:r>
            <a:r>
              <a:rPr lang="en-US" sz="1100" b="0" dirty="0">
                <a:latin typeface="+mn-lt"/>
                <a:cs typeface="+mn-cs"/>
              </a:rPr>
              <a:t/>
            </a:r>
            <a:br>
              <a:rPr lang="en-US" sz="1100" b="0" dirty="0">
                <a:latin typeface="+mn-lt"/>
                <a:cs typeface="+mn-cs"/>
              </a:rPr>
            </a:br>
            <a:endParaRPr lang="ru-RU" b="0" dirty="0">
              <a:latin typeface="+mn-lt"/>
              <a:cs typeface="+mn-cs"/>
            </a:endParaRPr>
          </a:p>
        </p:txBody>
      </p:sp>
    </p:spTree>
  </p:cSld>
  <p:clrMapOvr>
    <a:masterClrMapping/>
  </p:clrMapOvr>
  <p:transition spd="med" advTm="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4101"/>
                                        </p:tgtEl>
                                        <p:attrNameLst>
                                          <p:attrName>style.visibility</p:attrName>
                                        </p:attrNameLst>
                                      </p:cBhvr>
                                      <p:to>
                                        <p:strVal val="visible"/>
                                      </p:to>
                                    </p:set>
                                    <p:anim calcmode="lin" valueType="num">
                                      <p:cBhvr>
                                        <p:cTn id="12" dur="500" fill="hold"/>
                                        <p:tgtEl>
                                          <p:spTgt spid="4101"/>
                                        </p:tgtEl>
                                        <p:attrNameLst>
                                          <p:attrName>ppt_w</p:attrName>
                                        </p:attrNameLst>
                                      </p:cBhvr>
                                      <p:tavLst>
                                        <p:tav tm="0">
                                          <p:val>
                                            <p:strVal val="#ppt_w*0.70"/>
                                          </p:val>
                                        </p:tav>
                                        <p:tav tm="100000">
                                          <p:val>
                                            <p:strVal val="#ppt_w"/>
                                          </p:val>
                                        </p:tav>
                                      </p:tavLst>
                                    </p:anim>
                                    <p:anim calcmode="lin" valueType="num">
                                      <p:cBhvr>
                                        <p:cTn id="13" dur="500" fill="hold"/>
                                        <p:tgtEl>
                                          <p:spTgt spid="4101"/>
                                        </p:tgtEl>
                                        <p:attrNameLst>
                                          <p:attrName>ppt_h</p:attrName>
                                        </p:attrNameLst>
                                      </p:cBhvr>
                                      <p:tavLst>
                                        <p:tav tm="0">
                                          <p:val>
                                            <p:strVal val="#ppt_h"/>
                                          </p:val>
                                        </p:tav>
                                        <p:tav tm="100000">
                                          <p:val>
                                            <p:strVal val="#ppt_h"/>
                                          </p:val>
                                        </p:tav>
                                      </p:tavLst>
                                    </p:anim>
                                    <p:animEffect transition="in" filter="fade">
                                      <p:cBhvr>
                                        <p:cTn id="14" dur="500"/>
                                        <p:tgtEl>
                                          <p:spTgt spid="4101"/>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amond(in)">
                                      <p:cBhvr>
                                        <p:cTn id="1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5589240"/>
            <a:ext cx="8305800" cy="1143000"/>
          </a:xfrm>
        </p:spPr>
        <p:txBody>
          <a:bodyPr>
            <a:noAutofit/>
          </a:bodyPr>
          <a:lstStyle/>
          <a:p>
            <a:pPr eaLnBrk="1" fontAlgn="auto" hangingPunct="1">
              <a:spcAft>
                <a:spcPts val="0"/>
              </a:spcAft>
              <a:defRPr/>
            </a:pP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t>
            </a:r>
            <a:br>
              <a:rPr lang="en-US" sz="1800" dirty="0" smtClean="0"/>
            </a:br>
            <a:r>
              <a:rPr lang="en-US" sz="1800" dirty="0" smtClean="0">
                <a:latin typeface="Arial Black" pitchFamily="34" charset="0"/>
              </a:rPr>
              <a:t>On the high hills of the right bank of the Dnepr River magnificent </a:t>
            </a:r>
            <a:r>
              <a:rPr lang="en-US" sz="1800" dirty="0" err="1" smtClean="0">
                <a:solidFill>
                  <a:schemeClr val="accent1">
                    <a:lumMod val="75000"/>
                  </a:schemeClr>
                </a:solidFill>
                <a:latin typeface="Arial Black" pitchFamily="34" charset="0"/>
              </a:rPr>
              <a:t>Kievo-Pecherskaya</a:t>
            </a:r>
            <a:r>
              <a:rPr lang="en-US" sz="1800" dirty="0" smtClean="0">
                <a:solidFill>
                  <a:schemeClr val="accent1">
                    <a:lumMod val="75000"/>
                  </a:schemeClr>
                </a:solidFill>
                <a:latin typeface="Arial Black" pitchFamily="34" charset="0"/>
              </a:rPr>
              <a:t> </a:t>
            </a:r>
            <a:r>
              <a:rPr lang="en-US" sz="1800" dirty="0" err="1" smtClean="0">
                <a:solidFill>
                  <a:schemeClr val="accent1">
                    <a:lumMod val="75000"/>
                  </a:schemeClr>
                </a:solidFill>
                <a:latin typeface="Arial Black" pitchFamily="34" charset="0"/>
              </a:rPr>
              <a:t>Lavra</a:t>
            </a:r>
            <a:r>
              <a:rPr lang="en-US" sz="1800" dirty="0" smtClean="0">
                <a:solidFill>
                  <a:schemeClr val="accent1">
                    <a:lumMod val="75000"/>
                  </a:schemeClr>
                </a:solidFill>
                <a:latin typeface="Arial Black" pitchFamily="34" charset="0"/>
              </a:rPr>
              <a:t> </a:t>
            </a:r>
            <a:r>
              <a:rPr lang="en-US" sz="1800" dirty="0" smtClean="0">
                <a:latin typeface="Arial Black" pitchFamily="34" charset="0"/>
              </a:rPr>
              <a:t>topped with gilded domes is situated. According to the legend, Apostle Andrew, while preaching the Word of God in the Scythian Land, blessed the hilly bank of the Dnepr River and said: "On these hills the great city and many churches in glorification of Holy God will be".</a:t>
            </a:r>
            <a:endParaRPr lang="ru-RU" sz="1800" dirty="0">
              <a:latin typeface="Arial Black" pitchFamily="34" charset="0"/>
            </a:endParaRPr>
          </a:p>
        </p:txBody>
      </p:sp>
      <p:sp>
        <p:nvSpPr>
          <p:cNvPr id="3" name="Прямоугольник 2"/>
          <p:cNvSpPr/>
          <p:nvPr/>
        </p:nvSpPr>
        <p:spPr>
          <a:xfrm>
            <a:off x="539750" y="765175"/>
            <a:ext cx="9144000" cy="984250"/>
          </a:xfrm>
          <a:prstGeom prst="rect">
            <a:avLst/>
          </a:prstGeom>
        </p:spPr>
        <p:txBody>
          <a:bodyPr>
            <a:spAutoFit/>
          </a:bodyPr>
          <a:lstStyle/>
          <a:p>
            <a:pPr fontAlgn="auto">
              <a:spcBef>
                <a:spcPts val="0"/>
              </a:spcBef>
              <a:spcAft>
                <a:spcPts val="0"/>
              </a:spcAft>
              <a:defRPr/>
            </a:pPr>
            <a:r>
              <a:rPr lang="en-US" sz="4000" b="0" dirty="0" err="1">
                <a:solidFill>
                  <a:schemeClr val="accent1">
                    <a:lumMod val="75000"/>
                  </a:schemeClr>
                </a:solidFill>
                <a:latin typeface="Stencil Std" pitchFamily="50" charset="0"/>
                <a:cs typeface="+mn-cs"/>
              </a:rPr>
              <a:t>Kievo-Pecherskaya</a:t>
            </a:r>
            <a:r>
              <a:rPr lang="en-US" sz="4000" b="0" dirty="0">
                <a:solidFill>
                  <a:schemeClr val="accent1">
                    <a:lumMod val="75000"/>
                  </a:schemeClr>
                </a:solidFill>
                <a:latin typeface="Stencil Std" pitchFamily="50" charset="0"/>
                <a:cs typeface="+mn-cs"/>
              </a:rPr>
              <a:t> </a:t>
            </a:r>
            <a:r>
              <a:rPr lang="en-US" sz="4000" b="0" dirty="0" err="1">
                <a:solidFill>
                  <a:schemeClr val="accent1">
                    <a:lumMod val="75000"/>
                  </a:schemeClr>
                </a:solidFill>
                <a:latin typeface="Stencil Std" pitchFamily="50" charset="0"/>
                <a:cs typeface="+mn-cs"/>
              </a:rPr>
              <a:t>Lavra</a:t>
            </a:r>
            <a:r>
              <a:rPr lang="en-US" b="0" dirty="0">
                <a:latin typeface="+mn-lt"/>
                <a:cs typeface="+mn-cs"/>
              </a:rPr>
              <a:t/>
            </a:r>
            <a:br>
              <a:rPr lang="en-US" b="0" dirty="0">
                <a:latin typeface="+mn-lt"/>
                <a:cs typeface="+mn-cs"/>
              </a:rPr>
            </a:br>
            <a:r>
              <a:rPr lang="en-US" b="0" dirty="0">
                <a:latin typeface="+mn-lt"/>
                <a:cs typeface="+mn-cs"/>
              </a:rPr>
              <a:t>	</a:t>
            </a:r>
            <a:endParaRPr lang="ru-RU" b="0" dirty="0">
              <a:latin typeface="+mn-lt"/>
              <a:cs typeface="+mn-cs"/>
            </a:endParaRPr>
          </a:p>
        </p:txBody>
      </p:sp>
      <p:pic>
        <p:nvPicPr>
          <p:cNvPr id="17411" name="Picture 2" descr="C:\Documents and Settings\Администратор\Рабочий стол\Киев\Kiev_Gerb.gif"/>
          <p:cNvPicPr>
            <a:picLocks noChangeAspect="1" noChangeArrowheads="1"/>
          </p:cNvPicPr>
          <p:nvPr/>
        </p:nvPicPr>
        <p:blipFill>
          <a:blip r:embed="rId2"/>
          <a:srcRect/>
          <a:stretch>
            <a:fillRect/>
          </a:stretch>
        </p:blipFill>
        <p:spPr bwMode="auto">
          <a:xfrm>
            <a:off x="8382000" y="0"/>
            <a:ext cx="762000" cy="1143000"/>
          </a:xfrm>
          <a:prstGeom prst="rect">
            <a:avLst/>
          </a:prstGeom>
          <a:noFill/>
          <a:ln w="9525">
            <a:noFill/>
            <a:miter lim="800000"/>
            <a:headEnd/>
            <a:tailEnd/>
          </a:ln>
        </p:spPr>
      </p:pic>
      <p:pic>
        <p:nvPicPr>
          <p:cNvPr id="3075" name="Picture 3" descr="C:\Documents and Settings\Администратор\Рабочий стол\Киев\thumbs_488d85230293f.jpg"/>
          <p:cNvPicPr>
            <a:picLocks noChangeAspect="1" noChangeArrowheads="1"/>
          </p:cNvPicPr>
          <p:nvPr/>
        </p:nvPicPr>
        <p:blipFill>
          <a:blip r:embed="rId3"/>
          <a:srcRect/>
          <a:stretch>
            <a:fillRect/>
          </a:stretch>
        </p:blipFill>
        <p:spPr bwMode="auto">
          <a:xfrm>
            <a:off x="755650" y="1844675"/>
            <a:ext cx="3455988" cy="2962275"/>
          </a:xfrm>
          <a:prstGeom prst="rect">
            <a:avLst/>
          </a:prstGeom>
          <a:noFill/>
          <a:ln w="9525">
            <a:noFill/>
            <a:miter lim="800000"/>
            <a:headEnd/>
            <a:tailEnd/>
          </a:ln>
        </p:spPr>
      </p:pic>
      <p:pic>
        <p:nvPicPr>
          <p:cNvPr id="3076" name="Picture 4" descr="C:\Documents and Settings\Администратор\Рабочий стол\Киев\thumbs_488d858e24956.jpg"/>
          <p:cNvPicPr>
            <a:picLocks noChangeAspect="1" noChangeArrowheads="1"/>
          </p:cNvPicPr>
          <p:nvPr/>
        </p:nvPicPr>
        <p:blipFill>
          <a:blip r:embed="rId4"/>
          <a:srcRect/>
          <a:stretch>
            <a:fillRect/>
          </a:stretch>
        </p:blipFill>
        <p:spPr bwMode="auto">
          <a:xfrm>
            <a:off x="4859338" y="1989138"/>
            <a:ext cx="3457575" cy="2805112"/>
          </a:xfrm>
          <a:prstGeom prst="rect">
            <a:avLst/>
          </a:prstGeom>
          <a:noFill/>
          <a:ln w="9525">
            <a:noFill/>
            <a:miter lim="800000"/>
            <a:headEnd/>
            <a:tailEnd/>
          </a:ln>
        </p:spPr>
      </p:pic>
    </p:spTree>
  </p:cSld>
  <p:clrMapOvr>
    <a:masterClrMapping/>
  </p:clrMapOvr>
  <p:transition spd="med" advTm="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wheel(4)">
                                      <p:cBhvr>
                                        <p:cTn id="12" dur="2000"/>
                                        <p:tgtEl>
                                          <p:spTgt spid="307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3076"/>
                                        </p:tgtEl>
                                        <p:attrNameLst>
                                          <p:attrName>style.visibility</p:attrName>
                                        </p:attrNameLst>
                                      </p:cBhvr>
                                      <p:to>
                                        <p:strVal val="visible"/>
                                      </p:to>
                                    </p:set>
                                    <p:animEffect transition="in" filter="wheel(4)">
                                      <p:cBhvr>
                                        <p:cTn id="17" dur="2000"/>
                                        <p:tgtEl>
                                          <p:spTgt spid="307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linds(horizontal)">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6147048"/>
            <a:ext cx="5256584" cy="710952"/>
          </a:xfrm>
        </p:spPr>
        <p:txBody>
          <a:bodyPr>
            <a:noAutofit/>
          </a:bodyPr>
          <a:lstStyle/>
          <a:p>
            <a:pPr eaLnBrk="1" fontAlgn="auto" hangingPunct="1">
              <a:spcAft>
                <a:spcPts val="0"/>
              </a:spcAft>
              <a:defRPr/>
            </a:pPr>
            <a:r>
              <a:rPr lang="en-US" sz="1800" dirty="0" smtClean="0"/>
              <a:t/>
            </a:r>
            <a:br>
              <a:rPr lang="en-US" sz="1800" dirty="0" smtClean="0"/>
            </a:br>
            <a:r>
              <a:rPr lang="en-US" sz="1800" dirty="0" smtClean="0"/>
              <a:t>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t>
            </a:r>
            <a:br>
              <a:rPr lang="en-US" sz="1800" dirty="0" smtClean="0"/>
            </a:br>
            <a:r>
              <a:rPr lang="en-US" sz="1800" dirty="0" smtClean="0">
                <a:solidFill>
                  <a:schemeClr val="accent1">
                    <a:lumMod val="75000"/>
                  </a:schemeClr>
                </a:solidFill>
                <a:latin typeface="Arial Black" pitchFamily="34" charset="0"/>
              </a:rPr>
              <a:t>Golden Gate </a:t>
            </a:r>
            <a:r>
              <a:rPr lang="en-US" sz="1800" dirty="0" smtClean="0">
                <a:latin typeface="Arial Black" pitchFamily="34" charset="0"/>
              </a:rPr>
              <a:t>is the unique fortification architecture monument that survived until nowadays. It was constructed in 1017-1024 and served as a main entrance to Kiev. Great tower with Annunciation Church delighted contemporaries and terrified enemies with its inaccessibility. The name of the Gate in Kiev reminds of a famous entrance to Constantinople.</a:t>
            </a:r>
            <a:endParaRPr lang="ru-RU" sz="1800" dirty="0">
              <a:latin typeface="Arial Black" pitchFamily="34" charset="0"/>
            </a:endParaRPr>
          </a:p>
        </p:txBody>
      </p:sp>
      <p:sp>
        <p:nvSpPr>
          <p:cNvPr id="3" name="Прямоугольник 2"/>
          <p:cNvSpPr/>
          <p:nvPr/>
        </p:nvSpPr>
        <p:spPr>
          <a:xfrm>
            <a:off x="179388" y="908050"/>
            <a:ext cx="5976937" cy="769938"/>
          </a:xfrm>
          <a:prstGeom prst="rect">
            <a:avLst/>
          </a:prstGeom>
        </p:spPr>
        <p:txBody>
          <a:bodyPr>
            <a:spAutoFit/>
          </a:bodyPr>
          <a:lstStyle/>
          <a:p>
            <a:pPr fontAlgn="auto">
              <a:spcBef>
                <a:spcPts val="0"/>
              </a:spcBef>
              <a:spcAft>
                <a:spcPts val="0"/>
              </a:spcAft>
              <a:defRPr/>
            </a:pPr>
            <a:r>
              <a:rPr lang="en-US" sz="4400" b="0" dirty="0">
                <a:solidFill>
                  <a:schemeClr val="accent1">
                    <a:lumMod val="75000"/>
                  </a:schemeClr>
                </a:solidFill>
                <a:latin typeface="Stencil Std" pitchFamily="50" charset="0"/>
                <a:cs typeface="+mn-cs"/>
              </a:rPr>
              <a:t>Golden Gate</a:t>
            </a:r>
            <a:endParaRPr lang="ru-RU" sz="4400" b="0" dirty="0">
              <a:solidFill>
                <a:schemeClr val="accent1">
                  <a:lumMod val="75000"/>
                </a:schemeClr>
              </a:solidFill>
              <a:latin typeface="+mn-lt"/>
              <a:cs typeface="+mn-cs"/>
            </a:endParaRPr>
          </a:p>
        </p:txBody>
      </p:sp>
      <p:pic>
        <p:nvPicPr>
          <p:cNvPr id="18435" name="Picture 2" descr="C:\Documents and Settings\Администратор\Рабочий стол\Киев\Kiev_Gerb.gif"/>
          <p:cNvPicPr>
            <a:picLocks noChangeAspect="1" noChangeArrowheads="1"/>
          </p:cNvPicPr>
          <p:nvPr/>
        </p:nvPicPr>
        <p:blipFill>
          <a:blip r:embed="rId2"/>
          <a:srcRect/>
          <a:stretch>
            <a:fillRect/>
          </a:stretch>
        </p:blipFill>
        <p:spPr bwMode="auto">
          <a:xfrm>
            <a:off x="8382000" y="0"/>
            <a:ext cx="762000" cy="1143000"/>
          </a:xfrm>
          <a:prstGeom prst="rect">
            <a:avLst/>
          </a:prstGeom>
          <a:noFill/>
          <a:ln w="9525">
            <a:noFill/>
            <a:miter lim="800000"/>
            <a:headEnd/>
            <a:tailEnd/>
          </a:ln>
        </p:spPr>
      </p:pic>
      <p:pic>
        <p:nvPicPr>
          <p:cNvPr id="7171" name="Picture 3" descr="C:\Documents and Settings\Администратор\Рабочий стол\Киев\golden_gate_3.jpg"/>
          <p:cNvPicPr>
            <a:picLocks noChangeAspect="1" noChangeArrowheads="1"/>
          </p:cNvPicPr>
          <p:nvPr/>
        </p:nvPicPr>
        <p:blipFill>
          <a:blip r:embed="rId3"/>
          <a:srcRect/>
          <a:stretch>
            <a:fillRect/>
          </a:stretch>
        </p:blipFill>
        <p:spPr bwMode="auto">
          <a:xfrm>
            <a:off x="5364163" y="1196975"/>
            <a:ext cx="3779837" cy="5661025"/>
          </a:xfrm>
          <a:prstGeom prst="rect">
            <a:avLst/>
          </a:prstGeom>
          <a:noFill/>
          <a:ln w="9525">
            <a:noFill/>
            <a:miter lim="800000"/>
            <a:headEnd/>
            <a:tailEnd/>
          </a:ln>
        </p:spPr>
      </p:pic>
      <p:pic>
        <p:nvPicPr>
          <p:cNvPr id="7172" name="Picture 4" descr="C:\Documents and Settings\Администратор\Рабочий стол\Киев\055_0005747b.jpg"/>
          <p:cNvPicPr>
            <a:picLocks noChangeAspect="1" noChangeArrowheads="1"/>
          </p:cNvPicPr>
          <p:nvPr/>
        </p:nvPicPr>
        <p:blipFill>
          <a:blip r:embed="rId4"/>
          <a:srcRect/>
          <a:stretch>
            <a:fillRect/>
          </a:stretch>
        </p:blipFill>
        <p:spPr bwMode="auto">
          <a:xfrm>
            <a:off x="468313" y="1557338"/>
            <a:ext cx="3743325" cy="2813050"/>
          </a:xfrm>
          <a:prstGeom prst="rect">
            <a:avLst/>
          </a:prstGeom>
          <a:noFill/>
          <a:ln w="9525">
            <a:noFill/>
            <a:miter lim="800000"/>
            <a:headEnd/>
            <a:tailEnd/>
          </a:ln>
        </p:spPr>
      </p:pic>
    </p:spTree>
  </p:cSld>
  <p:clrMapOvr>
    <a:masterClrMapping/>
  </p:clrMapOvr>
  <p:transition spd="med" advTm="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wheel(4)">
                                      <p:cBhvr>
                                        <p:cTn id="12" dur="2000"/>
                                        <p:tgtEl>
                                          <p:spTgt spid="717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p:cTn id="21" dur="1" fill="hold">
                                          <p:stCondLst>
                                            <p:cond delay="0"/>
                                          </p:stCondLst>
                                        </p:cTn>
                                        <p:tgtEl>
                                          <p:spTgt spid="7171"/>
                                        </p:tgtEl>
                                        <p:attrNameLst>
                                          <p:attrName>style.visibility</p:attrName>
                                        </p:attrNameLst>
                                      </p:cBhvr>
                                      <p:to>
                                        <p:strVal val="visible"/>
                                      </p:to>
                                    </p:set>
                                    <p:animEffect transition="in" filter="wheel(4)">
                                      <p:cBhvr>
                                        <p:cTn id="22" dur="20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20072" y="4365104"/>
            <a:ext cx="3553272" cy="1143000"/>
          </a:xfrm>
        </p:spPr>
        <p:txBody>
          <a:bodyPr>
            <a:noAutofit/>
          </a:bodyPr>
          <a:lstStyle/>
          <a:p>
            <a:pPr eaLnBrk="1" fontAlgn="auto" hangingPunct="1">
              <a:spcAft>
                <a:spcPts val="0"/>
              </a:spcAft>
              <a:defRPr/>
            </a:pPr>
            <a:r>
              <a:rPr lang="en-US" sz="1800" dirty="0" smtClean="0"/>
              <a:t/>
            </a:r>
            <a:br>
              <a:rPr lang="en-US" sz="1800" dirty="0" smtClean="0"/>
            </a:br>
            <a:r>
              <a:rPr lang="en-US" sz="1800" dirty="0" smtClean="0"/>
              <a:t>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t>
            </a:r>
            <a:br>
              <a:rPr lang="en-US" sz="1800" dirty="0" smtClean="0"/>
            </a:br>
            <a:r>
              <a:rPr lang="en-US" sz="1800" dirty="0" smtClean="0">
                <a:solidFill>
                  <a:schemeClr val="accent1">
                    <a:lumMod val="75000"/>
                  </a:schemeClr>
                </a:solidFill>
                <a:latin typeface="Arial Black" pitchFamily="34" charset="0"/>
              </a:rPr>
              <a:t>Sofia Cathedral </a:t>
            </a:r>
            <a:r>
              <a:rPr lang="en-US" sz="1800" dirty="0" smtClean="0">
                <a:latin typeface="Arial Black" pitchFamily="34" charset="0"/>
              </a:rPr>
              <a:t>is the world famous historical and architectural monument of the first half of the 11th century. The name of the cathedral comes from Greek word "</a:t>
            </a:r>
            <a:r>
              <a:rPr lang="en-US" sz="1800" dirty="0" err="1" smtClean="0">
                <a:latin typeface="Arial Black" pitchFamily="34" charset="0"/>
              </a:rPr>
              <a:t>sofia</a:t>
            </a:r>
            <a:r>
              <a:rPr lang="en-US" sz="1800" dirty="0" smtClean="0">
                <a:latin typeface="Arial Black" pitchFamily="34" charset="0"/>
              </a:rPr>
              <a:t>", which means "wisdom". Built in the times of </a:t>
            </a:r>
            <a:r>
              <a:rPr lang="en-US" sz="1800" dirty="0" err="1" smtClean="0">
                <a:latin typeface="Arial Black" pitchFamily="34" charset="0"/>
              </a:rPr>
              <a:t>Yaroslav</a:t>
            </a:r>
            <a:r>
              <a:rPr lang="en-US" sz="1800" dirty="0" smtClean="0">
                <a:latin typeface="Arial Black" pitchFamily="34" charset="0"/>
              </a:rPr>
              <a:t> </a:t>
            </a:r>
            <a:r>
              <a:rPr lang="en-US" sz="1800" dirty="0" err="1" smtClean="0">
                <a:latin typeface="Arial Black" pitchFamily="34" charset="0"/>
              </a:rPr>
              <a:t>Mudry</a:t>
            </a:r>
            <a:r>
              <a:rPr lang="en-US" sz="1800" dirty="0" smtClean="0">
                <a:latin typeface="Arial Black" pitchFamily="34" charset="0"/>
              </a:rPr>
              <a:t>, the cathedral served as a social, political and cultural center of Kiev Rus.</a:t>
            </a:r>
            <a:endParaRPr lang="ru-RU" sz="1800" dirty="0">
              <a:latin typeface="Arial Black" pitchFamily="34" charset="0"/>
            </a:endParaRPr>
          </a:p>
        </p:txBody>
      </p:sp>
      <p:sp>
        <p:nvSpPr>
          <p:cNvPr id="3" name="Прямоугольник 2"/>
          <p:cNvSpPr/>
          <p:nvPr/>
        </p:nvSpPr>
        <p:spPr>
          <a:xfrm>
            <a:off x="1042988" y="765175"/>
            <a:ext cx="6985000" cy="768350"/>
          </a:xfrm>
          <a:prstGeom prst="rect">
            <a:avLst/>
          </a:prstGeom>
        </p:spPr>
        <p:txBody>
          <a:bodyPr wrap="none">
            <a:spAutoFit/>
          </a:bodyPr>
          <a:lstStyle/>
          <a:p>
            <a:pPr fontAlgn="auto">
              <a:spcBef>
                <a:spcPts val="0"/>
              </a:spcBef>
              <a:spcAft>
                <a:spcPts val="0"/>
              </a:spcAft>
              <a:defRPr/>
            </a:pPr>
            <a:r>
              <a:rPr lang="en-US" sz="4400" b="0" dirty="0">
                <a:solidFill>
                  <a:schemeClr val="accent1">
                    <a:lumMod val="75000"/>
                  </a:schemeClr>
                </a:solidFill>
                <a:latin typeface="Stencil Std" pitchFamily="50" charset="0"/>
                <a:cs typeface="+mn-cs"/>
              </a:rPr>
              <a:t>St. Sofia Cathedral </a:t>
            </a:r>
            <a:endParaRPr lang="ru-RU" sz="4400" b="0" dirty="0">
              <a:solidFill>
                <a:schemeClr val="accent1">
                  <a:lumMod val="75000"/>
                </a:schemeClr>
              </a:solidFill>
              <a:latin typeface="+mn-lt"/>
              <a:cs typeface="+mn-cs"/>
            </a:endParaRPr>
          </a:p>
        </p:txBody>
      </p:sp>
      <p:pic>
        <p:nvPicPr>
          <p:cNvPr id="19459" name="Picture 2" descr="C:\Documents and Settings\Администратор\Рабочий стол\Киев\Kiev_Gerb.gif"/>
          <p:cNvPicPr>
            <a:picLocks noChangeAspect="1" noChangeArrowheads="1"/>
          </p:cNvPicPr>
          <p:nvPr/>
        </p:nvPicPr>
        <p:blipFill>
          <a:blip r:embed="rId2"/>
          <a:srcRect/>
          <a:stretch>
            <a:fillRect/>
          </a:stretch>
        </p:blipFill>
        <p:spPr bwMode="auto">
          <a:xfrm>
            <a:off x="8382000" y="0"/>
            <a:ext cx="762000" cy="1143000"/>
          </a:xfrm>
          <a:prstGeom prst="rect">
            <a:avLst/>
          </a:prstGeom>
          <a:noFill/>
          <a:ln w="9525">
            <a:noFill/>
            <a:miter lim="800000"/>
            <a:headEnd/>
            <a:tailEnd/>
          </a:ln>
        </p:spPr>
      </p:pic>
      <p:pic>
        <p:nvPicPr>
          <p:cNvPr id="6147" name="Picture 3" descr="C:\Documents and Settings\Администратор\Рабочий стол\Киев\2332082206_45afe56d53.jpg"/>
          <p:cNvPicPr>
            <a:picLocks noChangeAspect="1" noChangeArrowheads="1"/>
          </p:cNvPicPr>
          <p:nvPr/>
        </p:nvPicPr>
        <p:blipFill>
          <a:blip r:embed="rId3"/>
          <a:srcRect/>
          <a:stretch>
            <a:fillRect/>
          </a:stretch>
        </p:blipFill>
        <p:spPr bwMode="auto">
          <a:xfrm>
            <a:off x="395288" y="2060575"/>
            <a:ext cx="4681537" cy="3671888"/>
          </a:xfrm>
          <a:prstGeom prst="rect">
            <a:avLst/>
          </a:prstGeom>
          <a:noFill/>
          <a:ln w="9525">
            <a:noFill/>
            <a:miter lim="800000"/>
            <a:headEnd/>
            <a:tailEnd/>
          </a:ln>
        </p:spPr>
      </p:pic>
    </p:spTree>
  </p:cSld>
  <p:clrMapOvr>
    <a:masterClrMapping/>
  </p:clrMapOvr>
  <p:transition spd="med" advTm="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8" presetClass="entr" presetSubtype="16" fill="hold" nodeType="clickEffect">
                                  <p:stCondLst>
                                    <p:cond delay="0"/>
                                  </p:stCondLst>
                                  <p:childTnLst>
                                    <p:set>
                                      <p:cBhvr>
                                        <p:cTn id="13" dur="1" fill="hold">
                                          <p:stCondLst>
                                            <p:cond delay="0"/>
                                          </p:stCondLst>
                                        </p:cTn>
                                        <p:tgtEl>
                                          <p:spTgt spid="6147"/>
                                        </p:tgtEl>
                                        <p:attrNameLst>
                                          <p:attrName>style.visibility</p:attrName>
                                        </p:attrNameLst>
                                      </p:cBhvr>
                                      <p:to>
                                        <p:strVal val="visible"/>
                                      </p:to>
                                    </p:set>
                                    <p:animEffect transition="in" filter="diamond(in)">
                                      <p:cBhvr>
                                        <p:cTn id="14" dur="2000"/>
                                        <p:tgtEl>
                                          <p:spTgt spid="6147"/>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4)">
                                      <p:cBhvr>
                                        <p:cTn id="1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5301208"/>
            <a:ext cx="8305800" cy="1143000"/>
          </a:xfrm>
        </p:spPr>
        <p:txBody>
          <a:bodyPr>
            <a:noAutofit/>
          </a:bodyPr>
          <a:lstStyle/>
          <a:p>
            <a:pPr eaLnBrk="1" fontAlgn="auto" hangingPunct="1">
              <a:spcAft>
                <a:spcPts val="0"/>
              </a:spcAft>
              <a:defRPr/>
            </a:pPr>
            <a:r>
              <a:rPr lang="en-US" sz="1800" dirty="0" smtClean="0"/>
              <a:t/>
            </a:r>
            <a:br>
              <a:rPr lang="en-US" sz="1800" dirty="0" smtClean="0"/>
            </a:br>
            <a:r>
              <a:rPr lang="en-US" sz="1800" dirty="0" smtClean="0"/>
              <a:t>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t>
            </a:r>
            <a:br>
              <a:rPr lang="en-US" sz="1800" dirty="0" smtClean="0"/>
            </a:br>
            <a:r>
              <a:rPr lang="en-US" sz="1800" dirty="0" smtClean="0">
                <a:solidFill>
                  <a:schemeClr val="accent1">
                    <a:lumMod val="75000"/>
                  </a:schemeClr>
                </a:solidFill>
                <a:latin typeface="Arial Black" pitchFamily="34" charset="0"/>
              </a:rPr>
              <a:t>Saint Vladimir Cathedral </a:t>
            </a:r>
            <a:r>
              <a:rPr lang="en-US" sz="1800" dirty="0" smtClean="0">
                <a:latin typeface="Arial Black" pitchFamily="34" charset="0"/>
              </a:rPr>
              <a:t>is one of the most beautiful temples in Kiev. It was built in the 19th century to commemorate the 900th anniversary of </a:t>
            </a:r>
            <a:r>
              <a:rPr lang="en-US" sz="1800" dirty="0" err="1" smtClean="0">
                <a:latin typeface="Arial Black" pitchFamily="34" charset="0"/>
              </a:rPr>
              <a:t>Rus</a:t>
            </a:r>
            <a:r>
              <a:rPr lang="en-US" sz="1800" dirty="0" smtClean="0">
                <a:latin typeface="Arial Black" pitchFamily="34" charset="0"/>
              </a:rPr>
              <a:t> baptizing. Russian Emperor Nicolas I approved the project of the cathedral and ordered to collect money all</a:t>
            </a:r>
            <a:br>
              <a:rPr lang="en-US" sz="1800" dirty="0" smtClean="0">
                <a:latin typeface="Arial Black" pitchFamily="34" charset="0"/>
              </a:rPr>
            </a:br>
            <a:r>
              <a:rPr lang="en-US" sz="1800" dirty="0" smtClean="0">
                <a:latin typeface="Arial Black" pitchFamily="34" charset="0"/>
              </a:rPr>
              <a:t> over Russia. By 1859 more than 100,000 rubles were </a:t>
            </a:r>
            <a:br>
              <a:rPr lang="en-US" sz="1800" dirty="0" smtClean="0">
                <a:latin typeface="Arial Black" pitchFamily="34" charset="0"/>
              </a:rPr>
            </a:br>
            <a:r>
              <a:rPr lang="en-US" sz="1800" dirty="0" smtClean="0">
                <a:latin typeface="Arial Black" pitchFamily="34" charset="0"/>
              </a:rPr>
              <a:t>donated </a:t>
            </a:r>
            <a:br>
              <a:rPr lang="en-US" sz="1800" dirty="0" smtClean="0">
                <a:latin typeface="Arial Black" pitchFamily="34" charset="0"/>
              </a:rPr>
            </a:br>
            <a:r>
              <a:rPr lang="en-US" sz="1800" dirty="0" smtClean="0">
                <a:latin typeface="Arial Black" pitchFamily="34" charset="0"/>
              </a:rPr>
              <a:t>by people from different regions of the country.</a:t>
            </a:r>
            <a:endParaRPr lang="ru-RU" sz="1800" dirty="0">
              <a:latin typeface="Arial Black" pitchFamily="34" charset="0"/>
            </a:endParaRPr>
          </a:p>
        </p:txBody>
      </p:sp>
      <p:sp>
        <p:nvSpPr>
          <p:cNvPr id="3" name="Прямоугольник 2"/>
          <p:cNvSpPr/>
          <p:nvPr/>
        </p:nvSpPr>
        <p:spPr>
          <a:xfrm>
            <a:off x="395288" y="692150"/>
            <a:ext cx="7994650" cy="769938"/>
          </a:xfrm>
          <a:prstGeom prst="rect">
            <a:avLst/>
          </a:prstGeom>
        </p:spPr>
        <p:txBody>
          <a:bodyPr wrap="none">
            <a:spAutoFit/>
          </a:bodyPr>
          <a:lstStyle/>
          <a:p>
            <a:pPr fontAlgn="auto">
              <a:spcBef>
                <a:spcPts val="0"/>
              </a:spcBef>
              <a:spcAft>
                <a:spcPts val="0"/>
              </a:spcAft>
              <a:defRPr/>
            </a:pPr>
            <a:r>
              <a:rPr lang="en-US" sz="4400" b="0" dirty="0">
                <a:solidFill>
                  <a:schemeClr val="accent1">
                    <a:lumMod val="75000"/>
                  </a:schemeClr>
                </a:solidFill>
                <a:latin typeface="Stencil Std" pitchFamily="50" charset="0"/>
                <a:cs typeface="+mn-cs"/>
              </a:rPr>
              <a:t>St. Vladimir Cathedral</a:t>
            </a:r>
            <a:endParaRPr lang="ru-RU" sz="4400" b="0" dirty="0">
              <a:solidFill>
                <a:schemeClr val="accent1">
                  <a:lumMod val="75000"/>
                </a:schemeClr>
              </a:solidFill>
              <a:latin typeface="+mn-lt"/>
              <a:cs typeface="+mn-cs"/>
            </a:endParaRPr>
          </a:p>
        </p:txBody>
      </p:sp>
      <p:pic>
        <p:nvPicPr>
          <p:cNvPr id="20483" name="Picture 2" descr="C:\Documents and Settings\Администратор\Рабочий стол\Киев\Kiev_Gerb.gif"/>
          <p:cNvPicPr>
            <a:picLocks noChangeAspect="1" noChangeArrowheads="1"/>
          </p:cNvPicPr>
          <p:nvPr/>
        </p:nvPicPr>
        <p:blipFill>
          <a:blip r:embed="rId2"/>
          <a:srcRect/>
          <a:stretch>
            <a:fillRect/>
          </a:stretch>
        </p:blipFill>
        <p:spPr bwMode="auto">
          <a:xfrm>
            <a:off x="8382000" y="0"/>
            <a:ext cx="762000" cy="1143000"/>
          </a:xfrm>
          <a:prstGeom prst="rect">
            <a:avLst/>
          </a:prstGeom>
          <a:noFill/>
          <a:ln w="9525">
            <a:noFill/>
            <a:miter lim="800000"/>
            <a:headEnd/>
            <a:tailEnd/>
          </a:ln>
        </p:spPr>
      </p:pic>
      <p:pic>
        <p:nvPicPr>
          <p:cNvPr id="5123" name="Picture 3" descr="C:\Documents and Settings\Администратор\Рабочий стол\Киев\Exskurs_Kiev-Kievo-Pech-Lavra.jpg"/>
          <p:cNvPicPr>
            <a:picLocks noChangeAspect="1" noChangeArrowheads="1"/>
          </p:cNvPicPr>
          <p:nvPr/>
        </p:nvPicPr>
        <p:blipFill>
          <a:blip r:embed="rId3"/>
          <a:srcRect/>
          <a:stretch>
            <a:fillRect/>
          </a:stretch>
        </p:blipFill>
        <p:spPr bwMode="auto">
          <a:xfrm>
            <a:off x="395288" y="1557338"/>
            <a:ext cx="8334375" cy="2752725"/>
          </a:xfrm>
          <a:prstGeom prst="rect">
            <a:avLst/>
          </a:prstGeom>
          <a:noFill/>
          <a:ln w="9525">
            <a:noFill/>
            <a:miter lim="800000"/>
            <a:headEnd/>
            <a:tailEnd/>
          </a:ln>
        </p:spPr>
      </p:pic>
      <p:pic>
        <p:nvPicPr>
          <p:cNvPr id="20485" name="Picture 4" descr="C:\Documents and Settings\Администратор\Рабочий стол\Киев\IMG_2394 ������������ �����_����.jpg"/>
          <p:cNvPicPr>
            <a:picLocks noChangeAspect="1" noChangeArrowheads="1"/>
          </p:cNvPicPr>
          <p:nvPr/>
        </p:nvPicPr>
        <p:blipFill>
          <a:blip r:embed="rId4"/>
          <a:srcRect/>
          <a:stretch>
            <a:fillRect/>
          </a:stretch>
        </p:blipFill>
        <p:spPr bwMode="auto">
          <a:xfrm>
            <a:off x="7451725" y="5589588"/>
            <a:ext cx="1692275" cy="1268412"/>
          </a:xfrm>
          <a:prstGeom prst="rect">
            <a:avLst/>
          </a:prstGeom>
          <a:noFill/>
          <a:ln w="9525">
            <a:noFill/>
            <a:miter lim="800000"/>
            <a:headEnd/>
            <a:tailEnd/>
          </a:ln>
        </p:spPr>
      </p:pic>
    </p:spTree>
  </p:cSld>
  <p:clrMapOvr>
    <a:masterClrMapping/>
  </p:clrMapOvr>
  <p:transition spd="med" advTm="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box(in)">
                                      <p:cBhvr>
                                        <p:cTn id="12" dur="500"/>
                                        <p:tgtEl>
                                          <p:spTgt spid="5123"/>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amond(in)">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7944" y="2060848"/>
            <a:ext cx="4849416" cy="1143000"/>
          </a:xfrm>
        </p:spPr>
        <p:txBody>
          <a:bodyPr>
            <a:noAutofit/>
          </a:bodyPr>
          <a:lstStyle/>
          <a:p>
            <a:pPr eaLnBrk="1" fontAlgn="auto" hangingPunct="1">
              <a:spcAft>
                <a:spcPts val="0"/>
              </a:spcAft>
              <a:defRPr/>
            </a:pPr>
            <a:r>
              <a:rPr lang="en-US" sz="1800" dirty="0" smtClean="0"/>
              <a:t/>
            </a:r>
            <a:br>
              <a:rPr lang="en-US" sz="1800" dirty="0" smtClean="0"/>
            </a:br>
            <a:r>
              <a:rPr lang="en-US" sz="1800" dirty="0" smtClean="0"/>
              <a:t>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t>
            </a:r>
            <a:br>
              <a:rPr lang="en-US" sz="1800" dirty="0" smtClean="0"/>
            </a:br>
            <a:r>
              <a:rPr lang="en-US" sz="1800" dirty="0" err="1" smtClean="0">
                <a:latin typeface="Arial Black" pitchFamily="34" charset="0"/>
              </a:rPr>
              <a:t>Andreevsky</a:t>
            </a:r>
            <a:r>
              <a:rPr lang="en-US" sz="1800" dirty="0" smtClean="0">
                <a:latin typeface="Arial Black" pitchFamily="34" charset="0"/>
              </a:rPr>
              <a:t> </a:t>
            </a:r>
            <a:r>
              <a:rPr lang="en-US" sz="1800" dirty="0" err="1" smtClean="0">
                <a:latin typeface="Arial Black" pitchFamily="34" charset="0"/>
              </a:rPr>
              <a:t>Spusk</a:t>
            </a:r>
            <a:r>
              <a:rPr lang="en-US" sz="1800" dirty="0" smtClean="0">
                <a:latin typeface="Arial Black" pitchFamily="34" charset="0"/>
              </a:rPr>
              <a:t> is one of the most famous streets in Kiev. In ancient days it was the shortest way from the Upper Town to </a:t>
            </a:r>
            <a:r>
              <a:rPr lang="en-US" sz="1800" dirty="0" err="1" smtClean="0">
                <a:latin typeface="Arial Black" pitchFamily="34" charset="0"/>
              </a:rPr>
              <a:t>Podol</a:t>
            </a:r>
            <a:r>
              <a:rPr lang="en-US" sz="1800" dirty="0" smtClean="0">
                <a:latin typeface="Arial Black" pitchFamily="34" charset="0"/>
              </a:rPr>
              <a:t>, or the Lower Town, where merchants and craftspeople used to live. </a:t>
            </a:r>
            <a:endParaRPr lang="ru-RU" sz="1800" dirty="0">
              <a:latin typeface="Arial Black" pitchFamily="34" charset="0"/>
            </a:endParaRPr>
          </a:p>
        </p:txBody>
      </p:sp>
      <p:sp>
        <p:nvSpPr>
          <p:cNvPr id="3" name="Прямоугольник 2"/>
          <p:cNvSpPr/>
          <p:nvPr/>
        </p:nvSpPr>
        <p:spPr>
          <a:xfrm>
            <a:off x="1476375" y="765175"/>
            <a:ext cx="6369050" cy="768350"/>
          </a:xfrm>
          <a:prstGeom prst="rect">
            <a:avLst/>
          </a:prstGeom>
        </p:spPr>
        <p:txBody>
          <a:bodyPr wrap="none">
            <a:spAutoFit/>
          </a:bodyPr>
          <a:lstStyle/>
          <a:p>
            <a:pPr fontAlgn="auto">
              <a:spcBef>
                <a:spcPts val="0"/>
              </a:spcBef>
              <a:spcAft>
                <a:spcPts val="0"/>
              </a:spcAft>
              <a:defRPr/>
            </a:pPr>
            <a:r>
              <a:rPr lang="en-US" sz="4400" b="0" dirty="0" err="1">
                <a:solidFill>
                  <a:schemeClr val="accent1">
                    <a:lumMod val="75000"/>
                  </a:schemeClr>
                </a:solidFill>
                <a:latin typeface="Stencil Std" pitchFamily="50" charset="0"/>
                <a:cs typeface="+mn-cs"/>
              </a:rPr>
              <a:t>Andreevsky</a:t>
            </a:r>
            <a:r>
              <a:rPr lang="en-US" sz="4400" b="0" dirty="0">
                <a:solidFill>
                  <a:schemeClr val="accent1">
                    <a:lumMod val="75000"/>
                  </a:schemeClr>
                </a:solidFill>
                <a:latin typeface="Stencil Std" pitchFamily="50" charset="0"/>
                <a:cs typeface="+mn-cs"/>
              </a:rPr>
              <a:t> </a:t>
            </a:r>
            <a:r>
              <a:rPr lang="en-US" sz="4400" b="0" dirty="0" err="1">
                <a:solidFill>
                  <a:schemeClr val="accent1">
                    <a:lumMod val="75000"/>
                  </a:schemeClr>
                </a:solidFill>
                <a:latin typeface="Stencil Std" pitchFamily="50" charset="0"/>
                <a:cs typeface="+mn-cs"/>
              </a:rPr>
              <a:t>Spusk</a:t>
            </a:r>
            <a:endParaRPr lang="ru-RU" sz="4400" b="0" dirty="0">
              <a:solidFill>
                <a:schemeClr val="accent1">
                  <a:lumMod val="75000"/>
                </a:schemeClr>
              </a:solidFill>
              <a:latin typeface="+mn-lt"/>
              <a:cs typeface="+mn-cs"/>
            </a:endParaRPr>
          </a:p>
        </p:txBody>
      </p:sp>
      <p:pic>
        <p:nvPicPr>
          <p:cNvPr id="8194" name="Picture 2" descr="C:\Documents and Settings\Администратор\Рабочий стол\Киев\070423_P1010153.jpg"/>
          <p:cNvPicPr>
            <a:picLocks noChangeAspect="1" noChangeArrowheads="1"/>
          </p:cNvPicPr>
          <p:nvPr/>
        </p:nvPicPr>
        <p:blipFill>
          <a:blip r:embed="rId2"/>
          <a:srcRect/>
          <a:stretch>
            <a:fillRect/>
          </a:stretch>
        </p:blipFill>
        <p:spPr bwMode="auto">
          <a:xfrm>
            <a:off x="6659563" y="3284538"/>
            <a:ext cx="2363787" cy="3152775"/>
          </a:xfrm>
          <a:prstGeom prst="rect">
            <a:avLst/>
          </a:prstGeom>
          <a:noFill/>
          <a:ln w="9525">
            <a:noFill/>
            <a:miter lim="800000"/>
            <a:headEnd/>
            <a:tailEnd/>
          </a:ln>
        </p:spPr>
      </p:pic>
      <p:sp>
        <p:nvSpPr>
          <p:cNvPr id="5" name="Прямоугольник 4"/>
          <p:cNvSpPr/>
          <p:nvPr/>
        </p:nvSpPr>
        <p:spPr>
          <a:xfrm>
            <a:off x="0" y="4652963"/>
            <a:ext cx="3203575" cy="1754187"/>
          </a:xfrm>
          <a:prstGeom prst="rect">
            <a:avLst/>
          </a:prstGeom>
        </p:spPr>
        <p:txBody>
          <a:bodyPr>
            <a:spAutoFit/>
          </a:bodyPr>
          <a:lstStyle/>
          <a:p>
            <a:pPr fontAlgn="auto">
              <a:spcBef>
                <a:spcPts val="0"/>
              </a:spcBef>
              <a:spcAft>
                <a:spcPts val="0"/>
              </a:spcAft>
              <a:defRPr/>
            </a:pPr>
            <a:r>
              <a:rPr lang="en-US" b="0" dirty="0">
                <a:solidFill>
                  <a:schemeClr val="bg2">
                    <a:lumMod val="25000"/>
                  </a:schemeClr>
                </a:solidFill>
                <a:latin typeface="Arial Black" pitchFamily="34" charset="0"/>
                <a:cs typeface="+mn-cs"/>
              </a:rPr>
              <a:t>Nowadays this steep and meandering street is a traditional place for arranging concerts, art festivals and city holidays.</a:t>
            </a:r>
            <a:endParaRPr lang="ru-RU" b="0" dirty="0">
              <a:solidFill>
                <a:schemeClr val="bg2">
                  <a:lumMod val="25000"/>
                </a:schemeClr>
              </a:solidFill>
              <a:latin typeface="Arial Black" pitchFamily="34" charset="0"/>
              <a:cs typeface="+mn-cs"/>
            </a:endParaRPr>
          </a:p>
        </p:txBody>
      </p:sp>
      <p:pic>
        <p:nvPicPr>
          <p:cNvPr id="8195" name="Picture 3" descr="C:\Documents and Settings\Администратор\Рабочий стол\Киев\andreevskiy2.jpg"/>
          <p:cNvPicPr>
            <a:picLocks noChangeAspect="1" noChangeArrowheads="1"/>
          </p:cNvPicPr>
          <p:nvPr/>
        </p:nvPicPr>
        <p:blipFill>
          <a:blip r:embed="rId3"/>
          <a:srcRect/>
          <a:stretch>
            <a:fillRect/>
          </a:stretch>
        </p:blipFill>
        <p:spPr bwMode="auto">
          <a:xfrm>
            <a:off x="250825" y="1557338"/>
            <a:ext cx="3773488" cy="2828925"/>
          </a:xfrm>
          <a:prstGeom prst="rect">
            <a:avLst/>
          </a:prstGeom>
          <a:noFill/>
          <a:ln w="9525">
            <a:noFill/>
            <a:miter lim="800000"/>
            <a:headEnd/>
            <a:tailEnd/>
          </a:ln>
        </p:spPr>
      </p:pic>
      <p:pic>
        <p:nvPicPr>
          <p:cNvPr id="8196" name="Picture 4" descr="C:\Documents and Settings\Администратор\Рабочий стол\Киев\001032.jpg"/>
          <p:cNvPicPr>
            <a:picLocks noChangeAspect="1" noChangeArrowheads="1"/>
          </p:cNvPicPr>
          <p:nvPr/>
        </p:nvPicPr>
        <p:blipFill>
          <a:blip r:embed="rId4"/>
          <a:srcRect/>
          <a:stretch>
            <a:fillRect/>
          </a:stretch>
        </p:blipFill>
        <p:spPr bwMode="auto">
          <a:xfrm>
            <a:off x="3203575" y="4508500"/>
            <a:ext cx="3128963" cy="2041525"/>
          </a:xfrm>
          <a:prstGeom prst="rect">
            <a:avLst/>
          </a:prstGeom>
          <a:noFill/>
          <a:ln w="9525">
            <a:noFill/>
            <a:miter lim="800000"/>
            <a:headEnd/>
            <a:tailEnd/>
          </a:ln>
        </p:spPr>
      </p:pic>
      <p:pic>
        <p:nvPicPr>
          <p:cNvPr id="21511" name="Picture 2" descr="C:\Documents and Settings\Администратор\Рабочий стол\Киев\Kiev_Gerb.gif"/>
          <p:cNvPicPr>
            <a:picLocks noChangeAspect="1" noChangeArrowheads="1"/>
          </p:cNvPicPr>
          <p:nvPr/>
        </p:nvPicPr>
        <p:blipFill>
          <a:blip r:embed="rId5"/>
          <a:srcRect/>
          <a:stretch>
            <a:fillRect/>
          </a:stretch>
        </p:blipFill>
        <p:spPr bwMode="auto">
          <a:xfrm>
            <a:off x="8382000" y="0"/>
            <a:ext cx="762000" cy="1143000"/>
          </a:xfrm>
          <a:prstGeom prst="rect">
            <a:avLst/>
          </a:prstGeom>
          <a:noFill/>
          <a:ln w="9525">
            <a:noFill/>
            <a:miter lim="800000"/>
            <a:headEnd/>
            <a:tailEnd/>
          </a:ln>
        </p:spPr>
      </p:pic>
    </p:spTree>
  </p:cSld>
  <p:clrMapOvr>
    <a:masterClrMapping/>
  </p:clrMapOvr>
  <p:transition spd="med" advTm="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4" fill="hold" nodeType="clickEffect">
                                  <p:stCondLst>
                                    <p:cond delay="0"/>
                                  </p:stCondLst>
                                  <p:childTnLst>
                                    <p:set>
                                      <p:cBhvr>
                                        <p:cTn id="18" dur="1" fill="hold">
                                          <p:stCondLst>
                                            <p:cond delay="0"/>
                                          </p:stCondLst>
                                        </p:cTn>
                                        <p:tgtEl>
                                          <p:spTgt spid="8195"/>
                                        </p:tgtEl>
                                        <p:attrNameLst>
                                          <p:attrName>style.visibility</p:attrName>
                                        </p:attrNameLst>
                                      </p:cBhvr>
                                      <p:to>
                                        <p:strVal val="visible"/>
                                      </p:to>
                                    </p:set>
                                    <p:animEffect transition="in" filter="wheel(4)">
                                      <p:cBhvr>
                                        <p:cTn id="19" dur="2000"/>
                                        <p:tgtEl>
                                          <p:spTgt spid="8195"/>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4" fill="hold" nodeType="clickEffect">
                                  <p:stCondLst>
                                    <p:cond delay="0"/>
                                  </p:stCondLst>
                                  <p:childTnLst>
                                    <p:set>
                                      <p:cBhvr>
                                        <p:cTn id="23" dur="1" fill="hold">
                                          <p:stCondLst>
                                            <p:cond delay="0"/>
                                          </p:stCondLst>
                                        </p:cTn>
                                        <p:tgtEl>
                                          <p:spTgt spid="8194"/>
                                        </p:tgtEl>
                                        <p:attrNameLst>
                                          <p:attrName>style.visibility</p:attrName>
                                        </p:attrNameLst>
                                      </p:cBhvr>
                                      <p:to>
                                        <p:strVal val="visible"/>
                                      </p:to>
                                    </p:set>
                                    <p:animEffect transition="in" filter="wheel(4)">
                                      <p:cBhvr>
                                        <p:cTn id="24" dur="2000"/>
                                        <p:tgtEl>
                                          <p:spTgt spid="8194"/>
                                        </p:tgtEl>
                                      </p:cBhvr>
                                    </p:animEffect>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diamond(in)">
                                      <p:cBhvr>
                                        <p:cTn id="29" dur="20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nodeType="clickEffect">
                                  <p:stCondLst>
                                    <p:cond delay="0"/>
                                  </p:stCondLst>
                                  <p:childTnLst>
                                    <p:set>
                                      <p:cBhvr>
                                        <p:cTn id="33" dur="1" fill="hold">
                                          <p:stCondLst>
                                            <p:cond delay="0"/>
                                          </p:stCondLst>
                                        </p:cTn>
                                        <p:tgtEl>
                                          <p:spTgt spid="8196"/>
                                        </p:tgtEl>
                                        <p:attrNameLst>
                                          <p:attrName>style.visibility</p:attrName>
                                        </p:attrNameLst>
                                      </p:cBhvr>
                                      <p:to>
                                        <p:strVal val="visible"/>
                                      </p:to>
                                    </p:set>
                                    <p:animEffect transition="in" filter="diamond(in)">
                                      <p:cBhvr>
                                        <p:cTn id="34" dur="20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Другая 1">
      <a:dk1>
        <a:sysClr val="windowText" lastClr="000000"/>
      </a:dk1>
      <a:lt1>
        <a:sysClr val="window" lastClr="FFFFFF"/>
      </a:lt1>
      <a:dk2>
        <a:srgbClr val="04617B"/>
      </a:dk2>
      <a:lt2>
        <a:srgbClr val="DBF5F9"/>
      </a:lt2>
      <a:accent1>
        <a:srgbClr val="00B050"/>
      </a:accent1>
      <a:accent2>
        <a:srgbClr val="92D050"/>
      </a:accent2>
      <a:accent3>
        <a:srgbClr val="0B9B74"/>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Другая 1">
    <a:dk1>
      <a:sysClr val="windowText" lastClr="000000"/>
    </a:dk1>
    <a:lt1>
      <a:sysClr val="window" lastClr="FFFFFF"/>
    </a:lt1>
    <a:dk2>
      <a:srgbClr val="04617B"/>
    </a:dk2>
    <a:lt2>
      <a:srgbClr val="DBF5F9"/>
    </a:lt2>
    <a:accent1>
      <a:srgbClr val="00B050"/>
    </a:accent1>
    <a:accent2>
      <a:srgbClr val="92D050"/>
    </a:accent2>
    <a:accent3>
      <a:srgbClr val="0B9B74"/>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Другая 1">
    <a:dk1>
      <a:sysClr val="windowText" lastClr="000000"/>
    </a:dk1>
    <a:lt1>
      <a:sysClr val="window" lastClr="FFFFFF"/>
    </a:lt1>
    <a:dk2>
      <a:srgbClr val="04617B"/>
    </a:dk2>
    <a:lt2>
      <a:srgbClr val="DBF5F9"/>
    </a:lt2>
    <a:accent1>
      <a:srgbClr val="00B050"/>
    </a:accent1>
    <a:accent2>
      <a:srgbClr val="92D050"/>
    </a:accent2>
    <a:accent3>
      <a:srgbClr val="0B9B74"/>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309</TotalTime>
  <Words>271</Words>
  <Application>Microsoft Office PowerPoint</Application>
  <PresentationFormat>Экран (4:3)</PresentationFormat>
  <Paragraphs>32</Paragraphs>
  <Slides>16</Slides>
  <Notes>0</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4</vt:i4>
      </vt:variant>
      <vt:variant>
        <vt:lpstr>Заголовки слайдов</vt:lpstr>
      </vt:variant>
      <vt:variant>
        <vt:i4>16</vt:i4>
      </vt:variant>
    </vt:vector>
  </HeadingPairs>
  <TitlesOfParts>
    <vt:vector size="26" baseType="lpstr">
      <vt:lpstr>Arial</vt:lpstr>
      <vt:lpstr>Calibri</vt:lpstr>
      <vt:lpstr>Constantia</vt:lpstr>
      <vt:lpstr>Wingdings 2</vt:lpstr>
      <vt:lpstr>Stencil Std</vt:lpstr>
      <vt:lpstr>Arial Black</vt:lpstr>
      <vt:lpstr>Поток</vt:lpstr>
      <vt:lpstr>Поток</vt:lpstr>
      <vt:lpstr>Поток</vt:lpstr>
      <vt:lpstr>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Sights of Kiev</dc:title>
  <dc:creator>LAN_OS</dc:creator>
  <cp:lastModifiedBy>Оля</cp:lastModifiedBy>
  <cp:revision>16</cp:revision>
  <dcterms:created xsi:type="dcterms:W3CDTF">2011-02-03T19:35:44Z</dcterms:created>
  <dcterms:modified xsi:type="dcterms:W3CDTF">2017-11-14T13:20:00Z</dcterms:modified>
</cp:coreProperties>
</file>