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sldIdLst>
    <p:sldId id="256" r:id="rId2"/>
    <p:sldId id="274" r:id="rId3"/>
    <p:sldId id="275" r:id="rId4"/>
    <p:sldId id="276" r:id="rId5"/>
    <p:sldId id="277" r:id="rId6"/>
    <p:sldId id="259" r:id="rId7"/>
    <p:sldId id="278" r:id="rId8"/>
    <p:sldId id="289" r:id="rId9"/>
    <p:sldId id="279" r:id="rId10"/>
    <p:sldId id="268" r:id="rId11"/>
    <p:sldId id="280" r:id="rId12"/>
    <p:sldId id="281" r:id="rId13"/>
    <p:sldId id="282" r:id="rId14"/>
    <p:sldId id="283" r:id="rId15"/>
    <p:sldId id="284" r:id="rId16"/>
    <p:sldId id="290" r:id="rId17"/>
    <p:sldId id="257" r:id="rId18"/>
    <p:sldId id="285" r:id="rId19"/>
    <p:sldId id="286" r:id="rId20"/>
    <p:sldId id="287" r:id="rId21"/>
    <p:sldId id="288" r:id="rId22"/>
    <p:sldId id="291" r:id="rId2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2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71" d="100"/>
          <a:sy n="71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752600" y="990600"/>
            <a:ext cx="6400800" cy="2514600"/>
          </a:xfrm>
          <a:solidFill>
            <a:schemeClr val="bg1"/>
          </a:solidFill>
          <a:ln w="76200" cmpd="tri">
            <a:solidFill>
              <a:schemeClr val="folHlink"/>
            </a:solidFill>
          </a:ln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886200"/>
            <a:ext cx="6400800" cy="1752600"/>
          </a:xfrm>
          <a:ln w="6350"/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505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94F53CA-9C21-49F9-9B17-24A4F97BBD2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0" y="0"/>
            <a:ext cx="6362700" cy="6858000"/>
            <a:chOff x="0" y="0"/>
            <a:chExt cx="4008" cy="4320"/>
          </a:xfrm>
        </p:grpSpPr>
        <p:pic>
          <p:nvPicPr>
            <p:cNvPr id="23554" name="Picture 2" descr="Expbann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pic>
          <p:nvPicPr>
            <p:cNvPr id="23561" name="Picture 9" descr="EXPHORSA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600"/>
              <a:ext cx="1800" cy="6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F83A0-26BB-493B-8384-E5A360D89F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6580D-C8B8-4785-87F6-A3093A431A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D78DB-AAAD-4D67-8769-85095B2FB9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C0DC7-4F39-45DC-A30F-7EEDB096C4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B10CA-8EC5-4F9F-8970-B8D8EF20DA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72CD7-456F-4F78-9654-206DD2404F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C205F-3CCA-4C4F-A523-F5E33E2F45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0DD49-78E3-4FF0-A318-52175A9879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017E3-8B79-4DE8-81A7-CC428EF0B6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C10E0-F4AE-4AD5-8396-A71B4A2666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0" y="0"/>
            <a:ext cx="8915400" cy="6858000"/>
            <a:chOff x="0" y="0"/>
            <a:chExt cx="5616" cy="4320"/>
          </a:xfrm>
        </p:grpSpPr>
        <p:pic>
          <p:nvPicPr>
            <p:cNvPr id="22530" name="Picture 2" descr="Expbanna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invGray">
            <a:xfrm>
              <a:off x="0" y="0"/>
              <a:ext cx="432" cy="4320"/>
            </a:xfrm>
            <a:prstGeom prst="rect">
              <a:avLst/>
            </a:prstGeom>
            <a:noFill/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grayWhite">
            <a:xfrm>
              <a:off x="576" y="144"/>
              <a:ext cx="5040" cy="3888"/>
            </a:xfrm>
            <a:prstGeom prst="rect">
              <a:avLst/>
            </a:prstGeom>
            <a:solidFill>
              <a:schemeClr val="bg1"/>
            </a:solidFill>
            <a:ln w="76200" cmpd="tri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25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latin typeface="Arial" charset="0"/>
              </a:defRPr>
            </a:lvl1pPr>
          </a:lstStyle>
          <a:p>
            <a:fld id="{EA5EC31E-06E5-4DA0-9FA0-85F2E9E7168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&#1080;&#1089;&#1090;&#1088;&#1072;&#1090;&#1086;&#1088;\Desktop\&#1074;&#1110;&#1076;&#1082;&#1088;&#1080;&#1090;&#1080;&#1081;%20&#1091;&#1088;&#1086;&#1082;%204%20&#1082;&#1083;&#1072;&#1089;\bandicam%202016-11-11%2023-02-28-184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&#1080;&#1089;&#1090;&#1088;&#1072;&#1090;&#1086;&#1088;\Desktop\&#1074;&#1110;&#1076;&#1082;&#1088;&#1080;&#1090;&#1080;&#1081;%20&#1091;&#1088;&#1086;&#1082;%204%20&#1082;&#1083;&#1072;&#1089;\bandicam%202016-11-11%2022-44-01-305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71480"/>
            <a:ext cx="7500990" cy="3143272"/>
          </a:xfrm>
        </p:spPr>
        <p:txBody>
          <a:bodyPr/>
          <a:lstStyle/>
          <a:p>
            <a:pPr>
              <a:defRPr/>
            </a:pP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ОДИНИЦІ ВИМІРЮВАННЯ МАСИ.</a:t>
            </a:r>
            <a:b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ЗАМІНА ОДНИХ</a:t>
            </a:r>
            <a:b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ОДИНИЦЬ ВИМІРЮВАННЯ МАСИ ІНШИМИ.</a:t>
            </a:r>
            <a:b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ЗАДАЧІ НА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uk-UA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ЗНАХОДЖЕННЯ ЧЕТВЕРТОГО </a:t>
            </a:r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ПРОПОРЦІЙНОГО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3" descr="C:\Users\Дмитрий\Desktop\Untitled-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44888"/>
            <a:ext cx="2992438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2850" y="549275"/>
            <a:ext cx="6599238" cy="275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uk-UA" alt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кг = 1000 г, отже:</a:t>
            </a:r>
            <a:endParaRPr lang="ru-RU" alt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uk-UA" alt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1000 – 300 = 700 (</a:t>
            </a:r>
            <a:r>
              <a:rPr lang="uk-UA" altLang="ru-RU" sz="4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</a:t>
            </a:r>
            <a:r>
              <a:rPr lang="uk-UA" alt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 маса меду</a:t>
            </a:r>
            <a:endParaRPr lang="ru-RU" alt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267" name="Picture 3" descr="C:\Users\Дмитрий\Desktop\Untitled-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85992"/>
            <a:ext cx="4227512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1371600" y="428604"/>
            <a:ext cx="7772400" cy="1470025"/>
          </a:xfr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uk-UA" sz="6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Фізкультхвилинка</a:t>
            </a:r>
            <a:r>
              <a:rPr lang="uk-UA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uk-UA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uk-UA" sz="6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9458" name="Picture 2" descr="C:\Users\Nadezhda\Desktop\Математика 3 класс 2 семестр\Картинки дитячі\Рис 3-06 Обезьянка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071546"/>
            <a:ext cx="2909887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459" name="Picture 3" descr="C:\Users\Nadezhda\Desktop\Математика 3 класс 2 семестр\Картинки дитячі\Рис 3-04 Обезьян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6063"/>
            <a:ext cx="3286125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Users\Nadezhda\Desktop\Математика 3 класс 2 семестр\Картинки дитячі\Рис 3-05 Обезьянка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5025" y="3143250"/>
            <a:ext cx="32289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andicam 2016-11-11 23-02-28-18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28662" y="214289"/>
            <a:ext cx="8001056" cy="635798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92097">
            <a:off x="1107078" y="1059670"/>
            <a:ext cx="77724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 </a:t>
            </a:r>
            <a:r>
              <a:rPr lang="uk-UA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“Семибарвна</a:t>
            </a:r>
            <a:r>
              <a:rPr lang="uk-UA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uk-UA" sz="7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квітка”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5058" name="Picture 2" descr="Картинки по запросу цветик семицвет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786058"/>
            <a:ext cx="3429024" cy="35490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Дмитрий\Desktop\уго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00042"/>
            <a:ext cx="564360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img34340_CHernaya_ne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28604"/>
            <a:ext cx="578647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Дмитрий\Desktop\Untitled-13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571744"/>
            <a:ext cx="399097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14480" y="928670"/>
            <a:ext cx="6925101" cy="175432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Робота  над задачею  </a:t>
            </a:r>
          </a:p>
          <a:p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332, с. 54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dezhda\Desktop\Математика 3 класс 2 семестр\Картинки дитячі\Рис 127-11 учитель чт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9218">
            <a:off x="3591836" y="2126869"/>
            <a:ext cx="2475793" cy="427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924" y="396529"/>
            <a:ext cx="7772400" cy="1143000"/>
          </a:xfrm>
        </p:spPr>
        <p:txBody>
          <a:bodyPr/>
          <a:lstStyle/>
          <a:p>
            <a:r>
              <a:rPr lang="uk-U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Самостійна робота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857364"/>
            <a:ext cx="3143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 варіант</a:t>
            </a:r>
          </a:p>
          <a:p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32 000 · 10 : 100</a:t>
            </a:r>
          </a:p>
          <a:p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 · 13</a:t>
            </a:r>
          </a:p>
          <a:p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43 · 14 – 549 : 9</a:t>
            </a:r>
            <a:endParaRPr lang="uk-UA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28" y="1866963"/>
            <a:ext cx="31432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ІІ варіант</a:t>
            </a:r>
          </a:p>
          <a:p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(340 + 600) : 10</a:t>
            </a:r>
          </a:p>
          <a:p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57 : 3</a:t>
            </a:r>
          </a:p>
          <a:p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42 · 13 </a:t>
            </a:r>
            <a:r>
              <a:rPr lang="uk-UA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</a:t>
            </a:r>
            <a:r>
              <a:rPr lang="uk-UA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78 : 13</a:t>
            </a:r>
            <a:endParaRPr lang="uk-UA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dezhda\Desktop\Математика 3 класс 2 семестр\Картинки дитячі\Рис 127-11 учитель чт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9218">
            <a:off x="3234646" y="2055431"/>
            <a:ext cx="2475793" cy="427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924" y="396529"/>
            <a:ext cx="7772400" cy="1143000"/>
          </a:xfrm>
        </p:spPr>
        <p:txBody>
          <a:bodyPr/>
          <a:lstStyle/>
          <a:p>
            <a:r>
              <a:rPr lang="uk-UA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Самостійна робота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1857364"/>
            <a:ext cx="314327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 варіант</a:t>
            </a:r>
          </a:p>
          <a:p>
            <a:r>
              <a:rPr lang="uk-UA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32 00</a:t>
            </a:r>
          </a:p>
          <a:p>
            <a:r>
              <a:rPr lang="uk-UA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52</a:t>
            </a:r>
          </a:p>
          <a:p>
            <a:r>
              <a:rPr lang="uk-UA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541</a:t>
            </a:r>
            <a:endParaRPr lang="uk-UA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28" y="1866963"/>
            <a:ext cx="314327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ІІ варіант</a:t>
            </a:r>
          </a:p>
          <a:p>
            <a:r>
              <a:rPr lang="uk-UA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94</a:t>
            </a:r>
          </a:p>
          <a:p>
            <a:r>
              <a:rPr lang="uk-UA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19</a:t>
            </a:r>
          </a:p>
          <a:p>
            <a:r>
              <a:rPr lang="uk-UA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552</a:t>
            </a:r>
            <a:endParaRPr lang="uk-UA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 l="9947" t="19136" r="6060" b="26398"/>
          <a:stretch>
            <a:fillRect/>
          </a:stretch>
        </p:blipFill>
        <p:spPr bwMode="auto">
          <a:xfrm>
            <a:off x="1285852" y="1071546"/>
            <a:ext cx="723206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Nadezhda\Desktop\Математика 3 класс 2 семестр\Картинки дитячі\Рис 3-01 Учитель_объясня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500188"/>
            <a:ext cx="6215062" cy="519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642910" y="142852"/>
            <a:ext cx="82867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4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Перевірка домашнього завдання</a:t>
            </a:r>
            <a:endParaRPr lang="ru-RU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l="19090" t="14391" r="20586" b="12766"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4292600"/>
            <a:ext cx="21621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57356" y="857232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Підсумок уроку</a:t>
            </a:r>
            <a:endParaRPr lang="ru-RU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 rot="21292097">
            <a:off x="1407528" y="726241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7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Гра </a:t>
            </a:r>
            <a:r>
              <a:rPr kumimoji="0" lang="uk-UA" sz="7200" b="1" i="1" u="none" strike="noStrike" kern="0" cap="none" spc="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“Інтерв</a:t>
            </a:r>
            <a:r>
              <a:rPr lang="en-US" sz="7200" b="1" i="1" kern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’</a:t>
            </a:r>
            <a:r>
              <a:rPr kumimoji="0" lang="uk-UA" sz="7200" b="1" i="1" u="none" strike="noStrike" kern="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ю до </a:t>
            </a:r>
            <a:r>
              <a:rPr kumimoji="0" lang="uk-UA" sz="7200" b="1" i="1" u="none" strike="noStrike" kern="0" cap="none" spc="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газети”</a:t>
            </a:r>
            <a:endParaRPr kumimoji="0" lang="ru-RU" sz="7200" b="1" i="1" u="none" strike="noStrike" kern="0" cap="none" spc="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714480" y="1142984"/>
            <a:ext cx="4929221" cy="1143000"/>
          </a:xfrm>
        </p:spPr>
        <p:txBody>
          <a:bodyPr/>
          <a:lstStyle/>
          <a:p>
            <a:pPr algn="l"/>
            <a:r>
              <a:rPr lang="uk-U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Дякую за співпрацю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Picture 1" descr="C:\Users\Nadezhda\Desktop\Математика 3 класс 2 семестр\Картинки дитячі\Рис 134-01 ученики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1928813"/>
            <a:ext cx="6929438" cy="44688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00099" y="357167"/>
          <a:ext cx="7858180" cy="600079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71636"/>
                <a:gridCol w="1571636"/>
                <a:gridCol w="1571636"/>
                <a:gridCol w="1571636"/>
                <a:gridCol w="1571636"/>
              </a:tblGrid>
              <a:tr h="1195852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dirty="0" smtClean="0"/>
                        <a:t>Д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0661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100</a:t>
                      </a:r>
                      <a:r>
                        <a:rPr lang="uk-UA" sz="3200" b="1" baseline="0" dirty="0" smtClean="0"/>
                        <a:t> кг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2 дм 5 см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200 </a:t>
                      </a:r>
                      <a:r>
                        <a:rPr lang="uk-UA" sz="3200" b="1" baseline="0" dirty="0" smtClean="0"/>
                        <a:t> кг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50 мм</a:t>
                      </a:r>
                      <a:endParaRPr lang="ru-RU" sz="3200" b="1" dirty="0"/>
                    </a:p>
                  </a:txBody>
                  <a:tcPr/>
                </a:tc>
              </a:tr>
              <a:tr h="1195852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42 кг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350 см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100 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250 см</a:t>
                      </a:r>
                      <a:endParaRPr lang="ru-RU" sz="3200" b="1" dirty="0"/>
                    </a:p>
                  </a:txBody>
                  <a:tcPr/>
                </a:tc>
              </a:tr>
              <a:tr h="1206617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56 г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63 дм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4345 см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2 км</a:t>
                      </a:r>
                      <a:endParaRPr lang="ru-RU" sz="3200" b="1" dirty="0"/>
                    </a:p>
                  </a:txBody>
                  <a:tcPr/>
                </a:tc>
              </a:tr>
              <a:tr h="1195852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/>
                        <a:t>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4800 г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900</a:t>
                      </a:r>
                      <a:r>
                        <a:rPr lang="uk-UA" sz="3200" b="1" baseline="0" dirty="0" smtClean="0"/>
                        <a:t>  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200 дм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3200" b="1" dirty="0" smtClean="0"/>
                        <a:t>18 км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92097">
            <a:off x="897141" y="631386"/>
            <a:ext cx="7979452" cy="1944582"/>
          </a:xfrm>
        </p:spPr>
        <p:txBody>
          <a:bodyPr/>
          <a:lstStyle/>
          <a:p>
            <a:pPr algn="ctr"/>
            <a:r>
              <a:rPr lang="uk-UA" sz="80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Гра </a:t>
            </a:r>
            <a:r>
              <a:rPr lang="uk-UA" sz="8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“Ланцюжок”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C:\Users\Дмитрий\Desktop\Untitled-2 (3)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28934"/>
            <a:ext cx="3571900" cy="3564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15827">
            <a:off x="1329856" y="754156"/>
            <a:ext cx="7772400" cy="1143000"/>
          </a:xfrm>
        </p:spPr>
        <p:txBody>
          <a:bodyPr/>
          <a:lstStyle/>
          <a:p>
            <a:pPr algn="ctr"/>
            <a:r>
              <a:rPr lang="uk-UA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Математичний диктант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C:\Users\Дмитрий\Desktop\0_a67e8_7e54ebc9_or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928802"/>
            <a:ext cx="2852738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928794" y="1428736"/>
            <a:ext cx="4576770" cy="3748102"/>
          </a:xfrm>
        </p:spPr>
        <p:txBody>
          <a:bodyPr/>
          <a:lstStyle/>
          <a:p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 см</a:t>
            </a:r>
          </a:p>
          <a:p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м</a:t>
            </a:r>
          </a:p>
          <a:p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см</a:t>
            </a:r>
          </a:p>
          <a:p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см 4 мм</a:t>
            </a:r>
          </a:p>
          <a:p>
            <a:r>
              <a:rPr lang="uk-UA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км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750 м</a:t>
            </a:r>
            <a:endParaRPr lang="uk-UA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" descr="C:\Users\Дмитрий\Desktop\Untitl2ed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214422"/>
            <a:ext cx="48831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21078313">
            <a:off x="1111428" y="570554"/>
            <a:ext cx="76327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altLang="ru-RU" sz="4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uk-UA" alt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диниці </a:t>
            </a:r>
            <a:r>
              <a:rPr lang="uk-UA" altLang="ru-RU" sz="4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вимірювання </a:t>
            </a:r>
            <a:r>
              <a:rPr lang="uk-UA" altLang="ru-RU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маси</a:t>
            </a:r>
            <a:endParaRPr lang="ru-RU" altLang="ru-RU" sz="4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>
            <p:custDataLst>
              <p:tags r:id="rId2"/>
            </p:custDataLst>
          </p:nvPr>
        </p:nvSpPr>
        <p:spPr>
          <a:xfrm>
            <a:off x="3000364" y="3071810"/>
            <a:ext cx="15001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Кг</a:t>
            </a:r>
            <a:endParaRPr lang="uk-UA" sz="5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6" name="Picture 4" descr="C:\Users\Дмитрий\Desktop\77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2071678"/>
            <a:ext cx="2767013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>
            <p:custDataLst>
              <p:tags r:id="rId3"/>
            </p:custDataLst>
          </p:nvPr>
        </p:nvSpPr>
        <p:spPr>
          <a:xfrm>
            <a:off x="2214546" y="4000504"/>
            <a:ext cx="15001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5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</a:t>
            </a:r>
          </a:p>
        </p:txBody>
      </p:sp>
      <p:sp>
        <p:nvSpPr>
          <p:cNvPr id="6" name="Прямоугольник 5"/>
          <p:cNvSpPr/>
          <p:nvPr>
            <p:custDataLst>
              <p:tags r:id="rId4"/>
            </p:custDataLst>
          </p:nvPr>
        </p:nvSpPr>
        <p:spPr>
          <a:xfrm>
            <a:off x="2857488" y="4929198"/>
            <a:ext cx="15001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</a:t>
            </a:r>
            <a:endParaRPr lang="uk-UA" sz="5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94444E-6 -4.44444E-6 L -1.94444E-6 -0.07037 C -1.94444E-6 -0.10185 0.01788 -0.14027 0.03281 -0.14027 L 0.06563 -0.14027 " pathEditMode="relative" rAng="0" ptsTypes="FfFF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7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8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8594 -0.02778 L -0.01945 0.01574 C -0.00434 0.025 0.00416 0.03865 0.00416 0.053 C 0.00416 0.06944 -0.00434 0.0824 -0.01945 0.09166 L -0.08594 0.13541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785813" y="5000625"/>
            <a:ext cx="7772400" cy="1470025"/>
          </a:xfrm>
        </p:spPr>
        <p:txBody>
          <a:bodyPr/>
          <a:lstStyle/>
          <a:p>
            <a:r>
              <a:rPr lang="ru-RU" sz="2400" smtClean="0"/>
              <a:t/>
            </a:r>
            <a:br>
              <a:rPr lang="ru-RU" sz="2400" smtClean="0"/>
            </a:br>
            <a:endParaRPr lang="uk-UA" sz="2400" smtClean="0"/>
          </a:p>
        </p:txBody>
      </p:sp>
      <p:pic>
        <p:nvPicPr>
          <p:cNvPr id="17410" name="Picture 2" descr="C:\Users\Nadezhda\Desktop\Математика 3 класс 2 семестр\Картинки дитячі\Рис 47-02 Задача_на_доск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71736" y="71414"/>
            <a:ext cx="628650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Одиниці вимірювання маси.</a:t>
            </a:r>
            <a:br>
              <a:rPr lang="uk-U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uk-U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Заміна одних</a:t>
            </a:r>
            <a:br>
              <a:rPr lang="uk-U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uk-UA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одиниць вимірювання маси іншими.</a:t>
            </a:r>
            <a:endParaRPr lang="uk-U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andicam 2016-11-11 22-44-01-305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201705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 l="6504" t="17119" b="43874"/>
          <a:stretch>
            <a:fillRect/>
          </a:stretch>
        </p:blipFill>
        <p:spPr bwMode="auto">
          <a:xfrm>
            <a:off x="1071538" y="357166"/>
            <a:ext cx="785818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142976" y="4714884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/>
              <a:t>1 кг</a:t>
            </a:r>
            <a:endParaRPr lang="ru-RU" sz="7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14810" y="4857760"/>
            <a:ext cx="22204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/>
              <a:t>300 г</a:t>
            </a:r>
            <a:endParaRPr lang="ru-RU" sz="6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286644" y="4857760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/>
              <a:t>?</a:t>
            </a:r>
            <a:endParaRPr lang="ru-RU" sz="6600" b="1" dirty="0"/>
          </a:p>
        </p:txBody>
      </p:sp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143372" y="1571612"/>
            <a:ext cx="2215827" cy="2928958"/>
          </a:xfrm>
          <a:prstGeom prst="rect">
            <a:avLst/>
          </a:prstGeom>
        </p:spPr>
      </p:pic>
      <p:pic>
        <p:nvPicPr>
          <p:cNvPr id="8" name="Рисунок 7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1000108"/>
            <a:ext cx="3354081" cy="392909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5" cstate="print"/>
          <a:srcRect l="17143" t="19611" r="8571" b="17198"/>
          <a:stretch>
            <a:fillRect/>
          </a:stretch>
        </p:blipFill>
        <p:spPr>
          <a:xfrm>
            <a:off x="2857488" y="2747592"/>
            <a:ext cx="1086350" cy="12116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51218113747SlideId25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51218113752SlideId25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51218113752SlideId25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51218113752SlideId25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412423553SlideId25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51218113930SlideId26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4124235929SlideId260"/>
</p:tagLst>
</file>

<file path=ppt/theme/theme1.xml><?xml version="1.0" encoding="utf-8"?>
<a:theme xmlns:a="http://schemas.openxmlformats.org/drawingml/2006/main" name="01069017">
  <a:themeElements>
    <a:clrScheme name="Тема Office 2">
      <a:dk1>
        <a:srgbClr val="000000"/>
      </a:dk1>
      <a:lt1>
        <a:srgbClr val="FFFFFF"/>
      </a:lt1>
      <a:dk2>
        <a:srgbClr val="482400"/>
      </a:dk2>
      <a:lt2>
        <a:srgbClr val="808080"/>
      </a:lt2>
      <a:accent1>
        <a:srgbClr val="DFD6C3"/>
      </a:accent1>
      <a:accent2>
        <a:srgbClr val="D69B80"/>
      </a:accent2>
      <a:accent3>
        <a:srgbClr val="FFFFFF"/>
      </a:accent3>
      <a:accent4>
        <a:srgbClr val="000000"/>
      </a:accent4>
      <a:accent5>
        <a:srgbClr val="ECE8DE"/>
      </a:accent5>
      <a:accent6>
        <a:srgbClr val="C28C73"/>
      </a:accent6>
      <a:hlink>
        <a:srgbClr val="CAA966"/>
      </a:hlink>
      <a:folHlink>
        <a:srgbClr val="969696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7947B"/>
        </a:lt1>
        <a:dk2>
          <a:srgbClr val="FFFFFF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D0C8B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482400"/>
        </a:dk2>
        <a:lt2>
          <a:srgbClr val="808080"/>
        </a:lt2>
        <a:accent1>
          <a:srgbClr val="DFD6C3"/>
        </a:accent1>
        <a:accent2>
          <a:srgbClr val="D69B80"/>
        </a:accent2>
        <a:accent3>
          <a:srgbClr val="FFFFFF"/>
        </a:accent3>
        <a:accent4>
          <a:srgbClr val="000000"/>
        </a:accent4>
        <a:accent5>
          <a:srgbClr val="ECE8DE"/>
        </a:accent5>
        <a:accent6>
          <a:srgbClr val="C28C73"/>
        </a:accent6>
        <a:hlink>
          <a:srgbClr val="CAA966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9D7643"/>
        </a:lt1>
        <a:dk2>
          <a:srgbClr val="FFFFFF"/>
        </a:dk2>
        <a:lt2>
          <a:srgbClr val="554025"/>
        </a:lt2>
        <a:accent1>
          <a:srgbClr val="CAA966"/>
        </a:accent1>
        <a:accent2>
          <a:srgbClr val="C25422"/>
        </a:accent2>
        <a:accent3>
          <a:srgbClr val="CCBDB0"/>
        </a:accent3>
        <a:accent4>
          <a:srgbClr val="000000"/>
        </a:accent4>
        <a:accent5>
          <a:srgbClr val="E1D1B8"/>
        </a:accent5>
        <a:accent6>
          <a:srgbClr val="B04B1E"/>
        </a:accent6>
        <a:hlink>
          <a:srgbClr val="8488A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01069017</Template>
  <TotalTime>327</TotalTime>
  <Words>182</Words>
  <Application>Microsoft Office PowerPoint</Application>
  <PresentationFormat>Экран (4:3)</PresentationFormat>
  <Paragraphs>69</Paragraphs>
  <Slides>22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01069017</vt:lpstr>
      <vt:lpstr>ОДИНИЦІ ВИМІРЮВАННЯ МАСИ. ЗАМІНА ОДНИХ ОДИНИЦЬ ВИМІРЮВАННЯ МАСИ ІНШИМИ. ЗАДАЧІ НА ЗНАХОДЖЕННЯ ЧЕТВЕРТОГО ПРОПОРЦІЙНОГО</vt:lpstr>
      <vt:lpstr>Слайд 2</vt:lpstr>
      <vt:lpstr>Гра “Ланцюжок”</vt:lpstr>
      <vt:lpstr>Математичний диктант</vt:lpstr>
      <vt:lpstr>Слайд 5</vt:lpstr>
      <vt:lpstr>Слайд 6</vt:lpstr>
      <vt:lpstr> </vt:lpstr>
      <vt:lpstr>Слайд 8</vt:lpstr>
      <vt:lpstr>Слайд 9</vt:lpstr>
      <vt:lpstr>Слайд 10</vt:lpstr>
      <vt:lpstr>Фізкультхвилинка </vt:lpstr>
      <vt:lpstr>Слайд 12</vt:lpstr>
      <vt:lpstr>Гра “Семибарвна квітка”</vt:lpstr>
      <vt:lpstr>Слайд 14</vt:lpstr>
      <vt:lpstr>Слайд 15</vt:lpstr>
      <vt:lpstr>Слайд 16</vt:lpstr>
      <vt:lpstr>Самостійна робота</vt:lpstr>
      <vt:lpstr>Самостійна робота</vt:lpstr>
      <vt:lpstr>Слайд 19</vt:lpstr>
      <vt:lpstr>Слайд 20</vt:lpstr>
      <vt:lpstr>Дякую за співпрацю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30</cp:revision>
  <dcterms:created xsi:type="dcterms:W3CDTF">2016-11-11T14:55:55Z</dcterms:created>
  <dcterms:modified xsi:type="dcterms:W3CDTF">2016-11-18T06:48:36Z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TC010690171049</vt:lpwstr>
  </property>
</Properties>
</file>