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311" r:id="rId2"/>
    <p:sldId id="310" r:id="rId3"/>
    <p:sldId id="279" r:id="rId4"/>
    <p:sldId id="275" r:id="rId5"/>
    <p:sldId id="277" r:id="rId6"/>
    <p:sldId id="308" r:id="rId7"/>
    <p:sldId id="258" r:id="rId8"/>
    <p:sldId id="259" r:id="rId9"/>
    <p:sldId id="260" r:id="rId10"/>
    <p:sldId id="261" r:id="rId11"/>
    <p:sldId id="263" r:id="rId12"/>
    <p:sldId id="280" r:id="rId13"/>
    <p:sldId id="281" r:id="rId14"/>
    <p:sldId id="282" r:id="rId15"/>
    <p:sldId id="283" r:id="rId16"/>
    <p:sldId id="284" r:id="rId17"/>
    <p:sldId id="264" r:id="rId18"/>
    <p:sldId id="287" r:id="rId19"/>
    <p:sldId id="288" r:id="rId20"/>
    <p:sldId id="289" r:id="rId21"/>
    <p:sldId id="290" r:id="rId22"/>
    <p:sldId id="265" r:id="rId23"/>
    <p:sldId id="266" r:id="rId24"/>
    <p:sldId id="291" r:id="rId25"/>
    <p:sldId id="267" r:id="rId26"/>
    <p:sldId id="292" r:id="rId27"/>
    <p:sldId id="293" r:id="rId28"/>
    <p:sldId id="294" r:id="rId29"/>
    <p:sldId id="296" r:id="rId30"/>
    <p:sldId id="301" r:id="rId31"/>
    <p:sldId id="302" r:id="rId32"/>
    <p:sldId id="303" r:id="rId33"/>
    <p:sldId id="312" r:id="rId34"/>
    <p:sldId id="297" r:id="rId35"/>
    <p:sldId id="305" r:id="rId36"/>
    <p:sldId id="298" r:id="rId37"/>
    <p:sldId id="299" r:id="rId38"/>
    <p:sldId id="270" r:id="rId39"/>
    <p:sldId id="271" r:id="rId40"/>
    <p:sldId id="272" r:id="rId41"/>
    <p:sldId id="307" r:id="rId42"/>
    <p:sldId id="295" r:id="rId43"/>
    <p:sldId id="273" r:id="rId44"/>
    <p:sldId id="274" r:id="rId4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uk-UA" smtClean="0"/>
              <a:t>Зразок заголовка</a:t>
            </a:r>
            <a:endParaRPr kumimoji="0" lang="en-US"/>
          </a:p>
        </p:txBody>
      </p:sp>
      <p:sp>
        <p:nvSpPr>
          <p:cNvPr id="22" name="Пі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uk-UA" smtClean="0"/>
              <a:t>Зразок підзаголовка</a:t>
            </a:r>
            <a:endParaRPr kumimoji="0" lang="en-US"/>
          </a:p>
        </p:txBody>
      </p:sp>
      <p:sp>
        <p:nvSpPr>
          <p:cNvPr id="7" name="Місце для дати 6"/>
          <p:cNvSpPr>
            <a:spLocks noGrp="1"/>
          </p:cNvSpPr>
          <p:nvPr>
            <p:ph type="dt" sz="half" idx="10"/>
          </p:nvPr>
        </p:nvSpPr>
        <p:spPr/>
        <p:txBody>
          <a:bodyPr/>
          <a:lstStyle>
            <a:extLst/>
          </a:lstStyle>
          <a:p>
            <a:fld id="{A2F71C01-002A-4BAD-9D49-1FC5784AA6DC}" type="datetimeFigureOut">
              <a:rPr lang="ru-RU" smtClean="0"/>
              <a:pPr/>
              <a:t>17.11.2016</a:t>
            </a:fld>
            <a:endParaRPr lang="ru-RU"/>
          </a:p>
        </p:txBody>
      </p:sp>
      <p:sp>
        <p:nvSpPr>
          <p:cNvPr id="20" name="Місце для нижнього колонтитула 19"/>
          <p:cNvSpPr>
            <a:spLocks noGrp="1"/>
          </p:cNvSpPr>
          <p:nvPr>
            <p:ph type="ftr" sz="quarter" idx="11"/>
          </p:nvPr>
        </p:nvSpPr>
        <p:spPr/>
        <p:txBody>
          <a:bodyPr/>
          <a:lstStyle>
            <a:extLst/>
          </a:lstStyle>
          <a:p>
            <a:endParaRPr lang="ru-RU"/>
          </a:p>
        </p:txBody>
      </p:sp>
      <p:sp>
        <p:nvSpPr>
          <p:cNvPr id="10" name="Місце для номера слайда 9"/>
          <p:cNvSpPr>
            <a:spLocks noGrp="1"/>
          </p:cNvSpPr>
          <p:nvPr>
            <p:ph type="sldNum" sz="quarter" idx="12"/>
          </p:nvPr>
        </p:nvSpPr>
        <p:spPr/>
        <p:txBody>
          <a:bodyPr/>
          <a:lstStyle>
            <a:extLst/>
          </a:lstStyle>
          <a:p>
            <a:fld id="{F1DBD9EB-24FB-4B12-B362-62A22CC9DAAC}"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uk-UA" smtClean="0"/>
              <a:t>Зразок заголовка</a:t>
            </a:r>
            <a:endParaRPr kumimoji="0" lang="en-US"/>
          </a:p>
        </p:txBody>
      </p:sp>
      <p:sp>
        <p:nvSpPr>
          <p:cNvPr id="3" name="Місце для вертикального тексту 2"/>
          <p:cNvSpPr>
            <a:spLocks noGrp="1"/>
          </p:cNvSpPr>
          <p:nvPr>
            <p:ph type="body" orient="vert" idx="1"/>
          </p:nvPr>
        </p:nvSpPr>
        <p:spPr/>
        <p:txBody>
          <a:bodyPr vert="eaVert"/>
          <a:lstStyle>
            <a:extLst/>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4" name="Місце для дати 3"/>
          <p:cNvSpPr>
            <a:spLocks noGrp="1"/>
          </p:cNvSpPr>
          <p:nvPr>
            <p:ph type="dt" sz="half" idx="10"/>
          </p:nvPr>
        </p:nvSpPr>
        <p:spPr/>
        <p:txBody>
          <a:bodyPr/>
          <a:lstStyle>
            <a:extLst/>
          </a:lstStyle>
          <a:p>
            <a:fld id="{A2F71C01-002A-4BAD-9D49-1FC5784AA6DC}" type="datetimeFigureOut">
              <a:rPr lang="ru-RU" smtClean="0"/>
              <a:pPr/>
              <a:t>17.11.2016</a:t>
            </a:fld>
            <a:endParaRPr lang="ru-RU"/>
          </a:p>
        </p:txBody>
      </p:sp>
      <p:sp>
        <p:nvSpPr>
          <p:cNvPr id="5" name="Місце для нижнього колонтитула 4"/>
          <p:cNvSpPr>
            <a:spLocks noGrp="1"/>
          </p:cNvSpPr>
          <p:nvPr>
            <p:ph type="ftr" sz="quarter" idx="11"/>
          </p:nvPr>
        </p:nvSpPr>
        <p:spPr/>
        <p:txBody>
          <a:bodyPr/>
          <a:lstStyle>
            <a:extLst/>
          </a:lstStyle>
          <a:p>
            <a:endParaRPr lang="ru-RU"/>
          </a:p>
        </p:txBody>
      </p:sp>
      <p:sp>
        <p:nvSpPr>
          <p:cNvPr id="6" name="Місце для номера слайда 5"/>
          <p:cNvSpPr>
            <a:spLocks noGrp="1"/>
          </p:cNvSpPr>
          <p:nvPr>
            <p:ph type="sldNum" sz="quarter" idx="12"/>
          </p:nvPr>
        </p:nvSpPr>
        <p:spPr/>
        <p:txBody>
          <a:bodyPr/>
          <a:lstStyle>
            <a:extLst/>
          </a:lstStyle>
          <a:p>
            <a:fld id="{F1DBD9EB-24FB-4B12-B362-62A22CC9DAAC}" type="slidenum">
              <a:rPr lang="ru-RU" smtClean="0"/>
              <a:pPr/>
              <a:t>‹№›</a:t>
            </a:fld>
            <a:endParaRPr lang="ru-RU"/>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6858000" y="274639"/>
            <a:ext cx="1828800" cy="5851525"/>
          </a:xfrm>
        </p:spPr>
        <p:txBody>
          <a:bodyPr vert="eaVert"/>
          <a:lstStyle>
            <a:extLst/>
          </a:lstStyle>
          <a:p>
            <a:r>
              <a:rPr kumimoji="0" lang="uk-UA" smtClean="0"/>
              <a:t>Зразок заголовка</a:t>
            </a:r>
            <a:endParaRPr kumimoji="0" lang="en-US"/>
          </a:p>
        </p:txBody>
      </p:sp>
      <p:sp>
        <p:nvSpPr>
          <p:cNvPr id="3" name="Місце для вертикального тексту 2"/>
          <p:cNvSpPr>
            <a:spLocks noGrp="1"/>
          </p:cNvSpPr>
          <p:nvPr>
            <p:ph type="body" orient="vert" idx="1"/>
          </p:nvPr>
        </p:nvSpPr>
        <p:spPr>
          <a:xfrm>
            <a:off x="1143000" y="274640"/>
            <a:ext cx="5562600" cy="5851525"/>
          </a:xfrm>
        </p:spPr>
        <p:txBody>
          <a:bodyPr vert="eaVert"/>
          <a:lstStyle>
            <a:extLst/>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4" name="Місце для дати 3"/>
          <p:cNvSpPr>
            <a:spLocks noGrp="1"/>
          </p:cNvSpPr>
          <p:nvPr>
            <p:ph type="dt" sz="half" idx="10"/>
          </p:nvPr>
        </p:nvSpPr>
        <p:spPr/>
        <p:txBody>
          <a:bodyPr/>
          <a:lstStyle>
            <a:extLst/>
          </a:lstStyle>
          <a:p>
            <a:fld id="{A2F71C01-002A-4BAD-9D49-1FC5784AA6DC}" type="datetimeFigureOut">
              <a:rPr lang="ru-RU" smtClean="0"/>
              <a:pPr/>
              <a:t>17.11.2016</a:t>
            </a:fld>
            <a:endParaRPr lang="ru-RU"/>
          </a:p>
        </p:txBody>
      </p:sp>
      <p:sp>
        <p:nvSpPr>
          <p:cNvPr id="5" name="Місце для нижнього колонтитула 4"/>
          <p:cNvSpPr>
            <a:spLocks noGrp="1"/>
          </p:cNvSpPr>
          <p:nvPr>
            <p:ph type="ftr" sz="quarter" idx="11"/>
          </p:nvPr>
        </p:nvSpPr>
        <p:spPr/>
        <p:txBody>
          <a:bodyPr/>
          <a:lstStyle>
            <a:extLst/>
          </a:lstStyle>
          <a:p>
            <a:endParaRPr lang="ru-RU"/>
          </a:p>
        </p:txBody>
      </p:sp>
      <p:sp>
        <p:nvSpPr>
          <p:cNvPr id="6" name="Місце для номера слайда 5"/>
          <p:cNvSpPr>
            <a:spLocks noGrp="1"/>
          </p:cNvSpPr>
          <p:nvPr>
            <p:ph type="sldNum" sz="quarter" idx="12"/>
          </p:nvPr>
        </p:nvSpPr>
        <p:spPr/>
        <p:txBody>
          <a:bodyPr/>
          <a:lstStyle>
            <a:extLst/>
          </a:lstStyle>
          <a:p>
            <a:fld id="{F1DBD9EB-24FB-4B12-B362-62A22CC9DAAC}" type="slidenum">
              <a:rPr lang="ru-RU" smtClean="0"/>
              <a:pPr/>
              <a:t>‹№›</a:t>
            </a:fld>
            <a:endParaRPr lang="ru-RU"/>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uk-UA" smtClean="0"/>
              <a:t>Зразок заголовка</a:t>
            </a:r>
            <a:endParaRPr kumimoji="0" lang="en-US"/>
          </a:p>
        </p:txBody>
      </p:sp>
      <p:sp>
        <p:nvSpPr>
          <p:cNvPr id="3" name="Місце для вмісту 2"/>
          <p:cNvSpPr>
            <a:spLocks noGrp="1"/>
          </p:cNvSpPr>
          <p:nvPr>
            <p:ph idx="1"/>
          </p:nvPr>
        </p:nvSpPr>
        <p:spPr/>
        <p:txBody>
          <a:bodyPr/>
          <a:lstStyle>
            <a:extLst/>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4" name="Місце для дати 3"/>
          <p:cNvSpPr>
            <a:spLocks noGrp="1"/>
          </p:cNvSpPr>
          <p:nvPr>
            <p:ph type="dt" sz="half" idx="10"/>
          </p:nvPr>
        </p:nvSpPr>
        <p:spPr/>
        <p:txBody>
          <a:bodyPr/>
          <a:lstStyle>
            <a:extLst/>
          </a:lstStyle>
          <a:p>
            <a:fld id="{A2F71C01-002A-4BAD-9D49-1FC5784AA6DC}" type="datetimeFigureOut">
              <a:rPr lang="ru-RU" smtClean="0"/>
              <a:pPr/>
              <a:t>17.11.2016</a:t>
            </a:fld>
            <a:endParaRPr lang="ru-RU"/>
          </a:p>
        </p:txBody>
      </p:sp>
      <p:sp>
        <p:nvSpPr>
          <p:cNvPr id="5" name="Місце для нижнього колонтитула 4"/>
          <p:cNvSpPr>
            <a:spLocks noGrp="1"/>
          </p:cNvSpPr>
          <p:nvPr>
            <p:ph type="ftr" sz="quarter" idx="11"/>
          </p:nvPr>
        </p:nvSpPr>
        <p:spPr/>
        <p:txBody>
          <a:bodyPr/>
          <a:lstStyle>
            <a:extLst/>
          </a:lstStyle>
          <a:p>
            <a:endParaRPr lang="ru-RU"/>
          </a:p>
        </p:txBody>
      </p:sp>
      <p:sp>
        <p:nvSpPr>
          <p:cNvPr id="6" name="Місце для номера слайда 5"/>
          <p:cNvSpPr>
            <a:spLocks noGrp="1"/>
          </p:cNvSpPr>
          <p:nvPr>
            <p:ph type="sldNum" sz="quarter" idx="12"/>
          </p:nvPr>
        </p:nvSpPr>
        <p:spPr/>
        <p:txBody>
          <a:bodyPr/>
          <a:lstStyle>
            <a:extLst/>
          </a:lstStyle>
          <a:p>
            <a:fld id="{F1DBD9EB-24FB-4B12-B362-62A22CC9DAAC}" type="slidenum">
              <a:rPr lang="ru-RU" smtClean="0"/>
              <a:pPr/>
              <a:t>‹№›</a:t>
            </a:fld>
            <a:endParaRPr lang="ru-RU"/>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озділу">
    <p:spTree>
      <p:nvGrpSpPr>
        <p:cNvPr id="1" name=""/>
        <p:cNvGrpSpPr/>
        <p:nvPr/>
      </p:nvGrpSpPr>
      <p:grpSpPr>
        <a:xfrm>
          <a:off x="0" y="0"/>
          <a:ext cx="0" cy="0"/>
          <a:chOff x="0" y="0"/>
          <a:chExt cx="0" cy="0"/>
        </a:xfrm>
      </p:grpSpPr>
      <p:sp>
        <p:nvSpPr>
          <p:cNvPr id="7" name="Прямокут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uk-UA" smtClean="0"/>
              <a:t>Зразок заголовка</a:t>
            </a:r>
            <a:endParaRPr kumimoji="0" lang="en-US"/>
          </a:p>
        </p:txBody>
      </p:sp>
      <p:sp>
        <p:nvSpPr>
          <p:cNvPr id="3" name="Місце для тексту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uk-UA" smtClean="0"/>
              <a:t>Зразок тексту</a:t>
            </a:r>
          </a:p>
        </p:txBody>
      </p:sp>
      <p:sp>
        <p:nvSpPr>
          <p:cNvPr id="4" name="Місце для дати 3"/>
          <p:cNvSpPr>
            <a:spLocks noGrp="1"/>
          </p:cNvSpPr>
          <p:nvPr>
            <p:ph type="dt" sz="half" idx="10"/>
          </p:nvPr>
        </p:nvSpPr>
        <p:spPr/>
        <p:txBody>
          <a:bodyPr/>
          <a:lstStyle>
            <a:extLst/>
          </a:lstStyle>
          <a:p>
            <a:fld id="{A2F71C01-002A-4BAD-9D49-1FC5784AA6DC}" type="datetimeFigureOut">
              <a:rPr lang="ru-RU" smtClean="0"/>
              <a:pPr/>
              <a:t>17.11.2016</a:t>
            </a:fld>
            <a:endParaRPr lang="ru-RU"/>
          </a:p>
        </p:txBody>
      </p:sp>
      <p:sp>
        <p:nvSpPr>
          <p:cNvPr id="5" name="Місце для нижнього колонтитула 4"/>
          <p:cNvSpPr>
            <a:spLocks noGrp="1"/>
          </p:cNvSpPr>
          <p:nvPr>
            <p:ph type="ftr" sz="quarter" idx="11"/>
          </p:nvPr>
        </p:nvSpPr>
        <p:spPr/>
        <p:txBody>
          <a:bodyPr/>
          <a:lstStyle>
            <a:extLst/>
          </a:lstStyle>
          <a:p>
            <a:endParaRPr lang="ru-RU"/>
          </a:p>
        </p:txBody>
      </p:sp>
      <p:sp>
        <p:nvSpPr>
          <p:cNvPr id="6" name="Місце для номера слайда 5"/>
          <p:cNvSpPr>
            <a:spLocks noGrp="1"/>
          </p:cNvSpPr>
          <p:nvPr>
            <p:ph type="sldNum" sz="quarter" idx="12"/>
          </p:nvPr>
        </p:nvSpPr>
        <p:spPr/>
        <p:txBody>
          <a:bodyPr/>
          <a:lstStyle>
            <a:extLst/>
          </a:lstStyle>
          <a:p>
            <a:fld id="{F1DBD9EB-24FB-4B12-B362-62A22CC9DAAC}" type="slidenum">
              <a:rPr lang="ru-RU" smtClean="0"/>
              <a:pPr/>
              <a:t>‹№›</a:t>
            </a:fld>
            <a:endParaRPr lang="ru-RU"/>
          </a:p>
        </p:txBody>
      </p:sp>
      <p:sp>
        <p:nvSpPr>
          <p:cNvPr id="10" name="Прямокут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uk-UA" smtClean="0"/>
              <a:t>Зразок заголовка</a:t>
            </a:r>
            <a:endParaRPr kumimoji="0" lang="en-US"/>
          </a:p>
        </p:txBody>
      </p:sp>
      <p:sp>
        <p:nvSpPr>
          <p:cNvPr id="3" name="Місце для вмісту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4" name="Місце для вмісту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5" name="Місце для дати 4"/>
          <p:cNvSpPr>
            <a:spLocks noGrp="1"/>
          </p:cNvSpPr>
          <p:nvPr>
            <p:ph type="dt" sz="half" idx="10"/>
          </p:nvPr>
        </p:nvSpPr>
        <p:spPr/>
        <p:txBody>
          <a:bodyPr/>
          <a:lstStyle>
            <a:extLst/>
          </a:lstStyle>
          <a:p>
            <a:fld id="{A2F71C01-002A-4BAD-9D49-1FC5784AA6DC}" type="datetimeFigureOut">
              <a:rPr lang="ru-RU" smtClean="0"/>
              <a:pPr/>
              <a:t>17.11.2016</a:t>
            </a:fld>
            <a:endParaRPr lang="ru-RU"/>
          </a:p>
        </p:txBody>
      </p:sp>
      <p:sp>
        <p:nvSpPr>
          <p:cNvPr id="6" name="Місце для нижнього колонтитула 5"/>
          <p:cNvSpPr>
            <a:spLocks noGrp="1"/>
          </p:cNvSpPr>
          <p:nvPr>
            <p:ph type="ftr" sz="quarter" idx="11"/>
          </p:nvPr>
        </p:nvSpPr>
        <p:spPr/>
        <p:txBody>
          <a:bodyPr/>
          <a:lstStyle>
            <a:extLst/>
          </a:lstStyle>
          <a:p>
            <a:endParaRPr lang="ru-RU"/>
          </a:p>
        </p:txBody>
      </p:sp>
      <p:sp>
        <p:nvSpPr>
          <p:cNvPr id="7" name="Місце для номера слайда 6"/>
          <p:cNvSpPr>
            <a:spLocks noGrp="1"/>
          </p:cNvSpPr>
          <p:nvPr>
            <p:ph type="sldNum" sz="quarter" idx="12"/>
          </p:nvPr>
        </p:nvSpPr>
        <p:spPr/>
        <p:txBody>
          <a:bodyPr/>
          <a:lstStyle>
            <a:extLst/>
          </a:lstStyle>
          <a:p>
            <a:fld id="{F1DBD9EB-24FB-4B12-B362-62A22CC9DAAC}" type="slidenum">
              <a:rPr lang="ru-RU" smtClean="0"/>
              <a:pPr/>
              <a:t>‹№›</a:t>
            </a:fld>
            <a:endParaRPr lang="ru-RU"/>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uk-UA" smtClean="0"/>
              <a:t>Зразок заголовка</a:t>
            </a:r>
            <a:endParaRPr kumimoji="0" lang="en-US"/>
          </a:p>
        </p:txBody>
      </p:sp>
      <p:sp>
        <p:nvSpPr>
          <p:cNvPr id="3" name="Місце для тексту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uk-UA" smtClean="0"/>
              <a:t>Зразок тексту</a:t>
            </a:r>
          </a:p>
        </p:txBody>
      </p:sp>
      <p:sp>
        <p:nvSpPr>
          <p:cNvPr id="4" name="Місце для тексту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uk-UA" smtClean="0"/>
              <a:t>Зразок тексту</a:t>
            </a:r>
          </a:p>
        </p:txBody>
      </p:sp>
      <p:sp>
        <p:nvSpPr>
          <p:cNvPr id="5" name="Місце для вмісту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6" name="Місце для вмісту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7" name="Місце для дати 6"/>
          <p:cNvSpPr>
            <a:spLocks noGrp="1"/>
          </p:cNvSpPr>
          <p:nvPr>
            <p:ph type="dt" sz="half" idx="10"/>
          </p:nvPr>
        </p:nvSpPr>
        <p:spPr/>
        <p:txBody>
          <a:bodyPr/>
          <a:lstStyle>
            <a:extLst/>
          </a:lstStyle>
          <a:p>
            <a:fld id="{A2F71C01-002A-4BAD-9D49-1FC5784AA6DC}" type="datetimeFigureOut">
              <a:rPr lang="ru-RU" smtClean="0"/>
              <a:pPr/>
              <a:t>17.11.2016</a:t>
            </a:fld>
            <a:endParaRPr lang="ru-RU"/>
          </a:p>
        </p:txBody>
      </p:sp>
      <p:sp>
        <p:nvSpPr>
          <p:cNvPr id="8" name="Місце для нижнього колонтитула 7"/>
          <p:cNvSpPr>
            <a:spLocks noGrp="1"/>
          </p:cNvSpPr>
          <p:nvPr>
            <p:ph type="ftr" sz="quarter" idx="11"/>
          </p:nvPr>
        </p:nvSpPr>
        <p:spPr/>
        <p:txBody>
          <a:bodyPr/>
          <a:lstStyle>
            <a:extLst/>
          </a:lstStyle>
          <a:p>
            <a:endParaRPr lang="ru-RU"/>
          </a:p>
        </p:txBody>
      </p:sp>
      <p:sp>
        <p:nvSpPr>
          <p:cNvPr id="9" name="Місце для номера слайда 8"/>
          <p:cNvSpPr>
            <a:spLocks noGrp="1"/>
          </p:cNvSpPr>
          <p:nvPr>
            <p:ph type="sldNum" sz="quarter" idx="12"/>
          </p:nvPr>
        </p:nvSpPr>
        <p:spPr/>
        <p:txBody>
          <a:bodyPr/>
          <a:lstStyle>
            <a:extLst/>
          </a:lstStyle>
          <a:p>
            <a:fld id="{F1DBD9EB-24FB-4B12-B362-62A22CC9DAAC}" type="slidenum">
              <a:rPr lang="ru-RU" smtClean="0"/>
              <a:pPr/>
              <a:t>‹№›</a:t>
            </a:fld>
            <a:endParaRPr lang="ru-RU"/>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uk-UA" smtClean="0"/>
              <a:t>Зразок заголовка</a:t>
            </a:r>
            <a:endParaRPr kumimoji="0" lang="en-US"/>
          </a:p>
        </p:txBody>
      </p:sp>
      <p:sp>
        <p:nvSpPr>
          <p:cNvPr id="3" name="Місце для дати 2"/>
          <p:cNvSpPr>
            <a:spLocks noGrp="1"/>
          </p:cNvSpPr>
          <p:nvPr>
            <p:ph type="dt" sz="half" idx="10"/>
          </p:nvPr>
        </p:nvSpPr>
        <p:spPr/>
        <p:txBody>
          <a:bodyPr/>
          <a:lstStyle>
            <a:extLst/>
          </a:lstStyle>
          <a:p>
            <a:fld id="{A2F71C01-002A-4BAD-9D49-1FC5784AA6DC}" type="datetimeFigureOut">
              <a:rPr lang="ru-RU" smtClean="0"/>
              <a:pPr/>
              <a:t>17.11.2016</a:t>
            </a:fld>
            <a:endParaRPr lang="ru-RU"/>
          </a:p>
        </p:txBody>
      </p:sp>
      <p:sp>
        <p:nvSpPr>
          <p:cNvPr id="4" name="Місце для нижнього колонтитула 3"/>
          <p:cNvSpPr>
            <a:spLocks noGrp="1"/>
          </p:cNvSpPr>
          <p:nvPr>
            <p:ph type="ftr" sz="quarter" idx="11"/>
          </p:nvPr>
        </p:nvSpPr>
        <p:spPr/>
        <p:txBody>
          <a:bodyPr/>
          <a:lstStyle>
            <a:extLst/>
          </a:lstStyle>
          <a:p>
            <a:endParaRPr lang="ru-RU"/>
          </a:p>
        </p:txBody>
      </p:sp>
      <p:sp>
        <p:nvSpPr>
          <p:cNvPr id="5" name="Місце для номера слайда 4"/>
          <p:cNvSpPr>
            <a:spLocks noGrp="1"/>
          </p:cNvSpPr>
          <p:nvPr>
            <p:ph type="sldNum" sz="quarter" idx="12"/>
          </p:nvPr>
        </p:nvSpPr>
        <p:spPr/>
        <p:txBody>
          <a:bodyPr/>
          <a:lstStyle>
            <a:extLst/>
          </a:lstStyle>
          <a:p>
            <a:fld id="{F1DBD9EB-24FB-4B12-B362-62A22CC9DAAC}" type="slidenum">
              <a:rPr lang="ru-RU" smtClean="0"/>
              <a:pPr/>
              <a:t>‹№›</a:t>
            </a:fld>
            <a:endParaRPr lang="ru-RU"/>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ий слайд">
    <p:spTree>
      <p:nvGrpSpPr>
        <p:cNvPr id="1" name=""/>
        <p:cNvGrpSpPr/>
        <p:nvPr/>
      </p:nvGrpSpPr>
      <p:grpSpPr>
        <a:xfrm>
          <a:off x="0" y="0"/>
          <a:ext cx="0" cy="0"/>
          <a:chOff x="0" y="0"/>
          <a:chExt cx="0" cy="0"/>
        </a:xfrm>
      </p:grpSpPr>
      <p:sp>
        <p:nvSpPr>
          <p:cNvPr id="5" name="Прямокут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Місце для дати 1"/>
          <p:cNvSpPr>
            <a:spLocks noGrp="1"/>
          </p:cNvSpPr>
          <p:nvPr>
            <p:ph type="dt" sz="half" idx="10"/>
          </p:nvPr>
        </p:nvSpPr>
        <p:spPr/>
        <p:txBody>
          <a:bodyPr/>
          <a:lstStyle>
            <a:extLst/>
          </a:lstStyle>
          <a:p>
            <a:fld id="{A2F71C01-002A-4BAD-9D49-1FC5784AA6DC}" type="datetimeFigureOut">
              <a:rPr lang="ru-RU" smtClean="0"/>
              <a:pPr/>
              <a:t>17.11.2016</a:t>
            </a:fld>
            <a:endParaRPr lang="ru-RU"/>
          </a:p>
        </p:txBody>
      </p:sp>
      <p:sp>
        <p:nvSpPr>
          <p:cNvPr id="3" name="Місце для нижнього колонтитула 2"/>
          <p:cNvSpPr>
            <a:spLocks noGrp="1"/>
          </p:cNvSpPr>
          <p:nvPr>
            <p:ph type="ftr" sz="quarter" idx="11"/>
          </p:nvPr>
        </p:nvSpPr>
        <p:spPr/>
        <p:txBody>
          <a:bodyPr/>
          <a:lstStyle>
            <a:extLst/>
          </a:lstStyle>
          <a:p>
            <a:endParaRPr lang="ru-RU"/>
          </a:p>
        </p:txBody>
      </p:sp>
      <p:sp>
        <p:nvSpPr>
          <p:cNvPr id="4" name="Місце для номера слайда 3"/>
          <p:cNvSpPr>
            <a:spLocks noGrp="1"/>
          </p:cNvSpPr>
          <p:nvPr>
            <p:ph type="sldNum" sz="quarter" idx="12"/>
          </p:nvPr>
        </p:nvSpPr>
        <p:spPr/>
        <p:txBody>
          <a:bodyPr/>
          <a:lstStyle>
            <a:extLst/>
          </a:lstStyle>
          <a:p>
            <a:fld id="{F1DBD9EB-24FB-4B12-B362-62A22CC9DAAC}" type="slidenum">
              <a:rPr lang="ru-RU" smtClean="0"/>
              <a:pPr/>
              <a:t>‹№›</a:t>
            </a:fld>
            <a:endParaRPr lang="ru-RU"/>
          </a:p>
        </p:txBody>
      </p:sp>
      <p:sp>
        <p:nvSpPr>
          <p:cNvPr id="6" name="Прямокут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uk-UA" smtClean="0"/>
              <a:t>Зразок заголовка</a:t>
            </a:r>
            <a:endParaRPr kumimoji="0" lang="en-US"/>
          </a:p>
        </p:txBody>
      </p:sp>
      <p:sp>
        <p:nvSpPr>
          <p:cNvPr id="3" name="Місце для тексту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uk-UA" smtClean="0"/>
              <a:t>Зразок тексту</a:t>
            </a:r>
          </a:p>
        </p:txBody>
      </p:sp>
      <p:sp>
        <p:nvSpPr>
          <p:cNvPr id="4" name="Місце для вмісту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5" name="Місце для дати 4"/>
          <p:cNvSpPr>
            <a:spLocks noGrp="1"/>
          </p:cNvSpPr>
          <p:nvPr>
            <p:ph type="dt" sz="half" idx="10"/>
          </p:nvPr>
        </p:nvSpPr>
        <p:spPr/>
        <p:txBody>
          <a:bodyPr/>
          <a:lstStyle>
            <a:extLst/>
          </a:lstStyle>
          <a:p>
            <a:fld id="{A2F71C01-002A-4BAD-9D49-1FC5784AA6DC}" type="datetimeFigureOut">
              <a:rPr lang="ru-RU" smtClean="0"/>
              <a:pPr/>
              <a:t>17.11.2016</a:t>
            </a:fld>
            <a:endParaRPr lang="ru-RU"/>
          </a:p>
        </p:txBody>
      </p:sp>
      <p:sp>
        <p:nvSpPr>
          <p:cNvPr id="6" name="Місце для нижнього колонтитула 5"/>
          <p:cNvSpPr>
            <a:spLocks noGrp="1"/>
          </p:cNvSpPr>
          <p:nvPr>
            <p:ph type="ftr" sz="quarter" idx="11"/>
          </p:nvPr>
        </p:nvSpPr>
        <p:spPr/>
        <p:txBody>
          <a:bodyPr/>
          <a:lstStyle>
            <a:extLst/>
          </a:lstStyle>
          <a:p>
            <a:endParaRPr lang="ru-RU"/>
          </a:p>
        </p:txBody>
      </p:sp>
      <p:sp>
        <p:nvSpPr>
          <p:cNvPr id="7" name="Місце для номера слайда 6"/>
          <p:cNvSpPr>
            <a:spLocks noGrp="1"/>
          </p:cNvSpPr>
          <p:nvPr>
            <p:ph type="sldNum" sz="quarter" idx="12"/>
          </p:nvPr>
        </p:nvSpPr>
        <p:spPr/>
        <p:txBody>
          <a:bodyPr/>
          <a:lstStyle>
            <a:extLst/>
          </a:lstStyle>
          <a:p>
            <a:fld id="{F1DBD9EB-24FB-4B12-B362-62A22CC9DAAC}" type="slidenum">
              <a:rPr lang="ru-RU" smtClean="0"/>
              <a:pPr/>
              <a:t>‹№›</a:t>
            </a:fld>
            <a:endParaRPr lang="ru-RU"/>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uk-UA" smtClean="0"/>
              <a:t>Зразок заголовка</a:t>
            </a:r>
            <a:endParaRPr kumimoji="0" lang="en-US"/>
          </a:p>
        </p:txBody>
      </p:sp>
      <p:sp>
        <p:nvSpPr>
          <p:cNvPr id="5" name="Місце для дати 4"/>
          <p:cNvSpPr>
            <a:spLocks noGrp="1"/>
          </p:cNvSpPr>
          <p:nvPr>
            <p:ph type="dt" sz="half" idx="10"/>
          </p:nvPr>
        </p:nvSpPr>
        <p:spPr/>
        <p:txBody>
          <a:bodyPr/>
          <a:lstStyle>
            <a:extLst/>
          </a:lstStyle>
          <a:p>
            <a:fld id="{A2F71C01-002A-4BAD-9D49-1FC5784AA6DC}" type="datetimeFigureOut">
              <a:rPr lang="ru-RU" smtClean="0"/>
              <a:pPr/>
              <a:t>17.11.2016</a:t>
            </a:fld>
            <a:endParaRPr lang="ru-RU"/>
          </a:p>
        </p:txBody>
      </p:sp>
      <p:sp>
        <p:nvSpPr>
          <p:cNvPr id="6" name="Місце для нижнього колонтитула 5"/>
          <p:cNvSpPr>
            <a:spLocks noGrp="1"/>
          </p:cNvSpPr>
          <p:nvPr>
            <p:ph type="ftr" sz="quarter" idx="11"/>
          </p:nvPr>
        </p:nvSpPr>
        <p:spPr/>
        <p:txBody>
          <a:bodyPr/>
          <a:lstStyle>
            <a:extLst/>
          </a:lstStyle>
          <a:p>
            <a:endParaRPr lang="ru-RU"/>
          </a:p>
        </p:txBody>
      </p:sp>
      <p:sp>
        <p:nvSpPr>
          <p:cNvPr id="7" name="Місце для номера слайда 6"/>
          <p:cNvSpPr>
            <a:spLocks noGrp="1"/>
          </p:cNvSpPr>
          <p:nvPr>
            <p:ph type="sldNum" sz="quarter" idx="12"/>
          </p:nvPr>
        </p:nvSpPr>
        <p:spPr/>
        <p:txBody>
          <a:bodyPr/>
          <a:lstStyle>
            <a:extLst/>
          </a:lstStyle>
          <a:p>
            <a:fld id="{F1DBD9EB-24FB-4B12-B362-62A22CC9DAAC}" type="slidenum">
              <a:rPr lang="ru-RU" smtClean="0"/>
              <a:pPr/>
              <a:t>‹№›</a:t>
            </a:fld>
            <a:endParaRPr lang="ru-RU"/>
          </a:p>
        </p:txBody>
      </p:sp>
      <p:sp>
        <p:nvSpPr>
          <p:cNvPr id="8" name="Прямокут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Місце для зображення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uk-UA" smtClean="0"/>
              <a:t>Клацніть піктограму, щоб додати зображення</a:t>
            </a:r>
            <a:endParaRPr kumimoji="0" lang="en-US" dirty="0"/>
          </a:p>
        </p:txBody>
      </p:sp>
      <p:sp>
        <p:nvSpPr>
          <p:cNvPr id="9" name="Блок-схема: проце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Місце для тексту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uk-UA" smtClean="0"/>
              <a:t>Зразок тексту</a:t>
            </a:r>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Секторна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ільце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кут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Місце для заголовка 4"/>
          <p:cNvSpPr>
            <a:spLocks noGrp="1"/>
          </p:cNvSpPr>
          <p:nvPr>
            <p:ph type="title"/>
          </p:nvPr>
        </p:nvSpPr>
        <p:spPr>
          <a:xfrm>
            <a:off x="1435608" y="274638"/>
            <a:ext cx="7498080" cy="1143000"/>
          </a:xfrm>
          <a:prstGeom prst="rect">
            <a:avLst/>
          </a:prstGeom>
        </p:spPr>
        <p:txBody>
          <a:bodyPr anchor="ctr">
            <a:normAutofit/>
          </a:bodyPr>
          <a:lstStyle>
            <a:extLst/>
          </a:lstStyle>
          <a:p>
            <a:r>
              <a:rPr kumimoji="0" lang="uk-UA" smtClean="0"/>
              <a:t>Зразок заголовка</a:t>
            </a:r>
            <a:endParaRPr kumimoji="0" lang="en-US"/>
          </a:p>
        </p:txBody>
      </p:sp>
      <p:sp>
        <p:nvSpPr>
          <p:cNvPr id="9" name="Місце для тексту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uk-UA" smtClean="0"/>
              <a:t>Зразок тексту</a:t>
            </a:r>
          </a:p>
          <a:p>
            <a:pPr lvl="1" eaLnBrk="1" latinLnBrk="0" hangingPunct="1"/>
            <a:r>
              <a:rPr kumimoji="0" lang="uk-UA" smtClean="0"/>
              <a:t>Другий рівень</a:t>
            </a:r>
          </a:p>
          <a:p>
            <a:pPr lvl="2" eaLnBrk="1" latinLnBrk="0" hangingPunct="1"/>
            <a:r>
              <a:rPr kumimoji="0" lang="uk-UA" smtClean="0"/>
              <a:t>Третій рівень</a:t>
            </a:r>
          </a:p>
          <a:p>
            <a:pPr lvl="3" eaLnBrk="1" latinLnBrk="0" hangingPunct="1"/>
            <a:r>
              <a:rPr kumimoji="0" lang="uk-UA" smtClean="0"/>
              <a:t>Четвертий рівень</a:t>
            </a:r>
          </a:p>
          <a:p>
            <a:pPr lvl="4" eaLnBrk="1" latinLnBrk="0" hangingPunct="1"/>
            <a:r>
              <a:rPr kumimoji="0" lang="uk-UA" smtClean="0"/>
              <a:t>П'ятий рівень</a:t>
            </a:r>
            <a:endParaRPr kumimoji="0" lang="en-US"/>
          </a:p>
        </p:txBody>
      </p:sp>
      <p:sp>
        <p:nvSpPr>
          <p:cNvPr id="24" name="Місце для дати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A2F71C01-002A-4BAD-9D49-1FC5784AA6DC}" type="datetimeFigureOut">
              <a:rPr lang="ru-RU" smtClean="0"/>
              <a:pPr/>
              <a:t>17.11.2016</a:t>
            </a:fld>
            <a:endParaRPr lang="ru-RU"/>
          </a:p>
        </p:txBody>
      </p:sp>
      <p:sp>
        <p:nvSpPr>
          <p:cNvPr id="10" name="Місце для нижнього колонтитула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Місце для номера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F1DBD9EB-24FB-4B12-B362-62A22CC9DAAC}" type="slidenum">
              <a:rPr lang="ru-RU" smtClean="0"/>
              <a:pPr/>
              <a:t>‹№›</a:t>
            </a:fld>
            <a:endParaRPr lang="ru-RU"/>
          </a:p>
        </p:txBody>
      </p:sp>
      <p:sp>
        <p:nvSpPr>
          <p:cNvPr id="15" name="Прямокут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dissolve/>
  </p:transition>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2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2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2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g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274320"/>
            <a:ext cx="7647836" cy="4654878"/>
          </a:xfrm>
        </p:spPr>
        <p:txBody>
          <a:bodyPr>
            <a:normAutofit fontScale="90000"/>
          </a:bodyPr>
          <a:lstStyle/>
          <a:p>
            <a:pPr lvl="0" indent="1714500" fontAlgn="base">
              <a:spcAft>
                <a:spcPct val="0"/>
              </a:spcAft>
            </a:pPr>
            <a:r>
              <a:rPr lang="uk-UA" sz="4000" b="1" i="1" dirty="0" smtClean="0">
                <a:solidFill>
                  <a:srgbClr val="000000"/>
                </a:solidFill>
                <a:effectLst/>
                <a:latin typeface="Times New Roman" pitchFamily="18" charset="0"/>
                <a:ea typeface="Times New Roman" pitchFamily="18" charset="0"/>
                <a:cs typeface="Times New Roman" pitchFamily="18" charset="0"/>
              </a:rPr>
              <a:t/>
            </a:r>
            <a:br>
              <a:rPr lang="uk-UA" sz="4000" b="1" i="1" dirty="0" smtClean="0">
                <a:solidFill>
                  <a:srgbClr val="000000"/>
                </a:solidFill>
                <a:effectLst/>
                <a:latin typeface="Times New Roman" pitchFamily="18" charset="0"/>
                <a:ea typeface="Times New Roman" pitchFamily="18" charset="0"/>
                <a:cs typeface="Times New Roman" pitchFamily="18" charset="0"/>
              </a:rPr>
            </a:br>
            <a:r>
              <a:rPr lang="uk-UA" sz="4000" b="1" i="1" dirty="0" smtClean="0">
                <a:solidFill>
                  <a:srgbClr val="000000"/>
                </a:solidFill>
                <a:effectLst/>
                <a:latin typeface="Times New Roman" pitchFamily="18" charset="0"/>
                <a:ea typeface="Times New Roman" pitchFamily="18" charset="0"/>
                <a:cs typeface="Times New Roman" pitchFamily="18" charset="0"/>
              </a:rPr>
              <a:t/>
            </a:r>
            <a:br>
              <a:rPr lang="uk-UA" sz="4000" b="1" i="1" dirty="0" smtClean="0">
                <a:solidFill>
                  <a:srgbClr val="000000"/>
                </a:solidFill>
                <a:effectLst/>
                <a:latin typeface="Times New Roman" pitchFamily="18" charset="0"/>
                <a:ea typeface="Times New Roman" pitchFamily="18" charset="0"/>
                <a:cs typeface="Times New Roman" pitchFamily="18" charset="0"/>
              </a:rPr>
            </a:br>
            <a:r>
              <a:rPr lang="uk-UA" sz="4000" b="1" i="1" dirty="0" smtClean="0">
                <a:solidFill>
                  <a:srgbClr val="000000"/>
                </a:solidFill>
                <a:effectLst/>
                <a:latin typeface="Times New Roman" pitchFamily="18" charset="0"/>
                <a:ea typeface="Times New Roman" pitchFamily="18" charset="0"/>
                <a:cs typeface="Times New Roman" pitchFamily="18" charset="0"/>
              </a:rPr>
              <a:t>Мільярди </a:t>
            </a:r>
            <a:r>
              <a:rPr lang="uk-UA" sz="4000" b="1" i="1" dirty="0" smtClean="0">
                <a:solidFill>
                  <a:srgbClr val="000000"/>
                </a:solidFill>
                <a:effectLst/>
                <a:latin typeface="Times New Roman" pitchFamily="18" charset="0"/>
                <a:ea typeface="Times New Roman" pitchFamily="18" charset="0"/>
                <a:cs typeface="Times New Roman" pitchFamily="18" charset="0"/>
              </a:rPr>
              <a:t>мікроорганізмів розсіяні в природі, </a:t>
            </a:r>
            <a:r>
              <a:rPr lang="uk-UA" sz="3600" dirty="0" smtClean="0">
                <a:solidFill>
                  <a:schemeClr val="tx1"/>
                </a:solidFill>
                <a:effectLst/>
                <a:latin typeface="Times New Roman" pitchFamily="18" charset="0"/>
                <a:ea typeface="Times New Roman" pitchFamily="18" charset="0"/>
                <a:cs typeface="Times New Roman" pitchFamily="18" charset="0"/>
              </a:rPr>
              <a:t/>
            </a:r>
            <a:br>
              <a:rPr lang="uk-UA" sz="3600" dirty="0" smtClean="0">
                <a:solidFill>
                  <a:schemeClr val="tx1"/>
                </a:solidFill>
                <a:effectLst/>
                <a:latin typeface="Times New Roman" pitchFamily="18" charset="0"/>
                <a:ea typeface="Times New Roman" pitchFamily="18" charset="0"/>
                <a:cs typeface="Times New Roman" pitchFamily="18" charset="0"/>
              </a:rPr>
            </a:br>
            <a:r>
              <a:rPr lang="uk-UA" sz="4000" b="1" i="1" dirty="0" smtClean="0">
                <a:solidFill>
                  <a:srgbClr val="000000"/>
                </a:solidFill>
                <a:effectLst/>
                <a:latin typeface="Times New Roman" pitchFamily="18" charset="0"/>
                <a:ea typeface="Times New Roman" pitchFamily="18" charset="0"/>
                <a:cs typeface="Times New Roman" pitchFamily="18" charset="0"/>
              </a:rPr>
              <a:t>вони оточують нас усюди. Невидимі, вони постійно </a:t>
            </a:r>
            <a:r>
              <a:rPr lang="uk-UA" sz="3600" dirty="0" smtClean="0">
                <a:solidFill>
                  <a:schemeClr val="tx1"/>
                </a:solidFill>
                <a:effectLst/>
                <a:latin typeface="Times New Roman" pitchFamily="18" charset="0"/>
                <a:ea typeface="Times New Roman" pitchFamily="18" charset="0"/>
                <a:cs typeface="Times New Roman" pitchFamily="18" charset="0"/>
              </a:rPr>
              <a:t/>
            </a:r>
            <a:br>
              <a:rPr lang="uk-UA" sz="3600" dirty="0" smtClean="0">
                <a:solidFill>
                  <a:schemeClr val="tx1"/>
                </a:solidFill>
                <a:effectLst/>
                <a:latin typeface="Times New Roman" pitchFamily="18" charset="0"/>
                <a:ea typeface="Times New Roman" pitchFamily="18" charset="0"/>
                <a:cs typeface="Times New Roman" pitchFamily="18" charset="0"/>
              </a:rPr>
            </a:br>
            <a:r>
              <a:rPr lang="uk-UA" sz="4000" b="1" i="1" dirty="0" smtClean="0">
                <a:solidFill>
                  <a:srgbClr val="000000"/>
                </a:solidFill>
                <a:effectLst/>
                <a:latin typeface="Times New Roman" pitchFamily="18" charset="0"/>
                <a:ea typeface="Times New Roman" pitchFamily="18" charset="0"/>
                <a:cs typeface="Times New Roman" pitchFamily="18" charset="0"/>
              </a:rPr>
              <a:t>супроводжують людину, втручаючись </a:t>
            </a:r>
            <a:r>
              <a:rPr lang="uk-UA" sz="3600" dirty="0" smtClean="0">
                <a:solidFill>
                  <a:schemeClr val="tx1"/>
                </a:solidFill>
                <a:effectLst/>
                <a:latin typeface="Times New Roman" pitchFamily="18" charset="0"/>
                <a:ea typeface="Times New Roman" pitchFamily="18" charset="0"/>
                <a:cs typeface="Times New Roman" pitchFamily="18" charset="0"/>
              </a:rPr>
              <a:t/>
            </a:r>
            <a:br>
              <a:rPr lang="uk-UA" sz="3600" dirty="0" smtClean="0">
                <a:solidFill>
                  <a:schemeClr val="tx1"/>
                </a:solidFill>
                <a:effectLst/>
                <a:latin typeface="Times New Roman" pitchFamily="18" charset="0"/>
                <a:ea typeface="Times New Roman" pitchFamily="18" charset="0"/>
                <a:cs typeface="Times New Roman" pitchFamily="18" charset="0"/>
              </a:rPr>
            </a:br>
            <a:r>
              <a:rPr lang="uk-UA" sz="4000" b="1" i="1" dirty="0" smtClean="0">
                <a:solidFill>
                  <a:srgbClr val="000000"/>
                </a:solidFill>
                <a:effectLst/>
                <a:latin typeface="Times New Roman" pitchFamily="18" charset="0"/>
                <a:ea typeface="Times New Roman" pitchFamily="18" charset="0"/>
                <a:cs typeface="Times New Roman" pitchFamily="18" charset="0"/>
              </a:rPr>
              <a:t>в її життя то як вороги, то як друзі.</a:t>
            </a:r>
            <a:r>
              <a:rPr lang="uk-UA" sz="3600" dirty="0" smtClean="0">
                <a:solidFill>
                  <a:schemeClr val="tx1"/>
                </a:solidFill>
                <a:effectLst/>
                <a:latin typeface="Times New Roman" pitchFamily="18" charset="0"/>
                <a:ea typeface="Times New Roman" pitchFamily="18" charset="0"/>
                <a:cs typeface="Times New Roman" pitchFamily="18" charset="0"/>
              </a:rPr>
              <a:t/>
            </a:r>
            <a:br>
              <a:rPr lang="uk-UA" sz="3600" dirty="0" smtClean="0">
                <a:solidFill>
                  <a:schemeClr val="tx1"/>
                </a:solidFill>
                <a:effectLst/>
                <a:latin typeface="Times New Roman" pitchFamily="18" charset="0"/>
                <a:ea typeface="Times New Roman" pitchFamily="18" charset="0"/>
                <a:cs typeface="Times New Roman" pitchFamily="18" charset="0"/>
              </a:rPr>
            </a:br>
            <a:r>
              <a:rPr lang="uk-UA" sz="3600" dirty="0" smtClean="0">
                <a:solidFill>
                  <a:schemeClr val="tx1"/>
                </a:solidFill>
                <a:effectLst/>
                <a:latin typeface="Times New Roman" pitchFamily="18" charset="0"/>
                <a:ea typeface="Times New Roman" pitchFamily="18" charset="0"/>
                <a:cs typeface="Times New Roman" pitchFamily="18" charset="0"/>
              </a:rPr>
              <a:t>			</a:t>
            </a:r>
            <a:r>
              <a:rPr lang="uk-UA" sz="4000" b="1" dirty="0" smtClean="0">
                <a:solidFill>
                  <a:srgbClr val="000000"/>
                </a:solidFill>
                <a:effectLst/>
                <a:latin typeface="Times New Roman" pitchFamily="18" charset="0"/>
                <a:ea typeface="Times New Roman" pitchFamily="18" charset="0"/>
                <a:cs typeface="Times New Roman" pitchFamily="18" charset="0"/>
              </a:rPr>
              <a:t>В</a:t>
            </a:r>
            <a:r>
              <a:rPr lang="uk-UA" sz="4000" b="1" dirty="0" smtClean="0">
                <a:solidFill>
                  <a:srgbClr val="000000"/>
                </a:solidFill>
                <a:effectLst/>
                <a:latin typeface="Times New Roman" pitchFamily="18" charset="0"/>
                <a:ea typeface="Times New Roman" pitchFamily="18" charset="0"/>
                <a:cs typeface="Times New Roman" pitchFamily="18" charset="0"/>
              </a:rPr>
              <a:t>. Л. </a:t>
            </a:r>
            <a:r>
              <a:rPr lang="uk-UA" sz="4000" b="1" dirty="0" err="1" smtClean="0">
                <a:solidFill>
                  <a:srgbClr val="000000"/>
                </a:solidFill>
                <a:effectLst/>
                <a:latin typeface="Times New Roman" pitchFamily="18" charset="0"/>
                <a:ea typeface="Times New Roman" pitchFamily="18" charset="0"/>
                <a:cs typeface="Times New Roman" pitchFamily="18" charset="0"/>
              </a:rPr>
              <a:t>Омелянський</a:t>
            </a:r>
            <a:r>
              <a:rPr lang="uk-UA" sz="5400" dirty="0" smtClean="0">
                <a:solidFill>
                  <a:schemeClr val="tx1"/>
                </a:solidFill>
                <a:effectLst/>
                <a:latin typeface="Arial" pitchFamily="34" charset="0"/>
              </a:rPr>
              <a:t/>
            </a:r>
            <a:br>
              <a:rPr lang="uk-UA" sz="5400" dirty="0" smtClean="0">
                <a:solidFill>
                  <a:schemeClr val="tx1"/>
                </a:solidFill>
                <a:effectLst/>
                <a:latin typeface="Arial" pitchFamily="34" charset="0"/>
              </a:rPr>
            </a:br>
            <a:endParaRPr lang="uk-UA"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76" y="285728"/>
            <a:ext cx="7543824" cy="6286544"/>
          </a:xfrm>
        </p:spPr>
        <p:txBody>
          <a:bodyPr>
            <a:normAutofit/>
          </a:bodyPr>
          <a:lstStyle/>
          <a:p>
            <a:r>
              <a:rPr lang="uk-UA" sz="2800" dirty="0" smtClean="0">
                <a:effectLst/>
                <a:latin typeface="Times New Roman" pitchFamily="18" charset="0"/>
                <a:cs typeface="Times New Roman" pitchFamily="18" charset="0"/>
              </a:rPr>
              <a:t>	НАРАЗІ  ВЧЕНИМИ ОПИСАНО БЛИЗЬКО 30 тис. ВИДІВ  БАКТЕРІЙ. СЕРЕД НИХ ЛИШЕ МЕНШЕ 100 ВИДІВ Є ВИЗНАНИМИ ЗБУДНИКАМИ НЕБЕЗПЕЧНИХ  ХВОРОБ ЛЮДИНИ.</a:t>
            </a:r>
            <a:br>
              <a:rPr lang="uk-UA" sz="2800" dirty="0" smtClean="0">
                <a:effectLst/>
                <a:latin typeface="Times New Roman" pitchFamily="18" charset="0"/>
                <a:cs typeface="Times New Roman" pitchFamily="18" charset="0"/>
              </a:rPr>
            </a:br>
            <a:r>
              <a:rPr lang="uk-UA" sz="2800" dirty="0" smtClean="0">
                <a:effectLst/>
                <a:latin typeface="Times New Roman" pitchFamily="18" charset="0"/>
                <a:cs typeface="Times New Roman" pitchFamily="18" charset="0"/>
              </a:rPr>
              <a:t>	НА ТІЛІ ЗДОРОВОЇ ЛЮДИНИ ЖИВЕ ВІД 300 ДО 1000 ВИДІВ БАКТЕРІЙ. 	ЗАГАЛЬНА МАСА ЯКИХ СКЛАДАЄ БЛИЗЬКО 1 КГ! </a:t>
            </a:r>
            <a:br>
              <a:rPr lang="uk-UA" sz="2800" dirty="0" smtClean="0">
                <a:effectLst/>
                <a:latin typeface="Times New Roman" pitchFamily="18" charset="0"/>
                <a:cs typeface="Times New Roman" pitchFamily="18" charset="0"/>
              </a:rPr>
            </a:br>
            <a:r>
              <a:rPr lang="uk-UA" sz="2800" dirty="0" smtClean="0">
                <a:effectLst/>
                <a:latin typeface="Times New Roman" pitchFamily="18" charset="0"/>
                <a:cs typeface="Times New Roman" pitchFamily="18" charset="0"/>
              </a:rPr>
              <a:t>	ЧИСЕЛЬНІСТЬ КЛІТИН БЛИЗЬКО 10 КВАДРИЛЬЙОНІВ. ЦЕ В 10 РАЗІВ ПЕРЕВИЩУЄ ЧИСЕЛЬНІСТЬ КЛІТИН У САМОЇ ЛЮДИНИ.</a:t>
            </a:r>
            <a:endParaRPr lang="ru-RU" sz="2800" dirty="0">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571480"/>
            <a:ext cx="7772400" cy="2071678"/>
          </a:xfrm>
        </p:spPr>
        <p:txBody>
          <a:bodyPr>
            <a:normAutofit fontScale="90000"/>
          </a:bodyPr>
          <a:lstStyle/>
          <a:p>
            <a:pPr algn="ctr"/>
            <a:r>
              <a:rPr lang="uk-UA" sz="4000" b="1" dirty="0" smtClean="0">
                <a:latin typeface="Times New Roman" pitchFamily="18" charset="0"/>
                <a:cs typeface="Times New Roman" pitchFamily="18" charset="0"/>
              </a:rPr>
              <a:t/>
            </a:r>
            <a:br>
              <a:rPr lang="uk-UA" sz="4000" b="1" dirty="0" smtClean="0">
                <a:latin typeface="Times New Roman" pitchFamily="18" charset="0"/>
                <a:cs typeface="Times New Roman" pitchFamily="18" charset="0"/>
              </a:rPr>
            </a:br>
            <a:r>
              <a:rPr lang="uk-UA" sz="4000" b="1" dirty="0" smtClean="0">
                <a:latin typeface="Times New Roman" pitchFamily="18" charset="0"/>
                <a:cs typeface="Times New Roman" pitchFamily="18" charset="0"/>
              </a:rPr>
              <a:t>ФОРМИ БАКТЕРІАЛЬНИХ КЛІТИН  </a:t>
            </a:r>
            <a:r>
              <a:rPr lang="uk-UA" dirty="0" smtClean="0"/>
              <a:t/>
            </a:r>
            <a:br>
              <a:rPr lang="uk-UA" dirty="0" smtClean="0"/>
            </a:br>
            <a:r>
              <a:rPr lang="uk-UA" sz="4000" b="1" i="1" dirty="0" smtClean="0">
                <a:solidFill>
                  <a:srgbClr val="660033"/>
                </a:solidFill>
                <a:effectLst/>
                <a:latin typeface="Times New Roman" pitchFamily="18" charset="0"/>
                <a:cs typeface="Times New Roman" pitchFamily="18" charset="0"/>
              </a:rPr>
              <a:t>К</a:t>
            </a:r>
            <a:r>
              <a:rPr lang="ru-RU" sz="4000" b="1" i="1" dirty="0" err="1" smtClean="0">
                <a:solidFill>
                  <a:srgbClr val="660033"/>
                </a:solidFill>
                <a:effectLst/>
                <a:latin typeface="Times New Roman" pitchFamily="18" charset="0"/>
                <a:cs typeface="Times New Roman" pitchFamily="18" charset="0"/>
              </a:rPr>
              <a:t>оки</a:t>
            </a:r>
            <a:r>
              <a:rPr lang="ru-RU" sz="4000" b="1" i="1" dirty="0" smtClean="0">
                <a:solidFill>
                  <a:srgbClr val="660033"/>
                </a:solidFill>
                <a:effectLst/>
                <a:latin typeface="Times New Roman" pitchFamily="18" charset="0"/>
                <a:cs typeface="Times New Roman" pitchFamily="18" charset="0"/>
              </a:rPr>
              <a:t> </a:t>
            </a:r>
            <a:r>
              <a:rPr lang="uk-UA" sz="4000" b="1" i="1" dirty="0" smtClean="0">
                <a:solidFill>
                  <a:srgbClr val="660033"/>
                </a:solidFill>
                <a:effectLst/>
                <a:latin typeface="Times New Roman" pitchFamily="18" charset="0"/>
                <a:cs typeface="Times New Roman" pitchFamily="18" charset="0"/>
              </a:rPr>
              <a:t>- </a:t>
            </a:r>
            <a:r>
              <a:rPr lang="ru-RU" sz="4000" b="1" i="1" dirty="0" smtClean="0">
                <a:solidFill>
                  <a:srgbClr val="660033"/>
                </a:solidFill>
                <a:effectLst/>
                <a:latin typeface="Times New Roman" pitchFamily="18" charset="0"/>
                <a:cs typeface="Times New Roman" pitchFamily="18" charset="0"/>
              </a:rPr>
              <a:t>округл</a:t>
            </a:r>
            <a:r>
              <a:rPr lang="uk-UA" sz="4000" b="1" i="1" dirty="0" err="1" smtClean="0">
                <a:solidFill>
                  <a:srgbClr val="660033"/>
                </a:solidFill>
                <a:effectLst/>
                <a:latin typeface="Times New Roman" pitchFamily="18" charset="0"/>
                <a:cs typeface="Times New Roman" pitchFamily="18" charset="0"/>
              </a:rPr>
              <a:t>ої</a:t>
            </a:r>
            <a:r>
              <a:rPr lang="ru-RU" sz="4000" b="1" i="1" dirty="0" smtClean="0">
                <a:solidFill>
                  <a:srgbClr val="660033"/>
                </a:solidFill>
                <a:effectLst/>
                <a:latin typeface="Times New Roman" pitchFamily="18" charset="0"/>
                <a:cs typeface="Times New Roman" pitchFamily="18" charset="0"/>
              </a:rPr>
              <a:t> форм</a:t>
            </a:r>
            <a:r>
              <a:rPr lang="uk-UA" sz="4000" b="1" i="1" dirty="0" smtClean="0">
                <a:solidFill>
                  <a:srgbClr val="660033"/>
                </a:solidFill>
                <a:effectLst/>
                <a:latin typeface="Times New Roman" pitchFamily="18" charset="0"/>
                <a:cs typeface="Times New Roman" pitchFamily="18" charset="0"/>
              </a:rPr>
              <a:t>и</a:t>
            </a:r>
            <a:r>
              <a:rPr lang="ru-RU" sz="4400" b="1" dirty="0" smtClean="0">
                <a:solidFill>
                  <a:srgbClr val="660033"/>
                </a:solidFill>
                <a:latin typeface="Monotype Corsiva" pitchFamily="66" charset="0"/>
              </a:rPr>
              <a:t/>
            </a:r>
            <a:br>
              <a:rPr lang="ru-RU" sz="4400" b="1" dirty="0" smtClean="0">
                <a:solidFill>
                  <a:srgbClr val="660033"/>
                </a:solidFill>
                <a:latin typeface="Monotype Corsiva" pitchFamily="66" charset="0"/>
              </a:rPr>
            </a:br>
            <a:r>
              <a:rPr lang="uk-UA" dirty="0" smtClean="0"/>
              <a:t/>
            </a:r>
            <a:br>
              <a:rPr lang="uk-UA" dirty="0" smtClean="0"/>
            </a:br>
            <a:r>
              <a:rPr lang="uk-UA" dirty="0" smtClean="0"/>
              <a:t>   </a:t>
            </a:r>
            <a:br>
              <a:rPr lang="uk-UA" dirty="0" smtClean="0"/>
            </a:br>
            <a:endParaRPr lang="ru-RU" sz="2800" dirty="0"/>
          </a:p>
        </p:txBody>
      </p:sp>
      <p:sp>
        <p:nvSpPr>
          <p:cNvPr id="5" name="Oval 5" descr="8 млн рок"/>
          <p:cNvSpPr>
            <a:spLocks noChangeArrowheads="1"/>
          </p:cNvSpPr>
          <p:nvPr/>
        </p:nvSpPr>
        <p:spPr bwMode="auto">
          <a:xfrm>
            <a:off x="2000232" y="2143116"/>
            <a:ext cx="1952652" cy="1890722"/>
          </a:xfrm>
          <a:prstGeom prst="ellipse">
            <a:avLst/>
          </a:prstGeom>
          <a:blipFill dpi="0" rotWithShape="0">
            <a:blip r:embed="rId2"/>
            <a:srcRect/>
            <a:stretch>
              <a:fillRect/>
            </a:stretch>
          </a:blipFill>
          <a:ln w="9525">
            <a:solidFill>
              <a:schemeClr val="tx1"/>
            </a:solidFill>
            <a:round/>
            <a:headEnd/>
            <a:tailEnd/>
          </a:ln>
          <a:effectLst/>
        </p:spPr>
        <p:txBody>
          <a:bodyPr wrap="none" anchor="ctr"/>
          <a:lstStyle/>
          <a:p>
            <a:endParaRPr lang="ru-RU"/>
          </a:p>
        </p:txBody>
      </p:sp>
      <p:sp>
        <p:nvSpPr>
          <p:cNvPr id="6" name="Oval 9" descr="менингокок"/>
          <p:cNvSpPr>
            <a:spLocks noChangeArrowheads="1"/>
          </p:cNvSpPr>
          <p:nvPr/>
        </p:nvSpPr>
        <p:spPr bwMode="auto">
          <a:xfrm>
            <a:off x="6643702" y="4572008"/>
            <a:ext cx="1928810" cy="1928826"/>
          </a:xfrm>
          <a:prstGeom prst="ellipse">
            <a:avLst/>
          </a:prstGeom>
          <a:blipFill dpi="0" rotWithShape="0">
            <a:blip r:embed="rId3"/>
            <a:srcRect/>
            <a:stretch>
              <a:fillRect/>
            </a:stretch>
          </a:blipFill>
          <a:ln w="9525">
            <a:solidFill>
              <a:schemeClr val="tx1"/>
            </a:solidFill>
            <a:round/>
            <a:headEnd/>
            <a:tailEnd/>
          </a:ln>
          <a:effectLst/>
        </p:spPr>
        <p:txBody>
          <a:bodyPr wrap="none" anchor="ctr"/>
          <a:lstStyle/>
          <a:p>
            <a:endParaRPr lang="ru-RU"/>
          </a:p>
        </p:txBody>
      </p:sp>
      <p:sp>
        <p:nvSpPr>
          <p:cNvPr id="7" name="Oval 6" descr="20"/>
          <p:cNvSpPr>
            <a:spLocks noChangeArrowheads="1"/>
          </p:cNvSpPr>
          <p:nvPr/>
        </p:nvSpPr>
        <p:spPr bwMode="auto">
          <a:xfrm>
            <a:off x="1785918" y="4572008"/>
            <a:ext cx="1871658" cy="1857388"/>
          </a:xfrm>
          <a:prstGeom prst="ellipse">
            <a:avLst/>
          </a:prstGeom>
          <a:blipFill dpi="0" rotWithShape="0">
            <a:blip r:embed="rId4"/>
            <a:srcRect/>
            <a:stretch>
              <a:fillRect/>
            </a:stretch>
          </a:blipFill>
          <a:ln w="9525">
            <a:solidFill>
              <a:schemeClr val="tx1"/>
            </a:solidFill>
            <a:round/>
            <a:headEnd/>
            <a:tailEnd/>
          </a:ln>
          <a:effectLst/>
        </p:spPr>
        <p:txBody>
          <a:bodyPr wrap="none" anchor="ctr"/>
          <a:lstStyle/>
          <a:p>
            <a:endParaRPr lang="ru-RU"/>
          </a:p>
        </p:txBody>
      </p:sp>
      <p:sp>
        <p:nvSpPr>
          <p:cNvPr id="8" name="Oval 8" descr="48"/>
          <p:cNvSpPr>
            <a:spLocks noChangeArrowheads="1"/>
          </p:cNvSpPr>
          <p:nvPr/>
        </p:nvSpPr>
        <p:spPr bwMode="auto">
          <a:xfrm>
            <a:off x="6572264" y="1928802"/>
            <a:ext cx="2119340" cy="2135209"/>
          </a:xfrm>
          <a:prstGeom prst="ellipse">
            <a:avLst/>
          </a:prstGeom>
          <a:blipFill dpi="0" rotWithShape="0">
            <a:blip r:embed="rId5"/>
            <a:srcRect/>
            <a:stretch>
              <a:fillRect/>
            </a:stretch>
          </a:blipFill>
          <a:ln w="9525">
            <a:solidFill>
              <a:schemeClr val="tx1"/>
            </a:solidFill>
            <a:round/>
            <a:headEnd/>
            <a:tailEnd/>
          </a:ln>
          <a:effectLst/>
        </p:spPr>
        <p:txBody>
          <a:bodyPr wrap="none" anchor="ctr"/>
          <a:lstStyle/>
          <a:p>
            <a:endParaRPr lang="ru-RU"/>
          </a:p>
        </p:txBody>
      </p:sp>
      <p:sp>
        <p:nvSpPr>
          <p:cNvPr id="9" name="Oval 10" descr="трепонема"/>
          <p:cNvSpPr>
            <a:spLocks noChangeArrowheads="1"/>
          </p:cNvSpPr>
          <p:nvPr/>
        </p:nvSpPr>
        <p:spPr bwMode="auto">
          <a:xfrm>
            <a:off x="4071934" y="3429000"/>
            <a:ext cx="2362200" cy="2286016"/>
          </a:xfrm>
          <a:prstGeom prst="ellipse">
            <a:avLst/>
          </a:prstGeom>
          <a:blipFill dpi="0" rotWithShape="0">
            <a:blip r:embed="rId6"/>
            <a:srcRect/>
            <a:stretch>
              <a:fillRect/>
            </a:stretch>
          </a:blipFill>
          <a:ln w="9525">
            <a:solidFill>
              <a:schemeClr val="tx1"/>
            </a:solidFill>
            <a:round/>
            <a:headEnd/>
            <a:tailEnd/>
          </a:ln>
          <a:effectLst/>
        </p:spPr>
        <p:txBody>
          <a:bodyPr wrap="none" anchor="ctr"/>
          <a:lstStyle/>
          <a:p>
            <a:endParaRPr lang="ru-RU"/>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uk-UA" sz="4400" b="1" dirty="0" smtClean="0">
                <a:latin typeface="Times New Roman" pitchFamily="18" charset="0"/>
                <a:cs typeface="Times New Roman" pitchFamily="18" charset="0"/>
              </a:rPr>
              <a:t>ФОРМИ БАКТЕРІАЛЬНИХ КЛІТИН</a:t>
            </a:r>
            <a:endParaRPr lang="ru-RU" dirty="0"/>
          </a:p>
        </p:txBody>
      </p:sp>
      <p:sp>
        <p:nvSpPr>
          <p:cNvPr id="3" name="Содержимое 2"/>
          <p:cNvSpPr>
            <a:spLocks noGrp="1"/>
          </p:cNvSpPr>
          <p:nvPr>
            <p:ph idx="1"/>
          </p:nvPr>
        </p:nvSpPr>
        <p:spPr/>
        <p:txBody>
          <a:bodyPr/>
          <a:lstStyle/>
          <a:p>
            <a:pPr marL="365760" lvl="1" indent="-283464" algn="ctr">
              <a:spcBef>
                <a:spcPts val="600"/>
              </a:spcBef>
              <a:buSzPct val="80000"/>
              <a:buNone/>
            </a:pPr>
            <a:r>
              <a:rPr lang="uk-UA" sz="3600" b="1" i="1" dirty="0" smtClean="0">
                <a:solidFill>
                  <a:srgbClr val="660033"/>
                </a:solidFill>
                <a:latin typeface="Times New Roman" pitchFamily="18" charset="0"/>
                <a:cs typeface="Times New Roman" pitchFamily="18" charset="0"/>
              </a:rPr>
              <a:t>Б</a:t>
            </a:r>
            <a:r>
              <a:rPr lang="ru-RU" sz="3600" b="1" i="1" dirty="0" err="1" smtClean="0">
                <a:solidFill>
                  <a:srgbClr val="660033"/>
                </a:solidFill>
                <a:latin typeface="Times New Roman" pitchFamily="18" charset="0"/>
                <a:cs typeface="Times New Roman" pitchFamily="18" charset="0"/>
              </a:rPr>
              <a:t>ацил</a:t>
            </a:r>
            <a:r>
              <a:rPr lang="uk-UA" sz="3600" b="1" i="1" dirty="0" smtClean="0">
                <a:solidFill>
                  <a:srgbClr val="660033"/>
                </a:solidFill>
                <a:latin typeface="Times New Roman" pitchFamily="18" charset="0"/>
                <a:cs typeface="Times New Roman" pitchFamily="18" charset="0"/>
              </a:rPr>
              <a:t>и</a:t>
            </a:r>
            <a:r>
              <a:rPr lang="ru-RU" sz="3600" b="1" i="1" dirty="0" smtClean="0">
                <a:solidFill>
                  <a:srgbClr val="660033"/>
                </a:solidFill>
                <a:latin typeface="Times New Roman" pitchFamily="18" charset="0"/>
                <a:cs typeface="Times New Roman" pitchFamily="18" charset="0"/>
              </a:rPr>
              <a:t> </a:t>
            </a:r>
            <a:r>
              <a:rPr lang="uk-UA" sz="3600" b="1" i="1" dirty="0" smtClean="0">
                <a:solidFill>
                  <a:srgbClr val="660033"/>
                </a:solidFill>
                <a:latin typeface="Times New Roman" pitchFamily="18" charset="0"/>
                <a:cs typeface="Times New Roman" pitchFamily="18" charset="0"/>
              </a:rPr>
              <a:t>- </a:t>
            </a:r>
            <a:r>
              <a:rPr lang="ru-RU" sz="3600" b="1" i="1" dirty="0" err="1" smtClean="0">
                <a:solidFill>
                  <a:srgbClr val="660033"/>
                </a:solidFill>
                <a:latin typeface="Times New Roman" pitchFamily="18" charset="0"/>
                <a:cs typeface="Times New Roman" pitchFamily="18" charset="0"/>
              </a:rPr>
              <a:t>паличковидн</a:t>
            </a:r>
            <a:r>
              <a:rPr lang="uk-UA" sz="3600" b="1" i="1" dirty="0" err="1" smtClean="0">
                <a:solidFill>
                  <a:srgbClr val="660033"/>
                </a:solidFill>
                <a:latin typeface="Times New Roman" pitchFamily="18" charset="0"/>
                <a:cs typeface="Times New Roman" pitchFamily="18" charset="0"/>
              </a:rPr>
              <a:t>ої</a:t>
            </a:r>
            <a:r>
              <a:rPr lang="ru-RU" sz="3600" b="1" i="1" dirty="0" smtClean="0">
                <a:solidFill>
                  <a:srgbClr val="660033"/>
                </a:solidFill>
                <a:latin typeface="Times New Roman" pitchFamily="18" charset="0"/>
                <a:cs typeface="Times New Roman" pitchFamily="18" charset="0"/>
              </a:rPr>
              <a:t> форм</a:t>
            </a:r>
            <a:r>
              <a:rPr lang="uk-UA" sz="3600" b="1" i="1" dirty="0" smtClean="0">
                <a:solidFill>
                  <a:srgbClr val="660033"/>
                </a:solidFill>
                <a:latin typeface="Times New Roman" pitchFamily="18" charset="0"/>
                <a:cs typeface="Times New Roman" pitchFamily="18" charset="0"/>
              </a:rPr>
              <a:t>и</a:t>
            </a:r>
            <a:endParaRPr lang="ru-RU" sz="3600" b="1" i="1" dirty="0" smtClean="0">
              <a:solidFill>
                <a:srgbClr val="660033"/>
              </a:solidFill>
              <a:latin typeface="Times New Roman" pitchFamily="18" charset="0"/>
              <a:cs typeface="Times New Roman" pitchFamily="18" charset="0"/>
            </a:endParaRPr>
          </a:p>
          <a:p>
            <a:pPr algn="ctr">
              <a:buNone/>
            </a:pPr>
            <a:endParaRPr lang="ru-RU" dirty="0"/>
          </a:p>
        </p:txBody>
      </p:sp>
      <p:sp>
        <p:nvSpPr>
          <p:cNvPr id="4" name="Rectangle 6" descr="11"/>
          <p:cNvSpPr>
            <a:spLocks noChangeArrowheads="1"/>
          </p:cNvSpPr>
          <p:nvPr/>
        </p:nvSpPr>
        <p:spPr bwMode="auto">
          <a:xfrm>
            <a:off x="1285852" y="2357430"/>
            <a:ext cx="2000264" cy="1785950"/>
          </a:xfrm>
          <a:prstGeom prst="rect">
            <a:avLst/>
          </a:prstGeom>
          <a:blipFill dpi="0" rotWithShape="0">
            <a:blip r:embed="rId2"/>
            <a:srcRect/>
            <a:stretch>
              <a:fillRect/>
            </a:stretch>
          </a:blipFill>
          <a:ln w="9525">
            <a:solidFill>
              <a:schemeClr val="tx1"/>
            </a:solidFill>
            <a:miter lim="800000"/>
            <a:headEnd/>
            <a:tailEnd/>
          </a:ln>
          <a:effectLst/>
        </p:spPr>
        <p:txBody>
          <a:bodyPr wrap="none" anchor="ctr"/>
          <a:lstStyle/>
          <a:p>
            <a:endParaRPr lang="ru-RU"/>
          </a:p>
        </p:txBody>
      </p:sp>
      <p:sp>
        <p:nvSpPr>
          <p:cNvPr id="5" name="Rectangle 5" descr="09"/>
          <p:cNvSpPr>
            <a:spLocks noChangeArrowheads="1"/>
          </p:cNvSpPr>
          <p:nvPr/>
        </p:nvSpPr>
        <p:spPr bwMode="auto">
          <a:xfrm>
            <a:off x="3714744" y="4000504"/>
            <a:ext cx="2295524" cy="1843086"/>
          </a:xfrm>
          <a:prstGeom prst="rect">
            <a:avLst/>
          </a:prstGeom>
          <a:blipFill dpi="0" rotWithShape="0">
            <a:blip r:embed="rId3"/>
            <a:srcRect/>
            <a:stretch>
              <a:fillRect/>
            </a:stretch>
          </a:blipFill>
          <a:ln w="9525">
            <a:solidFill>
              <a:schemeClr val="tx1"/>
            </a:solidFill>
            <a:miter lim="800000"/>
            <a:headEnd/>
            <a:tailEnd/>
          </a:ln>
          <a:effectLst/>
        </p:spPr>
        <p:txBody>
          <a:bodyPr wrap="none" anchor="ctr"/>
          <a:lstStyle/>
          <a:p>
            <a:endParaRPr lang="ru-RU"/>
          </a:p>
        </p:txBody>
      </p:sp>
      <p:sp>
        <p:nvSpPr>
          <p:cNvPr id="7" name="Rectangle 10" descr="18"/>
          <p:cNvSpPr>
            <a:spLocks noChangeArrowheads="1"/>
          </p:cNvSpPr>
          <p:nvPr/>
        </p:nvSpPr>
        <p:spPr bwMode="auto">
          <a:xfrm>
            <a:off x="6429388" y="4714884"/>
            <a:ext cx="2143124" cy="2000264"/>
          </a:xfrm>
          <a:prstGeom prst="rect">
            <a:avLst/>
          </a:prstGeom>
          <a:blipFill dpi="0" rotWithShape="0">
            <a:blip r:embed="rId4"/>
            <a:srcRect/>
            <a:stretch>
              <a:fillRect/>
            </a:stretch>
          </a:blipFill>
          <a:ln w="9525">
            <a:solidFill>
              <a:schemeClr val="tx1"/>
            </a:solidFill>
            <a:miter lim="800000"/>
            <a:headEnd/>
            <a:tailEnd/>
          </a:ln>
          <a:effectLst/>
        </p:spPr>
        <p:txBody>
          <a:bodyPr wrap="none" anchor="ctr"/>
          <a:lstStyle/>
          <a:p>
            <a:endParaRPr lang="ru-RU"/>
          </a:p>
        </p:txBody>
      </p:sp>
      <p:sp>
        <p:nvSpPr>
          <p:cNvPr id="8" name="Rectangle 7" descr="08"/>
          <p:cNvSpPr>
            <a:spLocks noChangeArrowheads="1"/>
          </p:cNvSpPr>
          <p:nvPr/>
        </p:nvSpPr>
        <p:spPr bwMode="auto">
          <a:xfrm>
            <a:off x="1285852" y="4786322"/>
            <a:ext cx="2033614" cy="1914516"/>
          </a:xfrm>
          <a:prstGeom prst="rect">
            <a:avLst/>
          </a:prstGeom>
          <a:blipFill dpi="0" rotWithShape="0">
            <a:blip r:embed="rId5"/>
            <a:srcRect/>
            <a:stretch>
              <a:fillRect/>
            </a:stretch>
          </a:blipFill>
          <a:ln w="9525">
            <a:solidFill>
              <a:schemeClr val="tx1"/>
            </a:solidFill>
            <a:miter lim="800000"/>
            <a:headEnd/>
            <a:tailEnd/>
          </a:ln>
          <a:effectLst/>
        </p:spPr>
        <p:txBody>
          <a:bodyPr wrap="none" anchor="ctr"/>
          <a:lstStyle/>
          <a:p>
            <a:endParaRPr lang="ru-RU"/>
          </a:p>
        </p:txBody>
      </p:sp>
      <p:sp>
        <p:nvSpPr>
          <p:cNvPr id="9" name="Rectangle 9" descr="38"/>
          <p:cNvSpPr>
            <a:spLocks noChangeArrowheads="1"/>
          </p:cNvSpPr>
          <p:nvPr/>
        </p:nvSpPr>
        <p:spPr bwMode="auto">
          <a:xfrm>
            <a:off x="6286512" y="2214554"/>
            <a:ext cx="2085972" cy="1828800"/>
          </a:xfrm>
          <a:prstGeom prst="rect">
            <a:avLst/>
          </a:prstGeom>
          <a:blipFill dpi="0" rotWithShape="0">
            <a:blip r:embed="rId6"/>
            <a:srcRect/>
            <a:stretch>
              <a:fillRect/>
            </a:stretch>
          </a:blipFill>
          <a:ln w="9525">
            <a:solidFill>
              <a:schemeClr val="tx1"/>
            </a:solidFill>
            <a:miter lim="800000"/>
            <a:headEnd/>
            <a:tailEnd/>
          </a:ln>
          <a:effectLst/>
        </p:spPr>
        <p:txBody>
          <a:bodyPr wrap="none" anchor="ctr"/>
          <a:lstStyle/>
          <a:p>
            <a:endParaRPr lang="ru-RU"/>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uk-UA" sz="4400" b="1" dirty="0" smtClean="0">
                <a:latin typeface="Times New Roman" pitchFamily="18" charset="0"/>
                <a:cs typeface="Times New Roman" pitchFamily="18" charset="0"/>
              </a:rPr>
              <a:t>ФОРМИ БАКТЕРІАЛЬНИХ КЛІТИН</a:t>
            </a:r>
            <a:endParaRPr lang="ru-RU" dirty="0"/>
          </a:p>
        </p:txBody>
      </p:sp>
      <p:sp>
        <p:nvSpPr>
          <p:cNvPr id="3" name="Содержимое 2"/>
          <p:cNvSpPr>
            <a:spLocks noGrp="1"/>
          </p:cNvSpPr>
          <p:nvPr>
            <p:ph idx="1"/>
          </p:nvPr>
        </p:nvSpPr>
        <p:spPr/>
        <p:txBody>
          <a:bodyPr/>
          <a:lstStyle/>
          <a:p>
            <a:pPr algn="ctr">
              <a:buNone/>
            </a:pPr>
            <a:r>
              <a:rPr lang="uk-UA" sz="3600" b="1" i="1" dirty="0" smtClean="0">
                <a:solidFill>
                  <a:srgbClr val="660033"/>
                </a:solidFill>
                <a:latin typeface="Times New Roman" pitchFamily="18" charset="0"/>
                <a:cs typeface="Times New Roman" pitchFamily="18" charset="0"/>
              </a:rPr>
              <a:t>С</a:t>
            </a:r>
            <a:r>
              <a:rPr lang="ru-RU" sz="3600" b="1" i="1" dirty="0" err="1" smtClean="0">
                <a:solidFill>
                  <a:srgbClr val="660033"/>
                </a:solidFill>
                <a:latin typeface="Times New Roman" pitchFamily="18" charset="0"/>
                <a:cs typeface="Times New Roman" pitchFamily="18" charset="0"/>
              </a:rPr>
              <a:t>п</a:t>
            </a:r>
            <a:r>
              <a:rPr lang="uk-UA" sz="3600" b="1" i="1" dirty="0" smtClean="0">
                <a:solidFill>
                  <a:srgbClr val="660033"/>
                </a:solidFill>
                <a:latin typeface="Times New Roman" pitchFamily="18" charset="0"/>
                <a:cs typeface="Times New Roman" pitchFamily="18" charset="0"/>
              </a:rPr>
              <a:t>і</a:t>
            </a:r>
            <a:r>
              <a:rPr lang="ru-RU" sz="3600" b="1" i="1" dirty="0" smtClean="0">
                <a:solidFill>
                  <a:srgbClr val="660033"/>
                </a:solidFill>
                <a:latin typeface="Times New Roman" pitchFamily="18" charset="0"/>
                <a:cs typeface="Times New Roman" pitchFamily="18" charset="0"/>
              </a:rPr>
              <a:t>рил</a:t>
            </a:r>
            <a:r>
              <a:rPr lang="uk-UA" sz="3600" b="1" i="1" dirty="0" smtClean="0">
                <a:solidFill>
                  <a:srgbClr val="660033"/>
                </a:solidFill>
                <a:latin typeface="Times New Roman" pitchFamily="18" charset="0"/>
                <a:cs typeface="Times New Roman" pitchFamily="18" charset="0"/>
              </a:rPr>
              <a:t>и</a:t>
            </a:r>
            <a:r>
              <a:rPr lang="ru-RU" sz="3600" b="1" i="1" dirty="0" smtClean="0">
                <a:solidFill>
                  <a:srgbClr val="660033"/>
                </a:solidFill>
                <a:latin typeface="Times New Roman" pitchFamily="18" charset="0"/>
                <a:cs typeface="Times New Roman" pitchFamily="18" charset="0"/>
              </a:rPr>
              <a:t> </a:t>
            </a:r>
            <a:r>
              <a:rPr lang="uk-UA" sz="3600" b="1" i="1" dirty="0" smtClean="0">
                <a:solidFill>
                  <a:srgbClr val="660033"/>
                </a:solidFill>
                <a:latin typeface="Times New Roman" pitchFamily="18" charset="0"/>
                <a:cs typeface="Times New Roman" pitchFamily="18" charset="0"/>
              </a:rPr>
              <a:t>- </a:t>
            </a:r>
            <a:r>
              <a:rPr lang="ru-RU" sz="3600" b="1" i="1" dirty="0" smtClean="0">
                <a:solidFill>
                  <a:srgbClr val="660033"/>
                </a:solidFill>
                <a:latin typeface="Times New Roman" pitchFamily="18" charset="0"/>
                <a:cs typeface="Times New Roman" pitchFamily="18" charset="0"/>
              </a:rPr>
              <a:t>форм</a:t>
            </a:r>
            <a:r>
              <a:rPr lang="uk-UA" sz="3600" b="1" i="1" dirty="0" smtClean="0">
                <a:solidFill>
                  <a:srgbClr val="660033"/>
                </a:solidFill>
                <a:latin typeface="Times New Roman" pitchFamily="18" charset="0"/>
                <a:cs typeface="Times New Roman" pitchFamily="18" charset="0"/>
              </a:rPr>
              <a:t>а</a:t>
            </a:r>
            <a:r>
              <a:rPr lang="ru-RU" sz="3600" b="1" i="1" dirty="0" smtClean="0">
                <a:solidFill>
                  <a:srgbClr val="660033"/>
                </a:solidFill>
                <a:latin typeface="Times New Roman" pitchFamily="18" charset="0"/>
                <a:cs typeface="Times New Roman" pitchFamily="18" charset="0"/>
              </a:rPr>
              <a:t> </a:t>
            </a:r>
            <a:r>
              <a:rPr lang="ru-RU" sz="3600" b="1" i="1" dirty="0" err="1" smtClean="0">
                <a:solidFill>
                  <a:srgbClr val="660033"/>
                </a:solidFill>
                <a:latin typeface="Times New Roman" pitchFamily="18" charset="0"/>
                <a:cs typeface="Times New Roman" pitchFamily="18" charset="0"/>
              </a:rPr>
              <a:t>сп</a:t>
            </a:r>
            <a:r>
              <a:rPr lang="uk-UA" sz="3600" b="1" i="1" dirty="0" smtClean="0">
                <a:solidFill>
                  <a:srgbClr val="660033"/>
                </a:solidFill>
                <a:latin typeface="Times New Roman" pitchFamily="18" charset="0"/>
                <a:cs typeface="Times New Roman" pitchFamily="18" charset="0"/>
              </a:rPr>
              <a:t>і</a:t>
            </a:r>
            <a:r>
              <a:rPr lang="ru-RU" sz="3600" b="1" i="1" dirty="0" smtClean="0">
                <a:solidFill>
                  <a:srgbClr val="660033"/>
                </a:solidFill>
                <a:latin typeface="Times New Roman" pitchFamily="18" charset="0"/>
                <a:cs typeface="Times New Roman" pitchFamily="18" charset="0"/>
              </a:rPr>
              <a:t>рал</a:t>
            </a:r>
            <a:r>
              <a:rPr lang="uk-UA" sz="3600" b="1" i="1" dirty="0" smtClean="0">
                <a:solidFill>
                  <a:srgbClr val="660033"/>
                </a:solidFill>
                <a:latin typeface="Times New Roman" pitchFamily="18" charset="0"/>
                <a:cs typeface="Times New Roman" pitchFamily="18" charset="0"/>
              </a:rPr>
              <a:t>і</a:t>
            </a:r>
            <a:endParaRPr lang="ru-RU" sz="3600" b="1" i="1" dirty="0" smtClean="0">
              <a:solidFill>
                <a:srgbClr val="660033"/>
              </a:solidFill>
              <a:latin typeface="Times New Roman" pitchFamily="18" charset="0"/>
              <a:cs typeface="Times New Roman" pitchFamily="18" charset="0"/>
            </a:endParaRPr>
          </a:p>
          <a:p>
            <a:endParaRPr lang="ru-RU" dirty="0"/>
          </a:p>
        </p:txBody>
      </p:sp>
      <p:sp>
        <p:nvSpPr>
          <p:cNvPr id="4" name="Rectangle 6" descr="12_035"/>
          <p:cNvSpPr>
            <a:spLocks noChangeArrowheads="1"/>
          </p:cNvSpPr>
          <p:nvPr/>
        </p:nvSpPr>
        <p:spPr bwMode="auto">
          <a:xfrm>
            <a:off x="1214414" y="2209800"/>
            <a:ext cx="2290786" cy="1719266"/>
          </a:xfrm>
          <a:prstGeom prst="rect">
            <a:avLst/>
          </a:prstGeom>
          <a:blipFill dpi="0" rotWithShape="0">
            <a:blip r:embed="rId2"/>
            <a:srcRect/>
            <a:stretch>
              <a:fillRect/>
            </a:stretch>
          </a:blipFill>
          <a:ln w="9525">
            <a:solidFill>
              <a:schemeClr val="tx1"/>
            </a:solidFill>
            <a:miter lim="800000"/>
            <a:headEnd/>
            <a:tailEnd/>
          </a:ln>
          <a:effectLst/>
        </p:spPr>
        <p:txBody>
          <a:bodyPr wrap="none" anchor="ctr"/>
          <a:lstStyle/>
          <a:p>
            <a:endParaRPr lang="ru-RU"/>
          </a:p>
        </p:txBody>
      </p:sp>
      <p:sp>
        <p:nvSpPr>
          <p:cNvPr id="5" name="Rectangle 7" descr="SSSA14_LR"/>
          <p:cNvSpPr>
            <a:spLocks noChangeArrowheads="1"/>
          </p:cNvSpPr>
          <p:nvPr/>
        </p:nvSpPr>
        <p:spPr bwMode="auto">
          <a:xfrm>
            <a:off x="3643306" y="3857628"/>
            <a:ext cx="2605086" cy="1847848"/>
          </a:xfrm>
          <a:prstGeom prst="rect">
            <a:avLst/>
          </a:prstGeom>
          <a:blipFill dpi="0" rotWithShape="0">
            <a:blip r:embed="rId3"/>
            <a:srcRect/>
            <a:stretch>
              <a:fillRect/>
            </a:stretch>
          </a:blipFill>
          <a:ln w="9525">
            <a:solidFill>
              <a:schemeClr val="tx1"/>
            </a:solidFill>
            <a:miter lim="800000"/>
            <a:headEnd/>
            <a:tailEnd/>
          </a:ln>
          <a:effectLst/>
        </p:spPr>
        <p:txBody>
          <a:bodyPr wrap="none" anchor="ctr"/>
          <a:lstStyle/>
          <a:p>
            <a:endParaRPr lang="ru-RU"/>
          </a:p>
        </p:txBody>
      </p:sp>
      <p:sp>
        <p:nvSpPr>
          <p:cNvPr id="6" name="Rectangle 5" descr="спирохета"/>
          <p:cNvSpPr>
            <a:spLocks noChangeArrowheads="1"/>
          </p:cNvSpPr>
          <p:nvPr/>
        </p:nvSpPr>
        <p:spPr bwMode="auto">
          <a:xfrm>
            <a:off x="6429388" y="4500570"/>
            <a:ext cx="2600324" cy="2066924"/>
          </a:xfrm>
          <a:prstGeom prst="rect">
            <a:avLst/>
          </a:prstGeom>
          <a:blipFill dpi="0" rotWithShape="0">
            <a:blip r:embed="rId4"/>
            <a:srcRect/>
            <a:stretch>
              <a:fillRect/>
            </a:stretch>
          </a:blipFill>
          <a:ln w="9525">
            <a:solidFill>
              <a:schemeClr val="tx1"/>
            </a:solidFill>
            <a:miter lim="800000"/>
            <a:headEnd/>
            <a:tailEnd/>
          </a:ln>
          <a:effectLst/>
        </p:spPr>
        <p:txBody>
          <a:bodyPr wrap="none" anchor="ctr"/>
          <a:lstStyle/>
          <a:p>
            <a:endParaRPr lang="ru-RU"/>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uk-UA" sz="4000" b="1" dirty="0" smtClean="0">
                <a:latin typeface="Times New Roman" pitchFamily="18" charset="0"/>
                <a:cs typeface="Times New Roman" pitchFamily="18" charset="0"/>
              </a:rPr>
              <a:t>ФОРМИ БАКТЕРІАЛЬНИХ КЛІТИН</a:t>
            </a:r>
            <a:endParaRPr lang="ru-RU" dirty="0"/>
          </a:p>
        </p:txBody>
      </p:sp>
      <p:sp>
        <p:nvSpPr>
          <p:cNvPr id="3" name="Содержимое 2"/>
          <p:cNvSpPr>
            <a:spLocks noGrp="1"/>
          </p:cNvSpPr>
          <p:nvPr>
            <p:ph idx="1"/>
          </p:nvPr>
        </p:nvSpPr>
        <p:spPr/>
        <p:txBody>
          <a:bodyPr/>
          <a:lstStyle/>
          <a:p>
            <a:pPr algn="ctr">
              <a:buNone/>
            </a:pPr>
            <a:r>
              <a:rPr lang="uk-UA" sz="3600" b="1" i="1" dirty="0" err="1" smtClean="0">
                <a:solidFill>
                  <a:srgbClr val="660033"/>
                </a:solidFill>
                <a:latin typeface="Times New Roman" pitchFamily="18" charset="0"/>
                <a:cs typeface="Times New Roman" pitchFamily="18" charset="0"/>
              </a:rPr>
              <a:t>Ві</a:t>
            </a:r>
            <a:r>
              <a:rPr lang="ru-RU" sz="3600" b="1" i="1" dirty="0" err="1" smtClean="0">
                <a:solidFill>
                  <a:srgbClr val="660033"/>
                </a:solidFill>
                <a:latin typeface="Times New Roman" pitchFamily="18" charset="0"/>
                <a:cs typeface="Times New Roman" pitchFamily="18" charset="0"/>
              </a:rPr>
              <a:t>бр</a:t>
            </a:r>
            <a:r>
              <a:rPr lang="uk-UA" sz="3600" b="1" i="1" dirty="0" smtClean="0">
                <a:solidFill>
                  <a:srgbClr val="660033"/>
                </a:solidFill>
                <a:latin typeface="Times New Roman" pitchFamily="18" charset="0"/>
                <a:cs typeface="Times New Roman" pitchFamily="18" charset="0"/>
              </a:rPr>
              <a:t>і</a:t>
            </a:r>
            <a:r>
              <a:rPr lang="ru-RU" sz="3600" b="1" i="1" dirty="0" smtClean="0">
                <a:solidFill>
                  <a:srgbClr val="660033"/>
                </a:solidFill>
                <a:latin typeface="Times New Roman" pitchFamily="18" charset="0"/>
                <a:cs typeface="Times New Roman" pitchFamily="18" charset="0"/>
              </a:rPr>
              <a:t>он</a:t>
            </a:r>
            <a:r>
              <a:rPr lang="uk-UA" sz="3600" b="1" i="1" dirty="0" smtClean="0">
                <a:solidFill>
                  <a:srgbClr val="660033"/>
                </a:solidFill>
                <a:latin typeface="Times New Roman" pitchFamily="18" charset="0"/>
                <a:cs typeface="Times New Roman" pitchFamily="18" charset="0"/>
              </a:rPr>
              <a:t>и</a:t>
            </a:r>
            <a:r>
              <a:rPr lang="ru-RU" sz="3600" b="1" i="1" dirty="0" smtClean="0">
                <a:solidFill>
                  <a:srgbClr val="660033"/>
                </a:solidFill>
                <a:latin typeface="Times New Roman" pitchFamily="18" charset="0"/>
                <a:cs typeface="Times New Roman" pitchFamily="18" charset="0"/>
              </a:rPr>
              <a:t> </a:t>
            </a:r>
            <a:r>
              <a:rPr lang="uk-UA" sz="3600" b="1" i="1" dirty="0" smtClean="0">
                <a:solidFill>
                  <a:srgbClr val="660033"/>
                </a:solidFill>
                <a:latin typeface="Times New Roman" pitchFamily="18" charset="0"/>
                <a:cs typeface="Times New Roman" pitchFamily="18" charset="0"/>
              </a:rPr>
              <a:t>- </a:t>
            </a:r>
            <a:r>
              <a:rPr lang="ru-RU" sz="3600" b="1" i="1" dirty="0" smtClean="0">
                <a:solidFill>
                  <a:srgbClr val="660033"/>
                </a:solidFill>
                <a:latin typeface="Times New Roman" pitchFamily="18" charset="0"/>
                <a:cs typeface="Times New Roman" pitchFamily="18" charset="0"/>
              </a:rPr>
              <a:t>форм</a:t>
            </a:r>
            <a:r>
              <a:rPr lang="uk-UA" sz="3600" b="1" i="1" dirty="0" smtClean="0">
                <a:solidFill>
                  <a:srgbClr val="660033"/>
                </a:solidFill>
                <a:latin typeface="Times New Roman" pitchFamily="18" charset="0"/>
                <a:cs typeface="Times New Roman" pitchFamily="18" charset="0"/>
              </a:rPr>
              <a:t>а зігнутої палички, вигляд коми</a:t>
            </a:r>
            <a:endParaRPr lang="ru-RU" sz="3600" b="1" i="1" dirty="0" smtClean="0">
              <a:solidFill>
                <a:srgbClr val="660033"/>
              </a:solidFill>
              <a:latin typeface="Times New Roman" pitchFamily="18" charset="0"/>
              <a:cs typeface="Times New Roman" pitchFamily="18" charset="0"/>
            </a:endParaRPr>
          </a:p>
          <a:p>
            <a:pPr algn="ctr">
              <a:buNone/>
            </a:pPr>
            <a:endParaRPr lang="ru-RU" dirty="0"/>
          </a:p>
        </p:txBody>
      </p:sp>
      <p:sp>
        <p:nvSpPr>
          <p:cNvPr id="4" name="Rectangle 6" descr="ВИБРИОН"/>
          <p:cNvSpPr>
            <a:spLocks noChangeArrowheads="1"/>
          </p:cNvSpPr>
          <p:nvPr/>
        </p:nvSpPr>
        <p:spPr bwMode="auto">
          <a:xfrm>
            <a:off x="1428728" y="2643182"/>
            <a:ext cx="2143140" cy="1500198"/>
          </a:xfrm>
          <a:prstGeom prst="rect">
            <a:avLst/>
          </a:prstGeom>
          <a:blipFill dpi="0" rotWithShape="0">
            <a:blip r:embed="rId2"/>
            <a:srcRect/>
            <a:stretch>
              <a:fillRect/>
            </a:stretch>
          </a:blipFill>
          <a:ln w="9525">
            <a:solidFill>
              <a:schemeClr val="tx1"/>
            </a:solidFill>
            <a:miter lim="800000"/>
            <a:headEnd/>
            <a:tailEnd/>
          </a:ln>
          <a:effectLst/>
        </p:spPr>
        <p:txBody>
          <a:bodyPr wrap="none" anchor="ctr"/>
          <a:lstStyle/>
          <a:p>
            <a:endParaRPr lang="ru-RU"/>
          </a:p>
        </p:txBody>
      </p:sp>
      <p:sp>
        <p:nvSpPr>
          <p:cNvPr id="5" name="Rectangle 7" descr="ВИЬР"/>
          <p:cNvSpPr>
            <a:spLocks noChangeArrowheads="1"/>
          </p:cNvSpPr>
          <p:nvPr/>
        </p:nvSpPr>
        <p:spPr bwMode="auto">
          <a:xfrm>
            <a:off x="6429388" y="4929198"/>
            <a:ext cx="2343144" cy="1643050"/>
          </a:xfrm>
          <a:prstGeom prst="rect">
            <a:avLst/>
          </a:prstGeom>
          <a:blipFill dpi="0" rotWithShape="0">
            <a:blip r:embed="rId3"/>
            <a:srcRect/>
            <a:stretch>
              <a:fillRect/>
            </a:stretch>
          </a:blipFill>
          <a:ln w="9525">
            <a:solidFill>
              <a:schemeClr val="tx1"/>
            </a:solidFill>
            <a:miter lim="800000"/>
            <a:headEnd/>
            <a:tailEnd/>
          </a:ln>
          <a:effectLst/>
        </p:spPr>
        <p:txBody>
          <a:bodyPr wrap="none" anchor="ctr"/>
          <a:lstStyle/>
          <a:p>
            <a:endParaRPr lang="ru-RU"/>
          </a:p>
        </p:txBody>
      </p:sp>
      <p:pic>
        <p:nvPicPr>
          <p:cNvPr id="31748" name="Picture 4" descr="Картинки по запросу ВІБРІОНИ"/>
          <p:cNvPicPr>
            <a:picLocks noChangeAspect="1" noChangeArrowheads="1"/>
          </p:cNvPicPr>
          <p:nvPr/>
        </p:nvPicPr>
        <p:blipFill>
          <a:blip r:embed="rId4"/>
          <a:srcRect/>
          <a:stretch>
            <a:fillRect/>
          </a:stretch>
        </p:blipFill>
        <p:spPr bwMode="auto">
          <a:xfrm>
            <a:off x="3786182" y="3929066"/>
            <a:ext cx="2401416" cy="1560920"/>
          </a:xfrm>
          <a:prstGeom prst="rect">
            <a:avLst/>
          </a:prstGeom>
          <a:noFill/>
        </p:spPr>
      </p:pic>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uk-UA" sz="4000" b="1" dirty="0" smtClean="0">
                <a:latin typeface="Times New Roman" pitchFamily="18" charset="0"/>
                <a:cs typeface="Times New Roman" pitchFamily="18" charset="0"/>
              </a:rPr>
              <a:t>ФОРМИ БАКТЕРІАЛЬНИХ КЛІТИН</a:t>
            </a:r>
            <a:endParaRPr lang="ru-RU" dirty="0"/>
          </a:p>
        </p:txBody>
      </p:sp>
      <p:sp>
        <p:nvSpPr>
          <p:cNvPr id="3" name="Содержимое 2"/>
          <p:cNvSpPr>
            <a:spLocks noGrp="1"/>
          </p:cNvSpPr>
          <p:nvPr>
            <p:ph idx="1"/>
          </p:nvPr>
        </p:nvSpPr>
        <p:spPr/>
        <p:txBody>
          <a:bodyPr/>
          <a:lstStyle/>
          <a:p>
            <a:pPr>
              <a:buNone/>
            </a:pPr>
            <a:r>
              <a:rPr lang="uk-UA" b="1" i="1" dirty="0" smtClean="0">
                <a:solidFill>
                  <a:srgbClr val="660033"/>
                </a:solidFill>
                <a:latin typeface="Monotype Corsiva" pitchFamily="66" charset="0"/>
              </a:rPr>
              <a:t>		</a:t>
            </a:r>
            <a:r>
              <a:rPr lang="uk-UA" b="1" i="1" dirty="0" err="1" smtClean="0">
                <a:solidFill>
                  <a:srgbClr val="660033"/>
                </a:solidFill>
                <a:latin typeface="Monotype Corsiva" pitchFamily="66" charset="0"/>
              </a:rPr>
              <a:t>Стрепто</a:t>
            </a:r>
            <a:r>
              <a:rPr lang="ru-RU" b="1" i="1" dirty="0" smtClean="0">
                <a:solidFill>
                  <a:srgbClr val="660033"/>
                </a:solidFill>
                <a:latin typeface="Monotype Corsiva" pitchFamily="66" charset="0"/>
              </a:rPr>
              <a:t>коки</a:t>
            </a:r>
            <a:r>
              <a:rPr lang="ru-RU" b="1" dirty="0" smtClean="0">
                <a:solidFill>
                  <a:srgbClr val="660033"/>
                </a:solidFill>
                <a:latin typeface="Monotype Corsiva" pitchFamily="66" charset="0"/>
              </a:rPr>
              <a:t> </a:t>
            </a:r>
            <a:r>
              <a:rPr lang="uk-UA" b="1" dirty="0" smtClean="0">
                <a:solidFill>
                  <a:srgbClr val="660033"/>
                </a:solidFill>
                <a:latin typeface="Monotype Corsiva" pitchFamily="66" charset="0"/>
              </a:rPr>
              <a:t>– вигляд ланцюжка</a:t>
            </a:r>
            <a:endParaRPr lang="ru-RU" b="1" dirty="0" smtClean="0">
              <a:solidFill>
                <a:srgbClr val="660033"/>
              </a:solidFill>
              <a:latin typeface="Monotype Corsiva" pitchFamily="66" charset="0"/>
            </a:endParaRPr>
          </a:p>
          <a:p>
            <a:pPr algn="ctr">
              <a:buNone/>
            </a:pPr>
            <a:endParaRPr lang="ru-RU" sz="3600" dirty="0">
              <a:latin typeface="Times New Roman" pitchFamily="18" charset="0"/>
              <a:cs typeface="Times New Roman" pitchFamily="18" charset="0"/>
            </a:endParaRPr>
          </a:p>
        </p:txBody>
      </p:sp>
      <p:sp>
        <p:nvSpPr>
          <p:cNvPr id="5" name="Rectangle 6" descr="36"/>
          <p:cNvSpPr>
            <a:spLocks noChangeArrowheads="1"/>
          </p:cNvSpPr>
          <p:nvPr/>
        </p:nvSpPr>
        <p:spPr bwMode="auto">
          <a:xfrm>
            <a:off x="6643702" y="4786322"/>
            <a:ext cx="2247896" cy="1943096"/>
          </a:xfrm>
          <a:prstGeom prst="rect">
            <a:avLst/>
          </a:prstGeom>
          <a:blipFill dpi="0" rotWithShape="0">
            <a:blip r:embed="rId2"/>
            <a:srcRect/>
            <a:stretch>
              <a:fillRect/>
            </a:stretch>
          </a:blipFill>
          <a:ln w="9525">
            <a:solidFill>
              <a:schemeClr val="tx1"/>
            </a:solidFill>
            <a:miter lim="800000"/>
            <a:headEnd/>
            <a:tailEnd/>
          </a:ln>
          <a:effectLst/>
        </p:spPr>
        <p:txBody>
          <a:bodyPr wrap="none" anchor="ctr"/>
          <a:lstStyle/>
          <a:p>
            <a:endParaRPr lang="ru-RU"/>
          </a:p>
        </p:txBody>
      </p:sp>
      <p:sp>
        <p:nvSpPr>
          <p:cNvPr id="6" name="Rectangle 7" descr="47"/>
          <p:cNvSpPr>
            <a:spLocks noChangeArrowheads="1"/>
          </p:cNvSpPr>
          <p:nvPr/>
        </p:nvSpPr>
        <p:spPr bwMode="auto">
          <a:xfrm>
            <a:off x="1571604" y="2143116"/>
            <a:ext cx="2000264" cy="1785950"/>
          </a:xfrm>
          <a:prstGeom prst="rect">
            <a:avLst/>
          </a:prstGeom>
          <a:blipFill dpi="0" rotWithShape="0">
            <a:blip r:embed="rId3"/>
            <a:srcRect/>
            <a:stretch>
              <a:fillRect/>
            </a:stretch>
          </a:blipFill>
          <a:ln w="9525">
            <a:solidFill>
              <a:schemeClr val="tx1"/>
            </a:solidFill>
            <a:miter lim="800000"/>
            <a:headEnd/>
            <a:tailEnd/>
          </a:ln>
          <a:effectLst/>
        </p:spPr>
        <p:txBody>
          <a:bodyPr wrap="none" anchor="ctr"/>
          <a:lstStyle/>
          <a:p>
            <a:endParaRPr lang="ru-RU"/>
          </a:p>
        </p:txBody>
      </p:sp>
      <p:sp>
        <p:nvSpPr>
          <p:cNvPr id="7" name="Rectangle 5" descr="05"/>
          <p:cNvSpPr>
            <a:spLocks noChangeArrowheads="1"/>
          </p:cNvSpPr>
          <p:nvPr/>
        </p:nvSpPr>
        <p:spPr bwMode="auto">
          <a:xfrm>
            <a:off x="3714744" y="3214686"/>
            <a:ext cx="2786082" cy="1785950"/>
          </a:xfrm>
          <a:prstGeom prst="rect">
            <a:avLst/>
          </a:prstGeom>
          <a:blipFill dpi="0" rotWithShape="0">
            <a:blip r:embed="rId4"/>
            <a:srcRect/>
            <a:stretch>
              <a:fillRect/>
            </a:stretch>
          </a:blipFill>
          <a:ln w="9525">
            <a:solidFill>
              <a:schemeClr val="tx1"/>
            </a:solidFill>
            <a:miter lim="800000"/>
            <a:headEnd/>
            <a:tailEnd/>
          </a:ln>
          <a:effectLst/>
        </p:spPr>
        <p:txBody>
          <a:bodyPr wrap="none" anchor="ctr"/>
          <a:lstStyle/>
          <a:p>
            <a:endParaRPr lang="ru-RU"/>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uk-UA" sz="4400" b="1" dirty="0" smtClean="0">
                <a:latin typeface="Times New Roman" pitchFamily="18" charset="0"/>
                <a:cs typeface="Times New Roman" pitchFamily="18" charset="0"/>
              </a:rPr>
              <a:t>ФОРМИ БАКТЕРІАЛЬНИХ КЛІТИН</a:t>
            </a:r>
            <a:endParaRPr lang="ru-RU" dirty="0"/>
          </a:p>
        </p:txBody>
      </p:sp>
      <p:sp>
        <p:nvSpPr>
          <p:cNvPr id="3" name="Содержимое 2"/>
          <p:cNvSpPr>
            <a:spLocks noGrp="1"/>
          </p:cNvSpPr>
          <p:nvPr>
            <p:ph idx="1"/>
          </p:nvPr>
        </p:nvSpPr>
        <p:spPr/>
        <p:txBody>
          <a:bodyPr/>
          <a:lstStyle/>
          <a:p>
            <a:pPr algn="ctr">
              <a:buNone/>
            </a:pPr>
            <a:r>
              <a:rPr lang="uk-UA" sz="3600" b="1" i="1" dirty="0" err="1" smtClean="0">
                <a:solidFill>
                  <a:srgbClr val="660033"/>
                </a:solidFill>
                <a:latin typeface="Times New Roman" pitchFamily="18" charset="0"/>
                <a:cs typeface="Times New Roman" pitchFamily="18" charset="0"/>
              </a:rPr>
              <a:t>Стафіло</a:t>
            </a:r>
            <a:r>
              <a:rPr lang="ru-RU" sz="3600" b="1" i="1" dirty="0" smtClean="0">
                <a:solidFill>
                  <a:srgbClr val="660033"/>
                </a:solidFill>
                <a:latin typeface="Times New Roman" pitchFamily="18" charset="0"/>
                <a:cs typeface="Times New Roman" pitchFamily="18" charset="0"/>
              </a:rPr>
              <a:t>коки </a:t>
            </a:r>
            <a:r>
              <a:rPr lang="uk-UA" sz="3600" b="1" i="1" dirty="0" smtClean="0">
                <a:solidFill>
                  <a:srgbClr val="660033"/>
                </a:solidFill>
                <a:latin typeface="Times New Roman" pitchFamily="18" charset="0"/>
                <a:cs typeface="Times New Roman" pitchFamily="18" charset="0"/>
              </a:rPr>
              <a:t>– вигляд грона</a:t>
            </a:r>
            <a:endParaRPr lang="ru-RU" sz="3600" b="1" i="1" dirty="0" smtClean="0">
              <a:solidFill>
                <a:srgbClr val="660033"/>
              </a:solidFill>
              <a:latin typeface="Times New Roman" pitchFamily="18" charset="0"/>
              <a:cs typeface="Times New Roman" pitchFamily="18" charset="0"/>
            </a:endParaRPr>
          </a:p>
          <a:p>
            <a:pPr algn="ctr">
              <a:buNone/>
            </a:pPr>
            <a:endParaRPr lang="ru-RU" dirty="0"/>
          </a:p>
        </p:txBody>
      </p:sp>
      <p:sp>
        <p:nvSpPr>
          <p:cNvPr id="5" name="Rectangle 6" descr="стафилок"/>
          <p:cNvSpPr>
            <a:spLocks noChangeArrowheads="1"/>
          </p:cNvSpPr>
          <p:nvPr/>
        </p:nvSpPr>
        <p:spPr bwMode="auto">
          <a:xfrm>
            <a:off x="5286380" y="3929066"/>
            <a:ext cx="3119430" cy="2490782"/>
          </a:xfrm>
          <a:prstGeom prst="rect">
            <a:avLst/>
          </a:prstGeom>
          <a:blipFill dpi="0" rotWithShape="0">
            <a:blip r:embed="rId2"/>
            <a:srcRect/>
            <a:stretch>
              <a:fillRect/>
            </a:stretch>
          </a:blipFill>
          <a:ln w="9525">
            <a:solidFill>
              <a:schemeClr val="tx1"/>
            </a:solidFill>
            <a:miter lim="800000"/>
            <a:headEnd/>
            <a:tailEnd/>
          </a:ln>
          <a:effectLst/>
        </p:spPr>
        <p:txBody>
          <a:bodyPr wrap="none" anchor="ctr"/>
          <a:lstStyle/>
          <a:p>
            <a:endParaRPr lang="ru-RU"/>
          </a:p>
        </p:txBody>
      </p:sp>
      <p:sp>
        <p:nvSpPr>
          <p:cNvPr id="6" name="Rectangle 5" descr="стафил"/>
          <p:cNvSpPr>
            <a:spLocks noChangeArrowheads="1"/>
          </p:cNvSpPr>
          <p:nvPr/>
        </p:nvSpPr>
        <p:spPr bwMode="auto">
          <a:xfrm>
            <a:off x="1500166" y="2643182"/>
            <a:ext cx="3295674" cy="2894018"/>
          </a:xfrm>
          <a:prstGeom prst="rect">
            <a:avLst/>
          </a:prstGeom>
          <a:blipFill dpi="0" rotWithShape="0">
            <a:blip r:embed="rId3"/>
            <a:srcRect/>
            <a:stretch>
              <a:fillRect/>
            </a:stretch>
          </a:blipFill>
          <a:ln w="9525">
            <a:solidFill>
              <a:schemeClr val="tx1"/>
            </a:solidFill>
            <a:miter lim="800000"/>
            <a:headEnd/>
            <a:tailEnd/>
          </a:ln>
          <a:effectLst/>
        </p:spPr>
        <p:txBody>
          <a:bodyPr wrap="none" anchor="ctr"/>
          <a:lstStyle/>
          <a:p>
            <a:endParaRPr lang="ru-RU"/>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0"/>
            <a:ext cx="7426642" cy="1000108"/>
          </a:xfrm>
        </p:spPr>
        <p:txBody>
          <a:bodyPr>
            <a:noAutofit/>
          </a:bodyPr>
          <a:lstStyle/>
          <a:p>
            <a:pPr algn="ctr"/>
            <a:r>
              <a:rPr lang="uk-UA" sz="2800" b="1" dirty="0" smtClean="0">
                <a:latin typeface="Times New Roman" pitchFamily="18" charset="0"/>
                <a:cs typeface="Times New Roman" pitchFamily="18" charset="0"/>
              </a:rPr>
              <a:t>БУДОВА БАКТЕРІАЛЬНОЇ КЛІТИНИ</a:t>
            </a:r>
            <a:endParaRPr lang="ru-RU" sz="2800" b="1" dirty="0">
              <a:latin typeface="Times New Roman" pitchFamily="18" charset="0"/>
              <a:cs typeface="Times New Roman" pitchFamily="18" charset="0"/>
            </a:endParaRPr>
          </a:p>
        </p:txBody>
      </p:sp>
      <p:sp>
        <p:nvSpPr>
          <p:cNvPr id="3" name="Содержимое 2"/>
          <p:cNvSpPr>
            <a:spLocks noGrp="1"/>
          </p:cNvSpPr>
          <p:nvPr>
            <p:ph sz="half" idx="1"/>
          </p:nvPr>
        </p:nvSpPr>
        <p:spPr>
          <a:xfrm>
            <a:off x="928662" y="4429132"/>
            <a:ext cx="7858180" cy="2214578"/>
          </a:xfrm>
        </p:spPr>
        <p:txBody>
          <a:bodyPr>
            <a:normAutofit lnSpcReduction="10000"/>
          </a:bodyPr>
          <a:lstStyle/>
          <a:p>
            <a:endParaRPr lang="uk-UA" sz="2000" dirty="0" smtClean="0"/>
          </a:p>
          <a:p>
            <a:r>
              <a:rPr lang="uk-UA" sz="1400" dirty="0" smtClean="0">
                <a:latin typeface="Times New Roman" pitchFamily="18" charset="0"/>
                <a:cs typeface="Times New Roman" pitchFamily="18" charset="0"/>
              </a:rPr>
              <a:t>БАКТЕРІЇ – ПРОКАРІОТИЧНІ ОРГАНІЗМИ ( ТОБТО У НИХ НЕМА ЯДРА). КЛІТИНА  ВКРИТА КЛІТИННОЮ МЕМБРАНОЮ, МАЄ ЦИТОПЛАЗМУ В ЯКІЙ РОЗМІЩЕНІ РИБОСОМИ ТА МОЛЕКУЛА ДНК ( НОСІЙ СПАДКОВОЇ ІНФОРМАЦІЇ).</a:t>
            </a:r>
          </a:p>
          <a:p>
            <a:r>
              <a:rPr lang="uk-UA" sz="1400" dirty="0" smtClean="0">
                <a:latin typeface="Times New Roman" pitchFamily="18" charset="0"/>
                <a:cs typeface="Times New Roman" pitchFamily="18" charset="0"/>
              </a:rPr>
              <a:t>БІЛЬШІСТЬ  БАКТЕРІЙ  МАЮТЬ  НАД МЕМБРАНОЮ І КЛІТИННУ ОБОЛОНКУ , ЯК У РОСЛИН; АЛЕ ДЕЯКІ ЇЇ НЕ МАЮТЬ.</a:t>
            </a:r>
          </a:p>
          <a:p>
            <a:r>
              <a:rPr lang="uk-UA" sz="1400" dirty="0" smtClean="0">
                <a:latin typeface="Times New Roman" pitchFamily="18" charset="0"/>
                <a:cs typeface="Times New Roman" pitchFamily="18" charset="0"/>
              </a:rPr>
              <a:t> МІТОХОНДРІЇ, ХЛОРОПЛАСТИ, ЛІЗОСОМИ, ВАКУОЛІ З КЛІТИННИМ СОКОМ У БАКТЕРІЙ  ЗОВСІМ ВІДСУТНІ. </a:t>
            </a:r>
          </a:p>
          <a:p>
            <a:r>
              <a:rPr lang="uk-UA" sz="1400" dirty="0" smtClean="0">
                <a:latin typeface="Times New Roman" pitchFamily="18" charset="0"/>
                <a:cs typeface="Times New Roman" pitchFamily="18" charset="0"/>
              </a:rPr>
              <a:t>ДЕЯКІ БАКТЕРІЇ МАЮТЬ ДЖГУТИКИ- ОРГАНЕЛИ РУХУ.</a:t>
            </a:r>
            <a:endParaRPr lang="ru-RU" sz="1400" dirty="0">
              <a:latin typeface="Times New Roman" pitchFamily="18" charset="0"/>
              <a:cs typeface="Times New Roman" pitchFamily="18" charset="0"/>
            </a:endParaRPr>
          </a:p>
        </p:txBody>
      </p:sp>
      <p:sp>
        <p:nvSpPr>
          <p:cNvPr id="16386" name="AutoShape 2" descr="Картинки по запросу будова бактеріальної клітини малюнок"/>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6390" name="Picture 6" descr="Картинки по запросу будова бактеріальної клітини малюнок"/>
          <p:cNvPicPr>
            <a:picLocks noChangeAspect="1" noChangeArrowheads="1"/>
          </p:cNvPicPr>
          <p:nvPr/>
        </p:nvPicPr>
        <p:blipFill>
          <a:blip r:embed="rId2"/>
          <a:srcRect/>
          <a:stretch>
            <a:fillRect/>
          </a:stretch>
        </p:blipFill>
        <p:spPr bwMode="auto">
          <a:xfrm>
            <a:off x="2000232" y="714356"/>
            <a:ext cx="5285815" cy="3968505"/>
          </a:xfrm>
          <a:prstGeom prst="rect">
            <a:avLst/>
          </a:prstGeom>
          <a:noFill/>
        </p:spPr>
      </p:pic>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uk-UA" sz="4000" b="1" dirty="0" smtClean="0">
                <a:effectLst/>
                <a:latin typeface="Times New Roman" pitchFamily="18" charset="0"/>
                <a:cs typeface="Times New Roman" pitchFamily="18" charset="0"/>
              </a:rPr>
              <a:t>РУХ БАКТЕРІЙ</a:t>
            </a:r>
            <a:endParaRPr lang="ru-RU" sz="4000" b="1" dirty="0">
              <a:effectLst/>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algn="just"/>
            <a:r>
              <a:rPr lang="ru-RU" b="1" dirty="0" smtClean="0">
                <a:solidFill>
                  <a:srgbClr val="660066"/>
                </a:solidFill>
                <a:latin typeface="Monotype Corsiva" pitchFamily="66" charset="0"/>
              </a:rPr>
              <a:t>Б</a:t>
            </a:r>
            <a:r>
              <a:rPr lang="uk-UA" b="1" dirty="0" err="1" smtClean="0">
                <a:solidFill>
                  <a:srgbClr val="660066"/>
                </a:solidFill>
                <a:latin typeface="Monotype Corsiva" pitchFamily="66" charset="0"/>
              </a:rPr>
              <a:t>ільшість</a:t>
            </a:r>
            <a:r>
              <a:rPr lang="ru-RU" b="1" dirty="0" smtClean="0">
                <a:solidFill>
                  <a:srgbClr val="660066"/>
                </a:solidFill>
                <a:latin typeface="Monotype Corsiva" pitchFamily="66" charset="0"/>
              </a:rPr>
              <a:t> </a:t>
            </a:r>
            <a:r>
              <a:rPr lang="ru-RU" b="1" dirty="0" err="1" smtClean="0">
                <a:solidFill>
                  <a:srgbClr val="660066"/>
                </a:solidFill>
                <a:latin typeface="Monotype Corsiva" pitchFamily="66" charset="0"/>
              </a:rPr>
              <a:t>бактер</a:t>
            </a:r>
            <a:r>
              <a:rPr lang="uk-UA" b="1" dirty="0" smtClean="0">
                <a:solidFill>
                  <a:srgbClr val="660066"/>
                </a:solidFill>
                <a:latin typeface="Monotype Corsiva" pitchFamily="66" charset="0"/>
              </a:rPr>
              <a:t>і</a:t>
            </a:r>
            <a:r>
              <a:rPr lang="ru-RU" b="1" dirty="0" err="1" smtClean="0">
                <a:solidFill>
                  <a:srgbClr val="660066"/>
                </a:solidFill>
                <a:latin typeface="Monotype Corsiva" pitchFamily="66" charset="0"/>
              </a:rPr>
              <a:t>й</a:t>
            </a:r>
            <a:r>
              <a:rPr lang="ru-RU" b="1" dirty="0" smtClean="0">
                <a:solidFill>
                  <a:srgbClr val="660066"/>
                </a:solidFill>
                <a:latin typeface="Monotype Corsiva" pitchFamily="66" charset="0"/>
              </a:rPr>
              <a:t> </a:t>
            </a:r>
            <a:r>
              <a:rPr lang="uk-UA" b="1" dirty="0" smtClean="0">
                <a:solidFill>
                  <a:srgbClr val="660066"/>
                </a:solidFill>
                <a:latin typeface="Monotype Corsiva" pitchFamily="66" charset="0"/>
              </a:rPr>
              <a:t>рух</a:t>
            </a:r>
            <a:r>
              <a:rPr lang="ru-RU" b="1" dirty="0" err="1" smtClean="0">
                <a:solidFill>
                  <a:srgbClr val="660066"/>
                </a:solidFill>
                <a:latin typeface="Monotype Corsiva" pitchFamily="66" charset="0"/>
              </a:rPr>
              <a:t>ают</a:t>
            </a:r>
            <a:r>
              <a:rPr lang="uk-UA" b="1" dirty="0" smtClean="0">
                <a:solidFill>
                  <a:srgbClr val="660066"/>
                </a:solidFill>
                <a:latin typeface="Monotype Corsiva" pitchFamily="66" charset="0"/>
              </a:rPr>
              <a:t>ь</a:t>
            </a:r>
            <a:r>
              <a:rPr lang="ru-RU" b="1" dirty="0" err="1" smtClean="0">
                <a:solidFill>
                  <a:srgbClr val="660066"/>
                </a:solidFill>
                <a:latin typeface="Monotype Corsiva" pitchFamily="66" charset="0"/>
              </a:rPr>
              <a:t>ся</a:t>
            </a:r>
            <a:r>
              <a:rPr lang="ru-RU" b="1" dirty="0" smtClean="0">
                <a:solidFill>
                  <a:srgbClr val="660066"/>
                </a:solidFill>
                <a:latin typeface="Monotype Corsiva" pitchFamily="66" charset="0"/>
              </a:rPr>
              <a:t> </a:t>
            </a:r>
            <a:r>
              <a:rPr lang="ru-RU" b="1" dirty="0" err="1" smtClean="0">
                <a:solidFill>
                  <a:srgbClr val="660066"/>
                </a:solidFill>
                <a:latin typeface="Monotype Corsiva" pitchFamily="66" charset="0"/>
              </a:rPr>
              <a:t>пасивно</a:t>
            </a:r>
            <a:r>
              <a:rPr lang="ru-RU" b="1" dirty="0" smtClean="0">
                <a:solidFill>
                  <a:srgbClr val="660066"/>
                </a:solidFill>
                <a:latin typeface="Monotype Corsiva" pitchFamily="66" charset="0"/>
              </a:rPr>
              <a:t>,</a:t>
            </a:r>
            <a:r>
              <a:rPr lang="uk-UA" b="1" dirty="0" smtClean="0">
                <a:solidFill>
                  <a:srgbClr val="660066"/>
                </a:solidFill>
                <a:latin typeface="Monotype Corsiva" pitchFamily="66" charset="0"/>
              </a:rPr>
              <a:t> за допомогою</a:t>
            </a:r>
            <a:r>
              <a:rPr lang="ru-RU" b="1" dirty="0" smtClean="0">
                <a:solidFill>
                  <a:srgbClr val="660066"/>
                </a:solidFill>
                <a:latin typeface="Monotype Corsiva" pitchFamily="66" charset="0"/>
              </a:rPr>
              <a:t> вод</a:t>
            </a:r>
            <a:r>
              <a:rPr lang="uk-UA" b="1" dirty="0" err="1" smtClean="0">
                <a:solidFill>
                  <a:srgbClr val="660066"/>
                </a:solidFill>
                <a:latin typeface="Monotype Corsiva" pitchFamily="66" charset="0"/>
              </a:rPr>
              <a:t>ни</a:t>
            </a:r>
            <a:r>
              <a:rPr lang="ru-RU" b="1" dirty="0" err="1" smtClean="0">
                <a:solidFill>
                  <a:srgbClr val="660066"/>
                </a:solidFill>
                <a:latin typeface="Monotype Corsiva" pitchFamily="66" charset="0"/>
              </a:rPr>
              <a:t>х</a:t>
            </a:r>
            <a:r>
              <a:rPr lang="ru-RU" b="1" dirty="0" smtClean="0">
                <a:solidFill>
                  <a:srgbClr val="660066"/>
                </a:solidFill>
                <a:latin typeface="Monotype Corsiva" pitchFamily="66" charset="0"/>
              </a:rPr>
              <a:t> </a:t>
            </a:r>
            <a:r>
              <a:rPr lang="uk-UA" b="1" dirty="0" smtClean="0">
                <a:solidFill>
                  <a:srgbClr val="660066"/>
                </a:solidFill>
                <a:latin typeface="Monotype Corsiva" pitchFamily="66" charset="0"/>
              </a:rPr>
              <a:t>або</a:t>
            </a:r>
            <a:r>
              <a:rPr lang="ru-RU" b="1" dirty="0" smtClean="0">
                <a:solidFill>
                  <a:srgbClr val="660066"/>
                </a:solidFill>
                <a:latin typeface="Monotype Corsiva" pitchFamily="66" charset="0"/>
              </a:rPr>
              <a:t> </a:t>
            </a:r>
            <a:r>
              <a:rPr lang="uk-UA" b="1" dirty="0" smtClean="0">
                <a:solidFill>
                  <a:srgbClr val="660066"/>
                </a:solidFill>
                <a:latin typeface="Monotype Corsiva" pitchFamily="66" charset="0"/>
              </a:rPr>
              <a:t>повітряних</a:t>
            </a:r>
            <a:r>
              <a:rPr lang="ru-RU" b="1" dirty="0" smtClean="0">
                <a:solidFill>
                  <a:srgbClr val="660066"/>
                </a:solidFill>
                <a:latin typeface="Monotype Corsiva" pitchFamily="66" charset="0"/>
              </a:rPr>
              <a:t> </a:t>
            </a:r>
            <a:r>
              <a:rPr lang="ru-RU" b="1" dirty="0" err="1" smtClean="0">
                <a:solidFill>
                  <a:srgbClr val="660066"/>
                </a:solidFill>
                <a:latin typeface="Monotype Corsiva" pitchFamily="66" charset="0"/>
              </a:rPr>
              <a:t>теч</a:t>
            </a:r>
            <a:r>
              <a:rPr lang="uk-UA" b="1" dirty="0" smtClean="0">
                <a:solidFill>
                  <a:srgbClr val="660066"/>
                </a:solidFill>
                <a:latin typeface="Monotype Corsiva" pitchFamily="66" charset="0"/>
              </a:rPr>
              <a:t>і</a:t>
            </a:r>
            <a:r>
              <a:rPr lang="ru-RU" b="1" dirty="0" err="1" smtClean="0">
                <a:solidFill>
                  <a:srgbClr val="660066"/>
                </a:solidFill>
                <a:latin typeface="Monotype Corsiva" pitchFamily="66" charset="0"/>
              </a:rPr>
              <a:t>й</a:t>
            </a:r>
            <a:r>
              <a:rPr lang="ru-RU" b="1" dirty="0" smtClean="0">
                <a:solidFill>
                  <a:srgbClr val="660066"/>
                </a:solidFill>
                <a:latin typeface="Monotype Corsiva" pitchFamily="66" charset="0"/>
              </a:rPr>
              <a:t>. </a:t>
            </a:r>
            <a:r>
              <a:rPr lang="uk-UA" b="1" dirty="0" smtClean="0">
                <a:solidFill>
                  <a:srgbClr val="660066"/>
                </a:solidFill>
                <a:latin typeface="Monotype Corsiva" pitchFamily="66" charset="0"/>
              </a:rPr>
              <a:t>        </a:t>
            </a:r>
          </a:p>
          <a:p>
            <a:pPr algn="just"/>
            <a:r>
              <a:rPr lang="uk-UA" b="1" dirty="0" smtClean="0">
                <a:solidFill>
                  <a:srgbClr val="660066"/>
                </a:solidFill>
                <a:latin typeface="Monotype Corsiva" pitchFamily="66" charset="0"/>
              </a:rPr>
              <a:t>    Але</a:t>
            </a:r>
            <a:r>
              <a:rPr lang="ru-RU" b="1" dirty="0" smtClean="0">
                <a:solidFill>
                  <a:srgbClr val="660066"/>
                </a:solidFill>
                <a:latin typeface="Monotype Corsiva" pitchFamily="66" charset="0"/>
              </a:rPr>
              <a:t> </a:t>
            </a:r>
            <a:r>
              <a:rPr lang="uk-UA" b="1" dirty="0" smtClean="0">
                <a:solidFill>
                  <a:srgbClr val="660066"/>
                </a:solidFill>
                <a:latin typeface="Monotype Corsiva" pitchFamily="66" charset="0"/>
              </a:rPr>
              <a:t>деякі</a:t>
            </a:r>
            <a:r>
              <a:rPr lang="ru-RU" b="1" dirty="0" smtClean="0">
                <a:solidFill>
                  <a:srgbClr val="660066"/>
                </a:solidFill>
                <a:latin typeface="Monotype Corsiva" pitchFamily="66" charset="0"/>
              </a:rPr>
              <a:t> </a:t>
            </a:r>
            <a:r>
              <a:rPr lang="ru-RU" b="1" dirty="0" err="1" smtClean="0">
                <a:solidFill>
                  <a:srgbClr val="660066"/>
                </a:solidFill>
                <a:latin typeface="Monotype Corsiva" pitchFamily="66" charset="0"/>
              </a:rPr>
              <a:t>з</a:t>
            </a:r>
            <a:r>
              <a:rPr lang="ru-RU" b="1" dirty="0" smtClean="0">
                <a:solidFill>
                  <a:srgbClr val="660066"/>
                </a:solidFill>
                <a:latin typeface="Monotype Corsiva" pitchFamily="66" charset="0"/>
              </a:rPr>
              <a:t> них м</a:t>
            </a:r>
            <a:r>
              <a:rPr lang="uk-UA" b="1" dirty="0" smtClean="0">
                <a:solidFill>
                  <a:srgbClr val="660066"/>
                </a:solidFill>
                <a:latin typeface="Monotype Corsiva" pitchFamily="66" charset="0"/>
              </a:rPr>
              <a:t>а</a:t>
            </a:r>
            <a:r>
              <a:rPr lang="ru-RU" b="1" dirty="0" smtClean="0">
                <a:solidFill>
                  <a:srgbClr val="660066"/>
                </a:solidFill>
                <a:latin typeface="Monotype Corsiva" pitchFamily="66" charset="0"/>
              </a:rPr>
              <a:t>ют</a:t>
            </a:r>
            <a:r>
              <a:rPr lang="uk-UA" b="1" dirty="0" smtClean="0">
                <a:solidFill>
                  <a:srgbClr val="660066"/>
                </a:solidFill>
                <a:latin typeface="Monotype Corsiva" pitchFamily="66" charset="0"/>
              </a:rPr>
              <a:t>ь</a:t>
            </a:r>
            <a:r>
              <a:rPr lang="ru-RU" b="1" dirty="0" smtClean="0">
                <a:solidFill>
                  <a:srgbClr val="660066"/>
                </a:solidFill>
                <a:latin typeface="Monotype Corsiva" pitchFamily="66" charset="0"/>
              </a:rPr>
              <a:t> </a:t>
            </a:r>
            <a:r>
              <a:rPr lang="uk-UA" b="1" dirty="0" smtClean="0">
                <a:solidFill>
                  <a:srgbClr val="660066"/>
                </a:solidFill>
                <a:latin typeface="Monotype Corsiva" pitchFamily="66" charset="0"/>
              </a:rPr>
              <a:t>д</a:t>
            </a:r>
            <a:r>
              <a:rPr lang="ru-RU" b="1" i="1" dirty="0" smtClean="0">
                <a:solidFill>
                  <a:srgbClr val="660066"/>
                </a:solidFill>
                <a:latin typeface="Monotype Corsiva" pitchFamily="66" charset="0"/>
              </a:rPr>
              <a:t>жгутики</a:t>
            </a:r>
            <a:r>
              <a:rPr lang="ru-RU" b="1" dirty="0" smtClean="0">
                <a:solidFill>
                  <a:srgbClr val="660066"/>
                </a:solidFill>
                <a:latin typeface="Monotype Corsiva" pitchFamily="66" charset="0"/>
              </a:rPr>
              <a:t>. </a:t>
            </a:r>
            <a:r>
              <a:rPr lang="uk-UA" b="1" dirty="0" err="1" smtClean="0">
                <a:solidFill>
                  <a:srgbClr val="660066"/>
                </a:solidFill>
                <a:latin typeface="Monotype Corsiva" pitchFamily="66" charset="0"/>
              </a:rPr>
              <a:t>Во</a:t>
            </a:r>
            <a:r>
              <a:rPr lang="ru-RU" b="1" dirty="0" smtClean="0">
                <a:solidFill>
                  <a:srgbClr val="660066"/>
                </a:solidFill>
                <a:latin typeface="Monotype Corsiva" pitchFamily="66" charset="0"/>
              </a:rPr>
              <a:t>ни </a:t>
            </a:r>
            <a:r>
              <a:rPr lang="uk-UA" b="1" dirty="0" smtClean="0">
                <a:solidFill>
                  <a:srgbClr val="660066"/>
                </a:solidFill>
                <a:latin typeface="Monotype Corsiva" pitchFamily="66" charset="0"/>
              </a:rPr>
              <a:t>неначе </a:t>
            </a:r>
            <a:r>
              <a:rPr lang="ru-RU" b="1" dirty="0" smtClean="0">
                <a:solidFill>
                  <a:srgbClr val="660066"/>
                </a:solidFill>
                <a:latin typeface="Monotype Corsiva" pitchFamily="66" charset="0"/>
              </a:rPr>
              <a:t>в</a:t>
            </a:r>
            <a:r>
              <a:rPr lang="uk-UA" b="1" dirty="0" smtClean="0">
                <a:solidFill>
                  <a:srgbClr val="660066"/>
                </a:solidFill>
                <a:latin typeface="Monotype Corsiva" pitchFamily="66" charset="0"/>
              </a:rPr>
              <a:t>гвинчу</a:t>
            </a:r>
            <a:r>
              <a:rPr lang="ru-RU" b="1" dirty="0" err="1" smtClean="0">
                <a:solidFill>
                  <a:srgbClr val="660066"/>
                </a:solidFill>
                <a:latin typeface="Monotype Corsiva" pitchFamily="66" charset="0"/>
              </a:rPr>
              <a:t>ються</a:t>
            </a:r>
            <a:r>
              <a:rPr lang="ru-RU" b="1" dirty="0" smtClean="0">
                <a:solidFill>
                  <a:srgbClr val="660066"/>
                </a:solidFill>
                <a:latin typeface="Monotype Corsiva" pitchFamily="66" charset="0"/>
              </a:rPr>
              <a:t> в с</a:t>
            </a:r>
            <a:r>
              <a:rPr lang="uk-UA" b="1" dirty="0" err="1" smtClean="0">
                <a:solidFill>
                  <a:srgbClr val="660066"/>
                </a:solidFill>
                <a:latin typeface="Monotype Corsiva" pitchFamily="66" charset="0"/>
              </a:rPr>
              <a:t>ередовище</a:t>
            </a:r>
            <a:r>
              <a:rPr lang="ru-RU" b="1" dirty="0" smtClean="0">
                <a:solidFill>
                  <a:srgbClr val="660066"/>
                </a:solidFill>
                <a:latin typeface="Monotype Corsiva" pitchFamily="66" charset="0"/>
              </a:rPr>
              <a:t>,</a:t>
            </a:r>
            <a:r>
              <a:rPr lang="uk-UA" b="1" dirty="0" smtClean="0">
                <a:solidFill>
                  <a:srgbClr val="660066"/>
                </a:solidFill>
                <a:latin typeface="Monotype Corsiva" pitchFamily="66" charset="0"/>
              </a:rPr>
              <a:t> рухаючи</a:t>
            </a:r>
            <a:r>
              <a:rPr lang="ru-RU" b="1" dirty="0" smtClean="0">
                <a:solidFill>
                  <a:srgbClr val="660066"/>
                </a:solidFill>
                <a:latin typeface="Monotype Corsiva" pitchFamily="66" charset="0"/>
              </a:rPr>
              <a:t> </a:t>
            </a:r>
            <a:r>
              <a:rPr lang="ru-RU" b="1" dirty="0" err="1" smtClean="0">
                <a:solidFill>
                  <a:srgbClr val="660066"/>
                </a:solidFill>
                <a:latin typeface="Monotype Corsiva" pitchFamily="66" charset="0"/>
              </a:rPr>
              <a:t>кл</a:t>
            </a:r>
            <a:r>
              <a:rPr lang="uk-UA" b="1" dirty="0" smtClean="0">
                <a:solidFill>
                  <a:srgbClr val="660066"/>
                </a:solidFill>
                <a:latin typeface="Monotype Corsiva" pitchFamily="66" charset="0"/>
              </a:rPr>
              <a:t>і</a:t>
            </a:r>
            <a:r>
              <a:rPr lang="ru-RU" b="1" dirty="0" smtClean="0">
                <a:solidFill>
                  <a:srgbClr val="660066"/>
                </a:solidFill>
                <a:latin typeface="Monotype Corsiva" pitchFamily="66" charset="0"/>
              </a:rPr>
              <a:t>т</a:t>
            </a:r>
            <a:r>
              <a:rPr lang="uk-UA" b="1" dirty="0" err="1" smtClean="0">
                <a:solidFill>
                  <a:srgbClr val="660066"/>
                </a:solidFill>
                <a:latin typeface="Monotype Corsiva" pitchFamily="66" charset="0"/>
              </a:rPr>
              <a:t>ин</a:t>
            </a:r>
            <a:r>
              <a:rPr lang="ru-RU" b="1" dirty="0" smtClean="0">
                <a:solidFill>
                  <a:srgbClr val="660066"/>
                </a:solidFill>
                <a:latin typeface="Monotype Corsiva" pitchFamily="66" charset="0"/>
              </a:rPr>
              <a:t>у </a:t>
            </a:r>
            <a:r>
              <a:rPr lang="ru-RU" b="1" dirty="0" err="1" smtClean="0">
                <a:solidFill>
                  <a:srgbClr val="660066"/>
                </a:solidFill>
                <a:latin typeface="Monotype Corsiva" pitchFamily="66" charset="0"/>
              </a:rPr>
              <a:t>впер</a:t>
            </a:r>
            <a:r>
              <a:rPr lang="uk-UA" b="1" dirty="0" smtClean="0">
                <a:solidFill>
                  <a:srgbClr val="660066"/>
                </a:solidFill>
                <a:latin typeface="Monotype Corsiva" pitchFamily="66" charset="0"/>
              </a:rPr>
              <a:t>е</a:t>
            </a:r>
            <a:r>
              <a:rPr lang="ru-RU" b="1" dirty="0" smtClean="0">
                <a:solidFill>
                  <a:srgbClr val="660066"/>
                </a:solidFill>
                <a:latin typeface="Monotype Corsiva" pitchFamily="66" charset="0"/>
              </a:rPr>
              <a:t>д. </a:t>
            </a:r>
          </a:p>
          <a:p>
            <a:pPr>
              <a:buNone/>
            </a:pPr>
            <a:endParaRPr lang="ru-RU" dirty="0"/>
          </a:p>
        </p:txBody>
      </p:sp>
      <p:sp>
        <p:nvSpPr>
          <p:cNvPr id="4" name="Rectangle 4" descr="13"/>
          <p:cNvSpPr>
            <a:spLocks noChangeArrowheads="1"/>
          </p:cNvSpPr>
          <p:nvPr/>
        </p:nvSpPr>
        <p:spPr bwMode="auto">
          <a:xfrm>
            <a:off x="4929190" y="3857628"/>
            <a:ext cx="3124200" cy="2438400"/>
          </a:xfrm>
          <a:prstGeom prst="rect">
            <a:avLst/>
          </a:prstGeom>
          <a:blipFill dpi="0" rotWithShape="0">
            <a:blip r:embed="rId2"/>
            <a:srcRect/>
            <a:stretch>
              <a:fillRect/>
            </a:stretch>
          </a:blipFill>
          <a:ln w="9525">
            <a:solidFill>
              <a:schemeClr val="tx1"/>
            </a:solidFill>
            <a:miter lim="800000"/>
            <a:headEnd/>
            <a:tailEnd/>
          </a:ln>
          <a:effectLst/>
        </p:spPr>
        <p:txBody>
          <a:bodyPr wrap="none" anchor="ctr"/>
          <a:lstStyle/>
          <a:p>
            <a:endParaRPr lang="ru-RU"/>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4400" b="1" kern="10" dirty="0" err="1" smtClean="0">
                <a:ln w="9525">
                  <a:round/>
                  <a:headEnd/>
                  <a:tailEnd/>
                </a:ln>
                <a:solidFill>
                  <a:schemeClr val="tx2"/>
                </a:solidFill>
                <a:effectLst/>
                <a:latin typeface="Times New Roman" pitchFamily="18" charset="0"/>
                <a:cs typeface="Times New Roman" pitchFamily="18" charset="0"/>
              </a:rPr>
              <a:t>Бактерії</a:t>
            </a:r>
            <a:r>
              <a:rPr lang="ru-RU" sz="4400" b="1" kern="10" dirty="0" smtClean="0">
                <a:ln w="9525">
                  <a:round/>
                  <a:headEnd/>
                  <a:tailEnd/>
                </a:ln>
                <a:solidFill>
                  <a:schemeClr val="tx2"/>
                </a:solidFill>
                <a:effectLst/>
                <a:latin typeface="Times New Roman" pitchFamily="18" charset="0"/>
                <a:cs typeface="Times New Roman" pitchFamily="18" charset="0"/>
              </a:rPr>
              <a:t> </a:t>
            </a:r>
            <a:r>
              <a:rPr lang="ru-RU" sz="4400" b="1" kern="10" dirty="0" err="1" smtClean="0">
                <a:ln w="9525">
                  <a:round/>
                  <a:headEnd/>
                  <a:tailEnd/>
                </a:ln>
                <a:solidFill>
                  <a:schemeClr val="tx2"/>
                </a:solidFill>
                <a:effectLst/>
                <a:latin typeface="Times New Roman" pitchFamily="18" charset="0"/>
                <a:cs typeface="Times New Roman" pitchFamily="18" charset="0"/>
              </a:rPr>
              <a:t>з</a:t>
            </a:r>
            <a:r>
              <a:rPr lang="ru-RU" sz="4400" b="1" kern="10" dirty="0" smtClean="0">
                <a:ln w="9525">
                  <a:round/>
                  <a:headEnd/>
                  <a:tailEnd/>
                </a:ln>
                <a:solidFill>
                  <a:schemeClr val="tx2"/>
                </a:solidFill>
                <a:effectLst/>
                <a:latin typeface="Times New Roman" pitchFamily="18" charset="0"/>
                <a:cs typeface="Times New Roman" pitchFamily="18" charset="0"/>
              </a:rPr>
              <a:t> </a:t>
            </a:r>
            <a:r>
              <a:rPr lang="ru-RU" sz="4400" b="1" kern="10" dirty="0" err="1" smtClean="0">
                <a:ln w="9525">
                  <a:round/>
                  <a:headEnd/>
                  <a:tailEnd/>
                </a:ln>
                <a:solidFill>
                  <a:schemeClr val="tx2"/>
                </a:solidFill>
                <a:effectLst/>
                <a:latin typeface="Times New Roman" pitchFamily="18" charset="0"/>
                <a:cs typeface="Times New Roman" pitchFamily="18" charset="0"/>
              </a:rPr>
              <a:t>джгутиками</a:t>
            </a:r>
            <a:endParaRPr lang="ru-RU" dirty="0">
              <a:solidFill>
                <a:schemeClr val="tx2"/>
              </a:solidFill>
              <a:effectLst/>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algn="ctr">
              <a:buNone/>
            </a:pPr>
            <a:r>
              <a:rPr lang="uk-UA" sz="2800" b="1" i="1" dirty="0" err="1" smtClean="0">
                <a:solidFill>
                  <a:srgbClr val="660033"/>
                </a:solidFill>
                <a:latin typeface="Times New Roman" pitchFamily="18" charset="0"/>
                <a:cs typeface="Times New Roman" pitchFamily="18" charset="0"/>
              </a:rPr>
              <a:t>Монотрихи</a:t>
            </a:r>
            <a:r>
              <a:rPr lang="uk-UA" sz="2800" b="1" i="1" dirty="0" smtClean="0">
                <a:solidFill>
                  <a:srgbClr val="660033"/>
                </a:solidFill>
                <a:latin typeface="Times New Roman" pitchFamily="18" charset="0"/>
                <a:cs typeface="Times New Roman" pitchFamily="18" charset="0"/>
              </a:rPr>
              <a:t> – мають один джгутик</a:t>
            </a:r>
            <a:endParaRPr lang="ru-RU" sz="2800" b="1" i="1" dirty="0" smtClean="0">
              <a:solidFill>
                <a:srgbClr val="660033"/>
              </a:solidFill>
              <a:latin typeface="Times New Roman" pitchFamily="18" charset="0"/>
              <a:cs typeface="Times New Roman" pitchFamily="18" charset="0"/>
            </a:endParaRPr>
          </a:p>
          <a:p>
            <a:pPr>
              <a:buNone/>
            </a:pPr>
            <a:endParaRPr lang="ru-RU" dirty="0"/>
          </a:p>
        </p:txBody>
      </p:sp>
      <p:sp>
        <p:nvSpPr>
          <p:cNvPr id="4" name="Rectangle 4" descr="сырч бакт"/>
          <p:cNvSpPr>
            <a:spLocks noChangeArrowheads="1"/>
          </p:cNvSpPr>
          <p:nvPr/>
        </p:nvSpPr>
        <p:spPr bwMode="auto">
          <a:xfrm>
            <a:off x="6500826" y="4572008"/>
            <a:ext cx="2052622" cy="2133592"/>
          </a:xfrm>
          <a:prstGeom prst="rect">
            <a:avLst/>
          </a:prstGeom>
          <a:blipFill dpi="0" rotWithShape="0">
            <a:blip r:embed="rId2"/>
            <a:srcRect/>
            <a:stretch>
              <a:fillRect/>
            </a:stretch>
          </a:blipFill>
          <a:ln w="9525">
            <a:solidFill>
              <a:schemeClr val="tx1"/>
            </a:solidFill>
            <a:miter lim="800000"/>
            <a:headEnd/>
            <a:tailEnd/>
          </a:ln>
          <a:effectLst/>
        </p:spPr>
        <p:txBody>
          <a:bodyPr wrap="none" anchor="ctr"/>
          <a:lstStyle/>
          <a:p>
            <a:endParaRPr lang="ru-RU"/>
          </a:p>
        </p:txBody>
      </p:sp>
      <p:sp>
        <p:nvSpPr>
          <p:cNvPr id="5" name="Rectangle 6" descr="16"/>
          <p:cNvSpPr>
            <a:spLocks noChangeArrowheads="1"/>
          </p:cNvSpPr>
          <p:nvPr/>
        </p:nvSpPr>
        <p:spPr bwMode="auto">
          <a:xfrm>
            <a:off x="3500430" y="3000372"/>
            <a:ext cx="2514600" cy="2895600"/>
          </a:xfrm>
          <a:prstGeom prst="rect">
            <a:avLst/>
          </a:prstGeom>
          <a:blipFill dpi="0" rotWithShape="0">
            <a:blip r:embed="rId3"/>
            <a:srcRect/>
            <a:stretch>
              <a:fillRect/>
            </a:stretch>
          </a:blipFill>
          <a:ln w="9525">
            <a:solidFill>
              <a:schemeClr val="tx1"/>
            </a:solidFill>
            <a:miter lim="800000"/>
            <a:headEnd/>
            <a:tailEnd/>
          </a:ln>
          <a:effectLst/>
        </p:spPr>
        <p:txBody>
          <a:bodyPr wrap="none" anchor="ctr"/>
          <a:lstStyle/>
          <a:p>
            <a:endParaRPr lang="ru-RU"/>
          </a:p>
        </p:txBody>
      </p:sp>
      <p:sp>
        <p:nvSpPr>
          <p:cNvPr id="6" name="Rectangle 5" descr="42"/>
          <p:cNvSpPr>
            <a:spLocks noChangeArrowheads="1"/>
          </p:cNvSpPr>
          <p:nvPr/>
        </p:nvSpPr>
        <p:spPr bwMode="auto">
          <a:xfrm>
            <a:off x="1214414" y="2000240"/>
            <a:ext cx="2143140" cy="2143140"/>
          </a:xfrm>
          <a:prstGeom prst="rect">
            <a:avLst/>
          </a:prstGeom>
          <a:blipFill dpi="0" rotWithShape="0">
            <a:blip r:embed="rId4"/>
            <a:srcRect/>
            <a:stretch>
              <a:fillRect/>
            </a:stretch>
          </a:blipFill>
          <a:ln w="9525">
            <a:solidFill>
              <a:schemeClr val="tx1"/>
            </a:solidFill>
            <a:miter lim="800000"/>
            <a:headEnd/>
            <a:tailEnd/>
          </a:ln>
          <a:effectLst/>
        </p:spPr>
        <p:txBody>
          <a:bodyPr wrap="none" anchor="ctr"/>
          <a:lstStyle/>
          <a:p>
            <a:endParaRPr lang="ru-RU"/>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02" y="571480"/>
            <a:ext cx="8643998" cy="3071834"/>
          </a:xfrm>
        </p:spPr>
        <p:txBody>
          <a:bodyPr>
            <a:normAutofit fontScale="90000"/>
          </a:bodyPr>
          <a:lstStyle/>
          <a:p>
            <a:pPr algn="ctr"/>
            <a:r>
              <a:rPr lang="uk-UA" sz="7200" dirty="0" smtClean="0"/>
              <a:t>Бактерії – найменші одноклітинні  організми.</a:t>
            </a:r>
            <a:br>
              <a:rPr lang="uk-UA" sz="7200" dirty="0" smtClean="0"/>
            </a:br>
            <a:endParaRPr lang="ru-RU" sz="7200" dirty="0"/>
          </a:p>
        </p:txBody>
      </p:sp>
      <p:sp>
        <p:nvSpPr>
          <p:cNvPr id="79874" name="AutoShape 2" descr="Результат пошуку зображень за запитом &quot;бактерії 6 клас презентація&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sp>
        <p:nvSpPr>
          <p:cNvPr id="79876" name="AutoShape 4" descr="Funny bacter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sp>
        <p:nvSpPr>
          <p:cNvPr id="5" name="Rectangle 8" descr="01"/>
          <p:cNvSpPr>
            <a:spLocks noChangeArrowheads="1"/>
          </p:cNvSpPr>
          <p:nvPr/>
        </p:nvSpPr>
        <p:spPr bwMode="auto">
          <a:xfrm>
            <a:off x="3071802" y="3571876"/>
            <a:ext cx="3957646" cy="2686056"/>
          </a:xfrm>
          <a:prstGeom prst="rect">
            <a:avLst/>
          </a:prstGeom>
          <a:blipFill dpi="0" rotWithShape="0">
            <a:blip r:embed="rId2"/>
            <a:srcRect/>
            <a:stretch>
              <a:fillRect/>
            </a:stretch>
          </a:blipFill>
          <a:ln w="9525">
            <a:solidFill>
              <a:schemeClr val="tx1"/>
            </a:solidFill>
            <a:miter lim="800000"/>
            <a:headEnd/>
            <a:tailEnd/>
          </a:ln>
          <a:effectLst/>
        </p:spPr>
        <p:txBody>
          <a:bodyPr wrap="none" anchor="ctr"/>
          <a:lstStyle/>
          <a:p>
            <a:endParaRPr lang="ru-RU"/>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4000" b="1" kern="10" dirty="0" err="1" smtClean="0">
                <a:ln w="9525">
                  <a:round/>
                  <a:headEnd/>
                  <a:tailEnd/>
                </a:ln>
                <a:solidFill>
                  <a:schemeClr val="tx2"/>
                </a:solidFill>
                <a:effectLst/>
                <a:latin typeface="Times New Roman" pitchFamily="18" charset="0"/>
                <a:cs typeface="Times New Roman" pitchFamily="18" charset="0"/>
              </a:rPr>
              <a:t>Бактерії</a:t>
            </a:r>
            <a:r>
              <a:rPr lang="ru-RU" sz="4000" b="1" kern="10" dirty="0" smtClean="0">
                <a:ln w="9525">
                  <a:round/>
                  <a:headEnd/>
                  <a:tailEnd/>
                </a:ln>
                <a:solidFill>
                  <a:schemeClr val="tx2"/>
                </a:solidFill>
                <a:effectLst/>
                <a:latin typeface="Times New Roman" pitchFamily="18" charset="0"/>
                <a:cs typeface="Times New Roman" pitchFamily="18" charset="0"/>
              </a:rPr>
              <a:t> </a:t>
            </a:r>
            <a:r>
              <a:rPr lang="ru-RU" sz="4000" b="1" kern="10" dirty="0" err="1" smtClean="0">
                <a:ln w="9525">
                  <a:round/>
                  <a:headEnd/>
                  <a:tailEnd/>
                </a:ln>
                <a:solidFill>
                  <a:schemeClr val="tx2"/>
                </a:solidFill>
                <a:effectLst/>
                <a:latin typeface="Times New Roman" pitchFamily="18" charset="0"/>
                <a:cs typeface="Times New Roman" pitchFamily="18" charset="0"/>
              </a:rPr>
              <a:t>з</a:t>
            </a:r>
            <a:r>
              <a:rPr lang="ru-RU" sz="4000" b="1" kern="10" dirty="0" smtClean="0">
                <a:ln w="9525">
                  <a:round/>
                  <a:headEnd/>
                  <a:tailEnd/>
                </a:ln>
                <a:solidFill>
                  <a:schemeClr val="tx2"/>
                </a:solidFill>
                <a:effectLst/>
                <a:latin typeface="Times New Roman" pitchFamily="18" charset="0"/>
                <a:cs typeface="Times New Roman" pitchFamily="18" charset="0"/>
              </a:rPr>
              <a:t> </a:t>
            </a:r>
            <a:r>
              <a:rPr lang="ru-RU" sz="4000" b="1" kern="10" dirty="0" err="1" smtClean="0">
                <a:ln w="9525">
                  <a:round/>
                  <a:headEnd/>
                  <a:tailEnd/>
                </a:ln>
                <a:solidFill>
                  <a:schemeClr val="tx2"/>
                </a:solidFill>
                <a:effectLst/>
                <a:latin typeface="Times New Roman" pitchFamily="18" charset="0"/>
                <a:cs typeface="Times New Roman" pitchFamily="18" charset="0"/>
              </a:rPr>
              <a:t>джгутиками</a:t>
            </a:r>
            <a:endParaRPr lang="ru-RU" dirty="0"/>
          </a:p>
        </p:txBody>
      </p:sp>
      <p:sp>
        <p:nvSpPr>
          <p:cNvPr id="3" name="Содержимое 2"/>
          <p:cNvSpPr>
            <a:spLocks noGrp="1"/>
          </p:cNvSpPr>
          <p:nvPr>
            <p:ph idx="1"/>
          </p:nvPr>
        </p:nvSpPr>
        <p:spPr/>
        <p:txBody>
          <a:bodyPr>
            <a:normAutofit/>
          </a:bodyPr>
          <a:lstStyle/>
          <a:p>
            <a:pPr algn="ctr">
              <a:buNone/>
            </a:pPr>
            <a:r>
              <a:rPr lang="uk-UA" b="1" i="1" dirty="0" err="1" smtClean="0">
                <a:solidFill>
                  <a:srgbClr val="660033"/>
                </a:solidFill>
                <a:latin typeface="Times New Roman" pitchFamily="18" charset="0"/>
                <a:cs typeface="Times New Roman" pitchFamily="18" charset="0"/>
              </a:rPr>
              <a:t>Лофотрихи</a:t>
            </a:r>
            <a:r>
              <a:rPr lang="uk-UA" b="1" i="1" dirty="0" smtClean="0">
                <a:solidFill>
                  <a:srgbClr val="660033"/>
                </a:solidFill>
                <a:latin typeface="Times New Roman" pitchFamily="18" charset="0"/>
                <a:cs typeface="Times New Roman" pitchFamily="18" charset="0"/>
              </a:rPr>
              <a:t> – мають віяло джгутиків</a:t>
            </a:r>
            <a:endParaRPr lang="ru-RU" b="1" i="1" dirty="0" smtClean="0">
              <a:solidFill>
                <a:srgbClr val="660033"/>
              </a:solidFill>
              <a:latin typeface="Times New Roman" pitchFamily="18" charset="0"/>
              <a:cs typeface="Times New Roman" pitchFamily="18" charset="0"/>
            </a:endParaRPr>
          </a:p>
          <a:p>
            <a:pPr algn="ctr"/>
            <a:endParaRPr lang="ru-RU" i="1" dirty="0">
              <a:latin typeface="Times New Roman" pitchFamily="18" charset="0"/>
              <a:cs typeface="Times New Roman" pitchFamily="18" charset="0"/>
            </a:endParaRPr>
          </a:p>
        </p:txBody>
      </p:sp>
      <p:sp>
        <p:nvSpPr>
          <p:cNvPr id="4" name="Rectangle 8" descr="32"/>
          <p:cNvSpPr>
            <a:spLocks noChangeArrowheads="1"/>
          </p:cNvSpPr>
          <p:nvPr/>
        </p:nvSpPr>
        <p:spPr bwMode="auto">
          <a:xfrm>
            <a:off x="3143240" y="2571744"/>
            <a:ext cx="3305180" cy="3309942"/>
          </a:xfrm>
          <a:prstGeom prst="rect">
            <a:avLst/>
          </a:prstGeom>
          <a:blipFill dpi="0" rotWithShape="0">
            <a:blip r:embed="rId2"/>
            <a:srcRect/>
            <a:stretch>
              <a:fillRect/>
            </a:stretch>
          </a:blipFill>
          <a:ln w="9525">
            <a:solidFill>
              <a:schemeClr val="tx1"/>
            </a:solidFill>
            <a:miter lim="800000"/>
            <a:headEnd/>
            <a:tailEnd/>
          </a:ln>
          <a:effectLst/>
        </p:spPr>
        <p:txBody>
          <a:bodyPr wrap="none" anchor="ctr"/>
          <a:lstStyle/>
          <a:p>
            <a:endParaRPr lang="ru-RU"/>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4000" b="1" kern="10" dirty="0" err="1" smtClean="0">
                <a:ln w="9525">
                  <a:round/>
                  <a:headEnd/>
                  <a:tailEnd/>
                </a:ln>
                <a:solidFill>
                  <a:schemeClr val="tx2"/>
                </a:solidFill>
                <a:effectLst/>
                <a:latin typeface="Times New Roman" pitchFamily="18" charset="0"/>
                <a:cs typeface="Times New Roman" pitchFamily="18" charset="0"/>
              </a:rPr>
              <a:t>Бактерії</a:t>
            </a:r>
            <a:r>
              <a:rPr lang="ru-RU" sz="4000" b="1" kern="10" dirty="0" smtClean="0">
                <a:ln w="9525">
                  <a:round/>
                  <a:headEnd/>
                  <a:tailEnd/>
                </a:ln>
                <a:solidFill>
                  <a:schemeClr val="tx2"/>
                </a:solidFill>
                <a:effectLst/>
                <a:latin typeface="Times New Roman" pitchFamily="18" charset="0"/>
                <a:cs typeface="Times New Roman" pitchFamily="18" charset="0"/>
              </a:rPr>
              <a:t> </a:t>
            </a:r>
            <a:r>
              <a:rPr lang="ru-RU" sz="4000" b="1" kern="10" dirty="0" err="1" smtClean="0">
                <a:ln w="9525">
                  <a:round/>
                  <a:headEnd/>
                  <a:tailEnd/>
                </a:ln>
                <a:solidFill>
                  <a:schemeClr val="tx2"/>
                </a:solidFill>
                <a:effectLst/>
                <a:latin typeface="Times New Roman" pitchFamily="18" charset="0"/>
                <a:cs typeface="Times New Roman" pitchFamily="18" charset="0"/>
              </a:rPr>
              <a:t>з</a:t>
            </a:r>
            <a:r>
              <a:rPr lang="ru-RU" sz="4000" b="1" kern="10" dirty="0" smtClean="0">
                <a:ln w="9525">
                  <a:round/>
                  <a:headEnd/>
                  <a:tailEnd/>
                </a:ln>
                <a:solidFill>
                  <a:schemeClr val="tx2"/>
                </a:solidFill>
                <a:effectLst/>
                <a:latin typeface="Times New Roman" pitchFamily="18" charset="0"/>
                <a:cs typeface="Times New Roman" pitchFamily="18" charset="0"/>
              </a:rPr>
              <a:t> </a:t>
            </a:r>
            <a:r>
              <a:rPr lang="ru-RU" sz="4000" b="1" kern="10" dirty="0" err="1" smtClean="0">
                <a:ln w="9525">
                  <a:round/>
                  <a:headEnd/>
                  <a:tailEnd/>
                </a:ln>
                <a:solidFill>
                  <a:schemeClr val="tx2"/>
                </a:solidFill>
                <a:effectLst/>
                <a:latin typeface="Times New Roman" pitchFamily="18" charset="0"/>
                <a:cs typeface="Times New Roman" pitchFamily="18" charset="0"/>
              </a:rPr>
              <a:t>джгутиками</a:t>
            </a:r>
            <a:endParaRPr lang="ru-RU" dirty="0"/>
          </a:p>
        </p:txBody>
      </p:sp>
      <p:sp>
        <p:nvSpPr>
          <p:cNvPr id="3" name="Содержимое 2"/>
          <p:cNvSpPr>
            <a:spLocks noGrp="1"/>
          </p:cNvSpPr>
          <p:nvPr>
            <p:ph idx="1"/>
          </p:nvPr>
        </p:nvSpPr>
        <p:spPr/>
        <p:txBody>
          <a:bodyPr/>
          <a:lstStyle/>
          <a:p>
            <a:pPr algn="ctr">
              <a:buFont typeface="Wingdings" pitchFamily="2" charset="2"/>
              <a:buNone/>
            </a:pPr>
            <a:r>
              <a:rPr lang="uk-UA" b="1" i="1" dirty="0" err="1" smtClean="0">
                <a:solidFill>
                  <a:srgbClr val="660033"/>
                </a:solidFill>
                <a:latin typeface="Times New Roman" pitchFamily="18" charset="0"/>
                <a:cs typeface="Times New Roman" pitchFamily="18" charset="0"/>
              </a:rPr>
              <a:t>Перитрихи</a:t>
            </a:r>
            <a:r>
              <a:rPr lang="uk-UA" b="1" i="1" dirty="0" smtClean="0">
                <a:solidFill>
                  <a:srgbClr val="660033"/>
                </a:solidFill>
                <a:latin typeface="Times New Roman" pitchFamily="18" charset="0"/>
                <a:cs typeface="Times New Roman" pitchFamily="18" charset="0"/>
              </a:rPr>
              <a:t> – мають джгутики                      по всій поверхні тіла</a:t>
            </a:r>
            <a:endParaRPr lang="ru-RU" b="1" i="1" dirty="0">
              <a:solidFill>
                <a:srgbClr val="660033"/>
              </a:solidFill>
              <a:latin typeface="Times New Roman" pitchFamily="18" charset="0"/>
              <a:cs typeface="Times New Roman" pitchFamily="18" charset="0"/>
            </a:endParaRPr>
          </a:p>
        </p:txBody>
      </p:sp>
      <p:sp>
        <p:nvSpPr>
          <p:cNvPr id="4" name="Rectangle 7" descr="15"/>
          <p:cNvSpPr>
            <a:spLocks noChangeArrowheads="1"/>
          </p:cNvSpPr>
          <p:nvPr/>
        </p:nvSpPr>
        <p:spPr bwMode="auto">
          <a:xfrm>
            <a:off x="3929058" y="3429000"/>
            <a:ext cx="2381248" cy="2457448"/>
          </a:xfrm>
          <a:prstGeom prst="rect">
            <a:avLst/>
          </a:prstGeom>
          <a:blipFill dpi="0" rotWithShape="0">
            <a:blip r:embed="rId2"/>
            <a:srcRect/>
            <a:stretch>
              <a:fillRect/>
            </a:stretch>
          </a:blipFill>
          <a:ln w="9525">
            <a:solidFill>
              <a:schemeClr val="tx1"/>
            </a:solidFill>
            <a:miter lim="800000"/>
            <a:headEnd/>
            <a:tailEnd/>
          </a:ln>
          <a:effectLst/>
        </p:spPr>
        <p:txBody>
          <a:bodyPr wrap="none" anchor="ctr"/>
          <a:lstStyle/>
          <a:p>
            <a:endParaRPr lang="ru-RU"/>
          </a:p>
        </p:txBody>
      </p:sp>
      <p:sp>
        <p:nvSpPr>
          <p:cNvPr id="5" name="Rectangle 6" descr="23"/>
          <p:cNvSpPr>
            <a:spLocks noChangeArrowheads="1"/>
          </p:cNvSpPr>
          <p:nvPr/>
        </p:nvSpPr>
        <p:spPr bwMode="auto">
          <a:xfrm>
            <a:off x="1214414" y="2714620"/>
            <a:ext cx="2214578" cy="2500330"/>
          </a:xfrm>
          <a:prstGeom prst="rect">
            <a:avLst/>
          </a:prstGeom>
          <a:blipFill dpi="0" rotWithShape="0">
            <a:blip r:embed="rId3"/>
            <a:srcRect/>
            <a:stretch>
              <a:fillRect/>
            </a:stretch>
          </a:blipFill>
          <a:ln w="9525">
            <a:solidFill>
              <a:schemeClr val="tx1"/>
            </a:solidFill>
            <a:miter lim="800000"/>
            <a:headEnd/>
            <a:tailEnd/>
          </a:ln>
          <a:effectLst/>
        </p:spPr>
        <p:txBody>
          <a:bodyPr wrap="none" anchor="ctr"/>
          <a:lstStyle/>
          <a:p>
            <a:endParaRPr lang="ru-RU"/>
          </a:p>
        </p:txBody>
      </p:sp>
      <p:sp>
        <p:nvSpPr>
          <p:cNvPr id="6" name="Rectangle 5" descr="35"/>
          <p:cNvSpPr>
            <a:spLocks noChangeArrowheads="1"/>
          </p:cNvSpPr>
          <p:nvPr/>
        </p:nvSpPr>
        <p:spPr bwMode="auto">
          <a:xfrm>
            <a:off x="6786578" y="4143380"/>
            <a:ext cx="2205022" cy="2486020"/>
          </a:xfrm>
          <a:prstGeom prst="rect">
            <a:avLst/>
          </a:prstGeom>
          <a:blipFill dpi="0" rotWithShape="0">
            <a:blip r:embed="rId4"/>
            <a:srcRect/>
            <a:stretch>
              <a:fillRect/>
            </a:stretch>
          </a:blipFill>
          <a:ln w="9525">
            <a:solidFill>
              <a:schemeClr val="tx1"/>
            </a:solidFill>
            <a:miter lim="800000"/>
            <a:headEnd/>
            <a:tailEnd/>
          </a:ln>
          <a:effectLst/>
        </p:spPr>
        <p:txBody>
          <a:bodyPr wrap="none" anchor="ctr"/>
          <a:lstStyle/>
          <a:p>
            <a:endParaRPr lang="ru-RU"/>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428604"/>
            <a:ext cx="7272334" cy="6131646"/>
          </a:xfrm>
        </p:spPr>
        <p:txBody>
          <a:bodyPr>
            <a:normAutofit fontScale="90000"/>
          </a:bodyPr>
          <a:lstStyle/>
          <a:p>
            <a:r>
              <a:rPr lang="uk-UA" sz="3600" b="1" dirty="0" smtClean="0">
                <a:effectLst/>
                <a:latin typeface="Times New Roman" pitchFamily="18" charset="0"/>
                <a:cs typeface="Times New Roman" pitchFamily="18" charset="0"/>
              </a:rPr>
              <a:t>ПРОЦЕСИ  ЖИТТЄДІЯЛЬНОСТІ </a:t>
            </a:r>
            <a:r>
              <a:rPr lang="uk-UA" dirty="0" smtClean="0"/>
              <a:t/>
            </a:r>
            <a:br>
              <a:rPr lang="uk-UA" dirty="0" smtClean="0"/>
            </a:br>
            <a:r>
              <a:rPr lang="uk-UA" dirty="0" smtClean="0"/>
              <a:t>- </a:t>
            </a:r>
            <a:r>
              <a:rPr lang="uk-UA" sz="2400" dirty="0" smtClean="0">
                <a:effectLst/>
                <a:latin typeface="Times New Roman" pitchFamily="18" charset="0"/>
                <a:cs typeface="Times New Roman" pitchFamily="18" charset="0"/>
              </a:rPr>
              <a:t>ВСІ БАКТЕРІЇ ЖИВЛЯТЬСЯ ( ПОГЛИНАЮТЬ ПОЖИВНІ РЕЧОВИНИ З НАВКОЛИШНЬОГО СЕРЕДОВИЩА);</a:t>
            </a:r>
            <a:br>
              <a:rPr lang="uk-UA" sz="2400" dirty="0" smtClean="0">
                <a:effectLst/>
                <a:latin typeface="Times New Roman" pitchFamily="18" charset="0"/>
                <a:cs typeface="Times New Roman" pitchFamily="18" charset="0"/>
              </a:rPr>
            </a:br>
            <a:r>
              <a:rPr lang="uk-UA" sz="2200" i="1" u="sng" dirty="0" smtClean="0">
                <a:solidFill>
                  <a:srgbClr val="660033"/>
                </a:solidFill>
                <a:effectLst/>
                <a:latin typeface="Times New Roman" pitchFamily="18" charset="0"/>
                <a:cs typeface="Times New Roman" pitchFamily="18" charset="0"/>
              </a:rPr>
              <a:t>А</a:t>
            </a:r>
            <a:r>
              <a:rPr lang="ru-RU" sz="2200" i="1" u="sng" dirty="0" err="1" smtClean="0">
                <a:solidFill>
                  <a:srgbClr val="660033"/>
                </a:solidFill>
                <a:effectLst/>
                <a:latin typeface="Times New Roman" pitchFamily="18" charset="0"/>
                <a:cs typeface="Times New Roman" pitchFamily="18" charset="0"/>
              </a:rPr>
              <a:t>втотроф</a:t>
            </a:r>
            <a:r>
              <a:rPr lang="uk-UA" sz="2200" i="1" u="sng" dirty="0" smtClean="0">
                <a:solidFill>
                  <a:srgbClr val="660033"/>
                </a:solidFill>
                <a:effectLst/>
                <a:latin typeface="Times New Roman" pitchFamily="18" charset="0"/>
                <a:cs typeface="Times New Roman" pitchFamily="18" charset="0"/>
              </a:rPr>
              <a:t>и </a:t>
            </a:r>
            <a:r>
              <a:rPr lang="uk-UA" sz="2200" i="1" dirty="0" smtClean="0">
                <a:solidFill>
                  <a:srgbClr val="660033"/>
                </a:solidFill>
                <a:effectLst/>
                <a:latin typeface="Times New Roman" pitchFamily="18" charset="0"/>
                <a:cs typeface="Times New Roman" pitchFamily="18" charset="0"/>
              </a:rPr>
              <a:t>– бактерії, що</a:t>
            </a:r>
            <a:r>
              <a:rPr lang="ru-RU" sz="2200" i="1" dirty="0" smtClean="0">
                <a:solidFill>
                  <a:srgbClr val="660033"/>
                </a:solidFill>
                <a:effectLst/>
                <a:latin typeface="Times New Roman" pitchFamily="18" charset="0"/>
                <a:cs typeface="Times New Roman" pitchFamily="18" charset="0"/>
              </a:rPr>
              <a:t> не</a:t>
            </a:r>
            <a:r>
              <a:rPr lang="uk-UA" sz="2200" i="1" dirty="0" smtClean="0">
                <a:solidFill>
                  <a:srgbClr val="660033"/>
                </a:solidFill>
                <a:effectLst/>
                <a:latin typeface="Times New Roman" pitchFamily="18" charset="0"/>
                <a:cs typeface="Times New Roman" pitchFamily="18" charset="0"/>
              </a:rPr>
              <a:t> потребують речовин</a:t>
            </a:r>
            <a:r>
              <a:rPr lang="ru-RU" sz="2200" i="1" dirty="0" smtClean="0">
                <a:solidFill>
                  <a:srgbClr val="660033"/>
                </a:solidFill>
                <a:effectLst/>
                <a:latin typeface="Times New Roman" pitchFamily="18" charset="0"/>
                <a:cs typeface="Times New Roman" pitchFamily="18" charset="0"/>
              </a:rPr>
              <a:t>,</a:t>
            </a:r>
            <a:r>
              <a:rPr lang="uk-UA" sz="2200" i="1" dirty="0" smtClean="0">
                <a:solidFill>
                  <a:srgbClr val="660033"/>
                </a:solidFill>
                <a:effectLst/>
                <a:latin typeface="Times New Roman" pitchFamily="18" charset="0"/>
                <a:cs typeface="Times New Roman" pitchFamily="18" charset="0"/>
              </a:rPr>
              <a:t> які виробляються іншими</a:t>
            </a:r>
            <a:r>
              <a:rPr lang="ru-RU" sz="2200" i="1" dirty="0" smtClean="0">
                <a:solidFill>
                  <a:srgbClr val="660033"/>
                </a:solidFill>
                <a:effectLst/>
                <a:latin typeface="Times New Roman" pitchFamily="18" charset="0"/>
                <a:cs typeface="Times New Roman" pitchFamily="18" charset="0"/>
              </a:rPr>
              <a:t> орган</a:t>
            </a:r>
            <a:r>
              <a:rPr lang="uk-UA" sz="2200" i="1" dirty="0" smtClean="0">
                <a:solidFill>
                  <a:srgbClr val="660033"/>
                </a:solidFill>
                <a:effectLst/>
                <a:latin typeface="Times New Roman" pitchFamily="18" charset="0"/>
                <a:cs typeface="Times New Roman" pitchFamily="18" charset="0"/>
              </a:rPr>
              <a:t>і</a:t>
            </a:r>
            <a:r>
              <a:rPr lang="ru-RU" sz="2200" i="1" dirty="0" err="1" smtClean="0">
                <a:solidFill>
                  <a:srgbClr val="660033"/>
                </a:solidFill>
                <a:effectLst/>
                <a:latin typeface="Times New Roman" pitchFamily="18" charset="0"/>
                <a:cs typeface="Times New Roman" pitchFamily="18" charset="0"/>
              </a:rPr>
              <a:t>змами</a:t>
            </a:r>
            <a:r>
              <a:rPr lang="uk-UA" sz="2200" i="1" dirty="0" smtClean="0">
                <a:solidFill>
                  <a:srgbClr val="660033"/>
                </a:solidFill>
                <a:effectLst/>
                <a:latin typeface="Times New Roman" pitchFamily="18" charset="0"/>
                <a:cs typeface="Times New Roman" pitchFamily="18" charset="0"/>
              </a:rPr>
              <a:t>. До них належать</a:t>
            </a:r>
            <a:r>
              <a:rPr lang="ru-RU" sz="2200" i="1" dirty="0" smtClean="0">
                <a:solidFill>
                  <a:srgbClr val="660033"/>
                </a:solidFill>
                <a:effectLst/>
                <a:latin typeface="Times New Roman" pitchFamily="18" charset="0"/>
                <a:cs typeface="Times New Roman" pitchFamily="18" charset="0"/>
              </a:rPr>
              <a:t> пурпур</a:t>
            </a:r>
            <a:r>
              <a:rPr lang="uk-UA" sz="2200" i="1" dirty="0" err="1" smtClean="0">
                <a:solidFill>
                  <a:srgbClr val="660033"/>
                </a:solidFill>
                <a:effectLst/>
                <a:latin typeface="Times New Roman" pitchFamily="18" charset="0"/>
                <a:cs typeface="Times New Roman" pitchFamily="18" charset="0"/>
              </a:rPr>
              <a:t>ові</a:t>
            </a:r>
            <a:r>
              <a:rPr lang="ru-RU" sz="2200" i="1" dirty="0" smtClean="0">
                <a:solidFill>
                  <a:srgbClr val="660033"/>
                </a:solidFill>
                <a:effectLst/>
                <a:latin typeface="Times New Roman" pitchFamily="18" charset="0"/>
                <a:cs typeface="Times New Roman" pitchFamily="18" charset="0"/>
              </a:rPr>
              <a:t> </a:t>
            </a:r>
            <a:r>
              <a:rPr lang="ru-RU" sz="2200" i="1" dirty="0" err="1" smtClean="0">
                <a:solidFill>
                  <a:srgbClr val="660033"/>
                </a:solidFill>
                <a:effectLst/>
                <a:latin typeface="Times New Roman" pitchFamily="18" charset="0"/>
                <a:cs typeface="Times New Roman" pitchFamily="18" charset="0"/>
              </a:rPr>
              <a:t>бактер</a:t>
            </a:r>
            <a:r>
              <a:rPr lang="uk-UA" sz="2200" i="1" dirty="0" err="1" smtClean="0">
                <a:solidFill>
                  <a:srgbClr val="660033"/>
                </a:solidFill>
                <a:effectLst/>
                <a:latin typeface="Times New Roman" pitchFamily="18" charset="0"/>
                <a:cs typeface="Times New Roman" pitchFamily="18" charset="0"/>
              </a:rPr>
              <a:t>ії</a:t>
            </a:r>
            <a:r>
              <a:rPr lang="ru-RU" sz="2200" i="1" dirty="0" smtClean="0">
                <a:solidFill>
                  <a:srgbClr val="660033"/>
                </a:solidFill>
                <a:effectLst/>
                <a:latin typeface="Times New Roman" pitchFamily="18" charset="0"/>
                <a:cs typeface="Times New Roman" pitchFamily="18" charset="0"/>
              </a:rPr>
              <a:t>,</a:t>
            </a:r>
            <a:r>
              <a:rPr lang="uk-UA" sz="2200" i="1" dirty="0" smtClean="0">
                <a:solidFill>
                  <a:srgbClr val="660033"/>
                </a:solidFill>
                <a:effectLst/>
                <a:latin typeface="Times New Roman" pitchFamily="18" charset="0"/>
                <a:cs typeface="Times New Roman" pitchFamily="18" charset="0"/>
              </a:rPr>
              <a:t> </a:t>
            </a:r>
            <a:r>
              <a:rPr lang="ru-RU" sz="2200" i="1" dirty="0" err="1" smtClean="0">
                <a:solidFill>
                  <a:srgbClr val="660033"/>
                </a:solidFill>
                <a:effectLst/>
                <a:latin typeface="Times New Roman" pitchFamily="18" charset="0"/>
                <a:cs typeface="Times New Roman" pitchFamily="18" charset="0"/>
              </a:rPr>
              <a:t>ц</a:t>
            </a:r>
            <a:r>
              <a:rPr lang="uk-UA" sz="2200" i="1" dirty="0" smtClean="0">
                <a:solidFill>
                  <a:srgbClr val="660033"/>
                </a:solidFill>
                <a:effectLst/>
                <a:latin typeface="Times New Roman" pitchFamily="18" charset="0"/>
                <a:cs typeface="Times New Roman" pitchFamily="18" charset="0"/>
              </a:rPr>
              <a:t>і</a:t>
            </a:r>
            <a:r>
              <a:rPr lang="ru-RU" sz="2200" i="1" dirty="0" err="1" smtClean="0">
                <a:solidFill>
                  <a:srgbClr val="660033"/>
                </a:solidFill>
                <a:effectLst/>
                <a:latin typeface="Times New Roman" pitchFamily="18" charset="0"/>
                <a:cs typeface="Times New Roman" pitchFamily="18" charset="0"/>
              </a:rPr>
              <a:t>анобактер</a:t>
            </a:r>
            <a:r>
              <a:rPr lang="uk-UA" sz="2200" i="1" dirty="0" err="1" smtClean="0">
                <a:solidFill>
                  <a:srgbClr val="660033"/>
                </a:solidFill>
                <a:effectLst/>
                <a:latin typeface="Times New Roman" pitchFamily="18" charset="0"/>
                <a:cs typeface="Times New Roman" pitchFamily="18" charset="0"/>
              </a:rPr>
              <a:t>ії</a:t>
            </a:r>
            <a:r>
              <a:rPr lang="ru-RU" sz="2200" i="1" dirty="0" smtClean="0">
                <a:solidFill>
                  <a:srgbClr val="660033"/>
                </a:solidFill>
                <a:effectLst/>
                <a:latin typeface="Times New Roman" pitchFamily="18" charset="0"/>
                <a:cs typeface="Times New Roman" pitchFamily="18" charset="0"/>
              </a:rPr>
              <a:t>, </a:t>
            </a:r>
            <a:r>
              <a:rPr lang="uk-UA" sz="2200" i="1" dirty="0" smtClean="0">
                <a:solidFill>
                  <a:srgbClr val="660033"/>
                </a:solidFill>
                <a:effectLst/>
                <a:latin typeface="Times New Roman" pitchFamily="18" charset="0"/>
                <a:cs typeface="Times New Roman" pitchFamily="18" charset="0"/>
              </a:rPr>
              <a:t>залі</a:t>
            </a:r>
            <a:r>
              <a:rPr lang="ru-RU" sz="2200" i="1" dirty="0" err="1" smtClean="0">
                <a:solidFill>
                  <a:srgbClr val="660033"/>
                </a:solidFill>
                <a:effectLst/>
                <a:latin typeface="Times New Roman" pitchFamily="18" charset="0"/>
                <a:cs typeface="Times New Roman" pitchFamily="18" charset="0"/>
              </a:rPr>
              <a:t>зобактер</a:t>
            </a:r>
            <a:r>
              <a:rPr lang="uk-UA" sz="2200" i="1" dirty="0" err="1" smtClean="0">
                <a:solidFill>
                  <a:srgbClr val="660033"/>
                </a:solidFill>
                <a:effectLst/>
                <a:latin typeface="Times New Roman" pitchFamily="18" charset="0"/>
                <a:cs typeface="Times New Roman" pitchFamily="18" charset="0"/>
              </a:rPr>
              <a:t>ії</a:t>
            </a:r>
            <a:r>
              <a:rPr lang="ru-RU" sz="2200" i="1" dirty="0" smtClean="0">
                <a:solidFill>
                  <a:srgbClr val="660033"/>
                </a:solidFill>
                <a:effectLst/>
                <a:latin typeface="Times New Roman" pitchFamily="18" charset="0"/>
                <a:cs typeface="Times New Roman" pitchFamily="18" charset="0"/>
              </a:rPr>
              <a:t>, с</a:t>
            </a:r>
            <a:r>
              <a:rPr lang="uk-UA" sz="2200" i="1" dirty="0" smtClean="0">
                <a:solidFill>
                  <a:srgbClr val="660033"/>
                </a:solidFill>
                <a:effectLst/>
                <a:latin typeface="Times New Roman" pitchFamily="18" charset="0"/>
                <a:cs typeface="Times New Roman" pitchFamily="18" charset="0"/>
              </a:rPr>
              <a:t>і</a:t>
            </a:r>
            <a:r>
              <a:rPr lang="ru-RU" sz="2200" i="1" dirty="0" err="1" smtClean="0">
                <a:solidFill>
                  <a:srgbClr val="660033"/>
                </a:solidFill>
                <a:effectLst/>
                <a:latin typeface="Times New Roman" pitchFamily="18" charset="0"/>
                <a:cs typeface="Times New Roman" pitchFamily="18" charset="0"/>
              </a:rPr>
              <a:t>р</a:t>
            </a:r>
            <a:r>
              <a:rPr lang="uk-UA" sz="2200" i="1" dirty="0" smtClean="0">
                <a:solidFill>
                  <a:srgbClr val="660033"/>
                </a:solidFill>
                <a:effectLst/>
                <a:latin typeface="Times New Roman" pitchFamily="18" charset="0"/>
                <a:cs typeface="Times New Roman" pitchFamily="18" charset="0"/>
              </a:rPr>
              <a:t>к</a:t>
            </a:r>
            <a:r>
              <a:rPr lang="ru-RU" sz="2200" i="1" dirty="0" err="1" smtClean="0">
                <a:solidFill>
                  <a:srgbClr val="660033"/>
                </a:solidFill>
                <a:effectLst/>
                <a:latin typeface="Times New Roman" pitchFamily="18" charset="0"/>
                <a:cs typeface="Times New Roman" pitchFamily="18" charset="0"/>
              </a:rPr>
              <a:t>обактер</a:t>
            </a:r>
            <a:r>
              <a:rPr lang="uk-UA" sz="2200" i="1" dirty="0" err="1" smtClean="0">
                <a:solidFill>
                  <a:srgbClr val="660033"/>
                </a:solidFill>
                <a:effectLst/>
                <a:latin typeface="Times New Roman" pitchFamily="18" charset="0"/>
                <a:cs typeface="Times New Roman" pitchFamily="18" charset="0"/>
              </a:rPr>
              <a:t>ії</a:t>
            </a:r>
            <a:r>
              <a:rPr lang="ru-RU" sz="2200" i="1" dirty="0" smtClean="0">
                <a:solidFill>
                  <a:srgbClr val="660033"/>
                </a:solidFill>
                <a:effectLst/>
                <a:latin typeface="Times New Roman" pitchFamily="18" charset="0"/>
                <a:cs typeface="Times New Roman" pitchFamily="18" charset="0"/>
              </a:rPr>
              <a:t>, азот</a:t>
            </a:r>
            <a:r>
              <a:rPr lang="uk-UA" sz="2200" i="1" dirty="0" smtClean="0">
                <a:solidFill>
                  <a:srgbClr val="660033"/>
                </a:solidFill>
                <a:effectLst/>
                <a:latin typeface="Times New Roman" pitchFamily="18" charset="0"/>
                <a:cs typeface="Times New Roman" pitchFamily="18" charset="0"/>
              </a:rPr>
              <a:t>фіксуючі</a:t>
            </a:r>
            <a:r>
              <a:rPr lang="ru-RU" sz="2200" i="1" dirty="0" smtClean="0">
                <a:solidFill>
                  <a:srgbClr val="660033"/>
                </a:solidFill>
                <a:effectLst/>
                <a:latin typeface="Times New Roman" pitchFamily="18" charset="0"/>
                <a:cs typeface="Times New Roman" pitchFamily="18" charset="0"/>
              </a:rPr>
              <a:t> </a:t>
            </a:r>
            <a:r>
              <a:rPr lang="ru-RU" sz="2200" i="1" dirty="0" err="1" smtClean="0">
                <a:solidFill>
                  <a:srgbClr val="660033"/>
                </a:solidFill>
                <a:effectLst/>
                <a:latin typeface="Times New Roman" pitchFamily="18" charset="0"/>
                <a:cs typeface="Times New Roman" pitchFamily="18" charset="0"/>
              </a:rPr>
              <a:t>бактер</a:t>
            </a:r>
            <a:r>
              <a:rPr lang="uk-UA" sz="2200" i="1" dirty="0" err="1" smtClean="0">
                <a:solidFill>
                  <a:srgbClr val="660033"/>
                </a:solidFill>
                <a:effectLst/>
                <a:latin typeface="Times New Roman" pitchFamily="18" charset="0"/>
                <a:cs typeface="Times New Roman" pitchFamily="18" charset="0"/>
              </a:rPr>
              <a:t>ії</a:t>
            </a:r>
            <a:r>
              <a:rPr lang="ru-RU" sz="2200" i="1" dirty="0" smtClean="0">
                <a:solidFill>
                  <a:srgbClr val="660033"/>
                </a:solidFill>
                <a:effectLst/>
                <a:latin typeface="Times New Roman" pitchFamily="18" charset="0"/>
                <a:cs typeface="Times New Roman" pitchFamily="18" charset="0"/>
              </a:rPr>
              <a:t>.</a:t>
            </a:r>
            <a:br>
              <a:rPr lang="ru-RU" sz="2200" i="1" dirty="0" smtClean="0">
                <a:solidFill>
                  <a:srgbClr val="660033"/>
                </a:solidFill>
                <a:effectLst/>
                <a:latin typeface="Times New Roman" pitchFamily="18" charset="0"/>
                <a:cs typeface="Times New Roman" pitchFamily="18" charset="0"/>
              </a:rPr>
            </a:br>
            <a:r>
              <a:rPr lang="ru-RU" sz="2200" i="1" u="sng" dirty="0" smtClean="0">
                <a:solidFill>
                  <a:srgbClr val="660033"/>
                </a:solidFill>
                <a:effectLst/>
                <a:latin typeface="Times New Roman" pitchFamily="18" charset="0"/>
                <a:cs typeface="Times New Roman" pitchFamily="18" charset="0"/>
              </a:rPr>
              <a:t>  </a:t>
            </a:r>
            <a:r>
              <a:rPr lang="uk-UA" sz="2200" i="1" u="sng" dirty="0" smtClean="0">
                <a:solidFill>
                  <a:srgbClr val="660033"/>
                </a:solidFill>
                <a:effectLst/>
                <a:latin typeface="Times New Roman" pitchFamily="18" charset="0"/>
                <a:cs typeface="Times New Roman" pitchFamily="18" charset="0"/>
              </a:rPr>
              <a:t>Г</a:t>
            </a:r>
            <a:r>
              <a:rPr lang="ru-RU" sz="2200" i="1" u="sng" dirty="0" err="1" smtClean="0">
                <a:solidFill>
                  <a:srgbClr val="660033"/>
                </a:solidFill>
                <a:effectLst/>
                <a:latin typeface="Times New Roman" pitchFamily="18" charset="0"/>
                <a:cs typeface="Times New Roman" pitchFamily="18" charset="0"/>
              </a:rPr>
              <a:t>етеротроф</a:t>
            </a:r>
            <a:r>
              <a:rPr lang="uk-UA" sz="2200" i="1" u="sng" dirty="0" smtClean="0">
                <a:solidFill>
                  <a:srgbClr val="660033"/>
                </a:solidFill>
                <a:effectLst/>
                <a:latin typeface="Times New Roman" pitchFamily="18" charset="0"/>
                <a:cs typeface="Times New Roman" pitchFamily="18" charset="0"/>
              </a:rPr>
              <a:t>и </a:t>
            </a:r>
            <a:r>
              <a:rPr lang="uk-UA" sz="2200" i="1" dirty="0" smtClean="0">
                <a:solidFill>
                  <a:srgbClr val="660033"/>
                </a:solidFill>
                <a:effectLst/>
                <a:latin typeface="Times New Roman" pitchFamily="18" charset="0"/>
                <a:cs typeface="Times New Roman" pitchFamily="18" charset="0"/>
              </a:rPr>
              <a:t>– бактерії, що потребують готових органічних речовин. До них належать</a:t>
            </a:r>
            <a:r>
              <a:rPr lang="ru-RU" sz="2200" i="1" dirty="0" smtClean="0">
                <a:solidFill>
                  <a:srgbClr val="660033"/>
                </a:solidFill>
                <a:effectLst/>
                <a:latin typeface="Times New Roman" pitchFamily="18" charset="0"/>
                <a:cs typeface="Times New Roman" pitchFamily="18" charset="0"/>
              </a:rPr>
              <a:t> паразит</a:t>
            </a:r>
            <a:r>
              <a:rPr lang="uk-UA" sz="2200" i="1" dirty="0" smtClean="0">
                <a:solidFill>
                  <a:srgbClr val="660033"/>
                </a:solidFill>
                <a:effectLst/>
                <a:latin typeface="Times New Roman" pitchFamily="18" charset="0"/>
                <a:cs typeface="Times New Roman" pitchFamily="18" charset="0"/>
              </a:rPr>
              <a:t>и</a:t>
            </a:r>
            <a:r>
              <a:rPr lang="ru-RU" sz="2200" i="1" dirty="0" smtClean="0">
                <a:solidFill>
                  <a:srgbClr val="660033"/>
                </a:solidFill>
                <a:effectLst/>
                <a:latin typeface="Times New Roman" pitchFamily="18" charset="0"/>
                <a:cs typeface="Times New Roman" pitchFamily="18" charset="0"/>
              </a:rPr>
              <a:t> (</a:t>
            </a:r>
            <a:r>
              <a:rPr lang="uk-UA" sz="2200" i="1" dirty="0" smtClean="0">
                <a:solidFill>
                  <a:srgbClr val="660033"/>
                </a:solidFill>
                <a:effectLst/>
                <a:latin typeface="Times New Roman" pitchFamily="18" charset="0"/>
                <a:cs typeface="Times New Roman" pitchFamily="18" charset="0"/>
              </a:rPr>
              <a:t>збудники хвороб</a:t>
            </a:r>
            <a:r>
              <a:rPr lang="ru-RU" sz="2200" i="1" dirty="0" smtClean="0">
                <a:solidFill>
                  <a:srgbClr val="660033"/>
                </a:solidFill>
                <a:effectLst/>
                <a:latin typeface="Times New Roman" pitchFamily="18" charset="0"/>
                <a:cs typeface="Times New Roman" pitchFamily="18" charset="0"/>
              </a:rPr>
              <a:t>) </a:t>
            </a:r>
            <a:r>
              <a:rPr lang="uk-UA" sz="2200" i="1" dirty="0" smtClean="0">
                <a:solidFill>
                  <a:srgbClr val="660033"/>
                </a:solidFill>
                <a:effectLst/>
                <a:latin typeface="Times New Roman" pitchFamily="18" charset="0"/>
                <a:cs typeface="Times New Roman" pitchFamily="18" charset="0"/>
              </a:rPr>
              <a:t>і</a:t>
            </a:r>
            <a:r>
              <a:rPr lang="ru-RU" sz="2200" i="1" dirty="0" smtClean="0">
                <a:solidFill>
                  <a:srgbClr val="660033"/>
                </a:solidFill>
                <a:effectLst/>
                <a:latin typeface="Times New Roman" pitchFamily="18" charset="0"/>
                <a:cs typeface="Times New Roman" pitchFamily="18" charset="0"/>
              </a:rPr>
              <a:t> </a:t>
            </a:r>
            <a:r>
              <a:rPr lang="ru-RU" sz="2200" i="1" dirty="0" err="1" smtClean="0">
                <a:solidFill>
                  <a:srgbClr val="660033"/>
                </a:solidFill>
                <a:effectLst/>
                <a:latin typeface="Times New Roman" pitchFamily="18" charset="0"/>
                <a:cs typeface="Times New Roman" pitchFamily="18" charset="0"/>
              </a:rPr>
              <a:t>сапроф</a:t>
            </a:r>
            <a:r>
              <a:rPr lang="uk-UA" sz="2200" i="1" dirty="0" smtClean="0">
                <a:solidFill>
                  <a:srgbClr val="660033"/>
                </a:solidFill>
                <a:effectLst/>
                <a:latin typeface="Times New Roman" pitchFamily="18" charset="0"/>
                <a:cs typeface="Times New Roman" pitchFamily="18" charset="0"/>
              </a:rPr>
              <a:t>іти</a:t>
            </a:r>
            <a:r>
              <a:rPr lang="ru-RU" sz="2200" i="1" dirty="0" smtClean="0">
                <a:solidFill>
                  <a:srgbClr val="660033"/>
                </a:solidFill>
                <a:effectLst/>
                <a:latin typeface="Times New Roman" pitchFamily="18" charset="0"/>
                <a:cs typeface="Times New Roman" pitchFamily="18" charset="0"/>
              </a:rPr>
              <a:t> ( </a:t>
            </a:r>
            <a:r>
              <a:rPr lang="ru-RU" sz="2200" i="1" dirty="0" err="1" smtClean="0">
                <a:solidFill>
                  <a:srgbClr val="660033"/>
                </a:solidFill>
                <a:effectLst/>
                <a:latin typeface="Times New Roman" pitchFamily="18" charset="0"/>
                <a:cs typeface="Times New Roman" pitchFamily="18" charset="0"/>
              </a:rPr>
              <a:t>бактер</a:t>
            </a:r>
            <a:r>
              <a:rPr lang="uk-UA" sz="2200" i="1" dirty="0" err="1" smtClean="0">
                <a:solidFill>
                  <a:srgbClr val="660033"/>
                </a:solidFill>
                <a:effectLst/>
                <a:latin typeface="Times New Roman" pitchFamily="18" charset="0"/>
                <a:cs typeface="Times New Roman" pitchFamily="18" charset="0"/>
              </a:rPr>
              <a:t>ії</a:t>
            </a:r>
            <a:r>
              <a:rPr lang="ru-RU" sz="2200" i="1" dirty="0" smtClean="0">
                <a:solidFill>
                  <a:srgbClr val="660033"/>
                </a:solidFill>
                <a:effectLst/>
                <a:latin typeface="Times New Roman" pitchFamily="18" charset="0"/>
                <a:cs typeface="Times New Roman" pitchFamily="18" charset="0"/>
              </a:rPr>
              <a:t> </a:t>
            </a:r>
            <a:r>
              <a:rPr lang="ru-RU" sz="2200" i="1" dirty="0" err="1" smtClean="0">
                <a:solidFill>
                  <a:srgbClr val="660033"/>
                </a:solidFill>
                <a:effectLst/>
                <a:latin typeface="Times New Roman" pitchFamily="18" charset="0"/>
                <a:cs typeface="Times New Roman" pitchFamily="18" charset="0"/>
              </a:rPr>
              <a:t>гн</a:t>
            </a:r>
            <a:r>
              <a:rPr lang="uk-UA" sz="2200" i="1" dirty="0" err="1" smtClean="0">
                <a:solidFill>
                  <a:srgbClr val="660033"/>
                </a:solidFill>
                <a:effectLst/>
                <a:latin typeface="Times New Roman" pitchFamily="18" charset="0"/>
                <a:cs typeface="Times New Roman" pitchFamily="18" charset="0"/>
              </a:rPr>
              <a:t>иття</a:t>
            </a:r>
            <a:r>
              <a:rPr lang="uk-UA" sz="2200" i="1" dirty="0" smtClean="0">
                <a:solidFill>
                  <a:srgbClr val="660033"/>
                </a:solidFill>
                <a:effectLst/>
                <a:latin typeface="Times New Roman" pitchFamily="18" charset="0"/>
                <a:cs typeface="Times New Roman" pitchFamily="18" charset="0"/>
              </a:rPr>
              <a:t> чи </a:t>
            </a:r>
            <a:r>
              <a:rPr lang="ru-RU" sz="2200" i="1" dirty="0" smtClean="0">
                <a:solidFill>
                  <a:srgbClr val="660033"/>
                </a:solidFill>
                <a:effectLst/>
                <a:latin typeface="Times New Roman" pitchFamily="18" charset="0"/>
                <a:cs typeface="Times New Roman" pitchFamily="18" charset="0"/>
              </a:rPr>
              <a:t>  </a:t>
            </a:r>
            <a:r>
              <a:rPr lang="ru-RU" sz="2200" i="1" dirty="0" err="1" smtClean="0">
                <a:solidFill>
                  <a:srgbClr val="660033"/>
                </a:solidFill>
                <a:effectLst/>
                <a:latin typeface="Times New Roman" pitchFamily="18" charset="0"/>
                <a:cs typeface="Times New Roman" pitchFamily="18" charset="0"/>
              </a:rPr>
              <a:t>бро</a:t>
            </a:r>
            <a:r>
              <a:rPr lang="uk-UA" sz="2200" i="1" dirty="0" err="1" smtClean="0">
                <a:solidFill>
                  <a:srgbClr val="660033"/>
                </a:solidFill>
                <a:effectLst/>
                <a:latin typeface="Times New Roman" pitchFamily="18" charset="0"/>
                <a:cs typeface="Times New Roman" pitchFamily="18" charset="0"/>
              </a:rPr>
              <a:t>діння</a:t>
            </a:r>
            <a:r>
              <a:rPr lang="ru-RU" sz="2200" i="1" dirty="0" smtClean="0">
                <a:solidFill>
                  <a:srgbClr val="660033"/>
                </a:solidFill>
                <a:effectLst/>
                <a:latin typeface="Times New Roman" pitchFamily="18" charset="0"/>
                <a:cs typeface="Times New Roman" pitchFamily="18" charset="0"/>
              </a:rPr>
              <a:t>).</a:t>
            </a:r>
            <a:br>
              <a:rPr lang="ru-RU" sz="2200" i="1" dirty="0" smtClean="0">
                <a:solidFill>
                  <a:srgbClr val="660033"/>
                </a:solidFill>
                <a:effectLst/>
                <a:latin typeface="Times New Roman" pitchFamily="18" charset="0"/>
                <a:cs typeface="Times New Roman" pitchFamily="18" charset="0"/>
              </a:rPr>
            </a:br>
            <a:r>
              <a:rPr lang="uk-UA" sz="2400" dirty="0" smtClean="0">
                <a:effectLst/>
                <a:latin typeface="Times New Roman" pitchFamily="18" charset="0"/>
                <a:cs typeface="Times New Roman" pitchFamily="18" charset="0"/>
              </a:rPr>
              <a:t>- РОСТУТЬ ;</a:t>
            </a:r>
            <a:br>
              <a:rPr lang="uk-UA" sz="2400" dirty="0" smtClean="0">
                <a:effectLst/>
                <a:latin typeface="Times New Roman" pitchFamily="18" charset="0"/>
                <a:cs typeface="Times New Roman" pitchFamily="18" charset="0"/>
              </a:rPr>
            </a:br>
            <a:r>
              <a:rPr lang="uk-UA" sz="2400" dirty="0" smtClean="0">
                <a:effectLst/>
                <a:latin typeface="Times New Roman" pitchFamily="18" charset="0"/>
                <a:cs typeface="Times New Roman" pitchFamily="18" charset="0"/>
              </a:rPr>
              <a:t>- ВИДІЛЯЮТЬ  ШКІДЛИВІ ПРОДУКТИ           ЖИТТЄДІЯЛЬНОСТІ  В НАВКОЛИШНЄ СЕРЕДОВИЩЕ;</a:t>
            </a:r>
            <a:br>
              <a:rPr lang="uk-UA" sz="2400" dirty="0" smtClean="0">
                <a:effectLst/>
                <a:latin typeface="Times New Roman" pitchFamily="18" charset="0"/>
                <a:cs typeface="Times New Roman" pitchFamily="18" charset="0"/>
              </a:rPr>
            </a:br>
            <a:r>
              <a:rPr lang="uk-UA" sz="2400" dirty="0" smtClean="0">
                <a:effectLst/>
                <a:latin typeface="Times New Roman" pitchFamily="18" charset="0"/>
                <a:cs typeface="Times New Roman" pitchFamily="18" charset="0"/>
              </a:rPr>
              <a:t>-  ВИРОБЛЯЮТЬ НЕОБХІДНУ ХІМІЧНУ ЕНЕРГІЮ;</a:t>
            </a:r>
            <a:br>
              <a:rPr lang="uk-UA" sz="2400" dirty="0" smtClean="0">
                <a:effectLst/>
                <a:latin typeface="Times New Roman" pitchFamily="18" charset="0"/>
                <a:cs typeface="Times New Roman" pitchFamily="18" charset="0"/>
              </a:rPr>
            </a:br>
            <a:r>
              <a:rPr lang="uk-UA" sz="2400" dirty="0" smtClean="0">
                <a:effectLst/>
                <a:latin typeface="Times New Roman" pitchFamily="18" charset="0"/>
                <a:cs typeface="Times New Roman" pitchFamily="18" charset="0"/>
              </a:rPr>
              <a:t>- ПОДВОЮЮТЬ ДНК; </a:t>
            </a:r>
            <a:br>
              <a:rPr lang="uk-UA" sz="2400" dirty="0" smtClean="0">
                <a:effectLst/>
                <a:latin typeface="Times New Roman" pitchFamily="18" charset="0"/>
                <a:cs typeface="Times New Roman" pitchFamily="18" charset="0"/>
              </a:rPr>
            </a:br>
            <a:r>
              <a:rPr lang="uk-UA" sz="2400" dirty="0" smtClean="0">
                <a:effectLst/>
                <a:latin typeface="Times New Roman" pitchFamily="18" charset="0"/>
                <a:cs typeface="Times New Roman" pitchFamily="18" charset="0"/>
              </a:rPr>
              <a:t>- РОЗМНОЖУЮТЬСЯ.</a:t>
            </a:r>
            <a:br>
              <a:rPr lang="uk-UA" sz="2400" dirty="0" smtClean="0">
                <a:effectLst/>
                <a:latin typeface="Times New Roman" pitchFamily="18" charset="0"/>
                <a:cs typeface="Times New Roman" pitchFamily="18" charset="0"/>
              </a:rPr>
            </a:br>
            <a:endParaRPr lang="ru-RU" dirty="0">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1538" y="142852"/>
            <a:ext cx="7286644" cy="4214842"/>
          </a:xfrm>
        </p:spPr>
        <p:txBody>
          <a:bodyPr>
            <a:normAutofit fontScale="90000"/>
          </a:bodyPr>
          <a:lstStyle/>
          <a:p>
            <a:r>
              <a:rPr lang="uk-UA" sz="3600" b="1" dirty="0" smtClean="0">
                <a:effectLst/>
                <a:latin typeface="Times New Roman" pitchFamily="18" charset="0"/>
                <a:cs typeface="Times New Roman" pitchFamily="18" charset="0"/>
              </a:rPr>
              <a:t>РОЗМНОЖЕННЯ  БАКТЕРІЙ</a:t>
            </a:r>
            <a:r>
              <a:rPr lang="uk-UA" dirty="0" smtClean="0"/>
              <a:t/>
            </a:r>
            <a:br>
              <a:rPr lang="uk-UA" dirty="0" smtClean="0"/>
            </a:br>
            <a:r>
              <a:rPr lang="uk-UA" dirty="0" smtClean="0"/>
              <a:t>	</a:t>
            </a:r>
            <a:r>
              <a:rPr lang="uk-UA" sz="2000" dirty="0" smtClean="0">
                <a:effectLst/>
                <a:latin typeface="Times New Roman" pitchFamily="18" charset="0"/>
                <a:cs typeface="Times New Roman" pitchFamily="18" charset="0"/>
              </a:rPr>
              <a:t>РОЗМНОЖЕННЯ БАКТЕРІЙ ВІДБУВАЄТЬСЯ ШЛЯХОМ ПОДІЛУ КЛІТИНИ НАВПІЛ.  </a:t>
            </a:r>
            <a:br>
              <a:rPr lang="uk-UA" sz="2000" dirty="0" smtClean="0">
                <a:effectLst/>
                <a:latin typeface="Times New Roman" pitchFamily="18" charset="0"/>
                <a:cs typeface="Times New Roman" pitchFamily="18" charset="0"/>
              </a:rPr>
            </a:br>
            <a:r>
              <a:rPr lang="uk-UA" sz="2000" dirty="0" smtClean="0">
                <a:effectLst/>
                <a:latin typeface="Times New Roman" pitchFamily="18" charset="0"/>
                <a:cs typeface="Times New Roman" pitchFamily="18" charset="0"/>
              </a:rPr>
              <a:t>         БАКТЕРІЇ ДІЛЯТЬСЯ ДУЖЕ ШВИДКО. НАПРИКЛАД КИШКОВА ПАЛИЧКА ДІЛИТЬСЯ КОЖНІ 20 ХВ. </a:t>
            </a:r>
            <a:br>
              <a:rPr lang="uk-UA" sz="2000" dirty="0" smtClean="0">
                <a:effectLst/>
                <a:latin typeface="Times New Roman" pitchFamily="18" charset="0"/>
                <a:cs typeface="Times New Roman" pitchFamily="18" charset="0"/>
              </a:rPr>
            </a:br>
            <a:r>
              <a:rPr lang="uk-UA" sz="2000" dirty="0" smtClean="0">
                <a:effectLst/>
                <a:latin typeface="Times New Roman" pitchFamily="18" charset="0"/>
                <a:cs typeface="Times New Roman" pitchFamily="18" charset="0"/>
              </a:rPr>
              <a:t>	ЗА ДВІ ДОБИ ПОКОЛІННЯ ВІД МАТЕРИНСЬКОЇ КЛІТИНИ ЗА МАСОЮ ЗДАТНЕ ПЕРЕВИЩИТИ МАСУ НАШОЇ ПЛАНЕТИ. АЛЕ ЦЬОГО НЕ ТРАПЛАЄТЬСЯ, ТОМУ ЩО НЕ ЗАВЖДИ Є СПРИЯТЛИВІ УМОВИ ДЛЯ РОЗМНОЖЕННЯ І РОЗВИТКУ БАКТЕРІЙ -  ЦЕ  ВОЛОГА, ПОЖИВНІ РЕЧОВИНИ, ДЖЕРЕЛО ЕНЕРГІЇ, ТЕМПЕРАТУРА ТА ІН. </a:t>
            </a:r>
            <a:br>
              <a:rPr lang="uk-UA" sz="2000" dirty="0" smtClean="0">
                <a:effectLst/>
                <a:latin typeface="Times New Roman" pitchFamily="18" charset="0"/>
                <a:cs typeface="Times New Roman" pitchFamily="18" charset="0"/>
              </a:rPr>
            </a:br>
            <a:r>
              <a:rPr lang="uk-UA" sz="2400" b="1" i="1" dirty="0" smtClean="0">
                <a:solidFill>
                  <a:srgbClr val="660033"/>
                </a:solidFill>
                <a:effectLst/>
                <a:latin typeface="Times New Roman" pitchFamily="18" charset="0"/>
                <a:cs typeface="Times New Roman" pitchFamily="18" charset="0"/>
              </a:rPr>
              <a:t>Якщо клітина подвоюється </a:t>
            </a:r>
            <a:r>
              <a:rPr lang="ru-RU" sz="2400" b="1" i="1" dirty="0" smtClean="0">
                <a:solidFill>
                  <a:srgbClr val="660033"/>
                </a:solidFill>
                <a:effectLst/>
                <a:latin typeface="Times New Roman" pitchFamily="18" charset="0"/>
                <a:cs typeface="Times New Roman" pitchFamily="18" charset="0"/>
              </a:rPr>
              <a:t>к</a:t>
            </a:r>
            <a:r>
              <a:rPr lang="uk-UA" sz="2400" b="1" i="1" dirty="0" err="1" smtClean="0">
                <a:solidFill>
                  <a:srgbClr val="660033"/>
                </a:solidFill>
                <a:effectLst/>
                <a:latin typeface="Times New Roman" pitchFamily="18" charset="0"/>
                <a:cs typeface="Times New Roman" pitchFamily="18" charset="0"/>
              </a:rPr>
              <a:t>ожні</a:t>
            </a:r>
            <a:r>
              <a:rPr lang="uk-UA" sz="2400" b="1" i="1" dirty="0" smtClean="0">
                <a:solidFill>
                  <a:srgbClr val="660033"/>
                </a:solidFill>
                <a:effectLst/>
                <a:latin typeface="Times New Roman" pitchFamily="18" charset="0"/>
                <a:cs typeface="Times New Roman" pitchFamily="18" charset="0"/>
              </a:rPr>
              <a:t> </a:t>
            </a:r>
            <a:r>
              <a:rPr lang="ru-RU" sz="2400" b="1" i="1" dirty="0" err="1" smtClean="0">
                <a:solidFill>
                  <a:srgbClr val="660033"/>
                </a:solidFill>
                <a:effectLst/>
                <a:latin typeface="Times New Roman" pitchFamily="18" charset="0"/>
                <a:cs typeface="Times New Roman" pitchFamily="18" charset="0"/>
              </a:rPr>
              <a:t>п</a:t>
            </a:r>
            <a:r>
              <a:rPr lang="uk-UA" sz="2400" b="1" i="1" dirty="0" err="1" smtClean="0">
                <a:solidFill>
                  <a:srgbClr val="660033"/>
                </a:solidFill>
                <a:effectLst/>
                <a:latin typeface="Times New Roman" pitchFamily="18" charset="0"/>
                <a:cs typeface="Times New Roman" pitchFamily="18" charset="0"/>
              </a:rPr>
              <a:t>івгодини</a:t>
            </a:r>
            <a:r>
              <a:rPr lang="ru-RU" sz="2400" b="1" i="1" dirty="0" smtClean="0">
                <a:solidFill>
                  <a:srgbClr val="660033"/>
                </a:solidFill>
                <a:effectLst/>
                <a:latin typeface="Times New Roman" pitchFamily="18" charset="0"/>
                <a:cs typeface="Times New Roman" pitchFamily="18" charset="0"/>
              </a:rPr>
              <a:t>, то за </a:t>
            </a:r>
            <a:r>
              <a:rPr lang="uk-UA" sz="2400" b="1" i="1" dirty="0" smtClean="0">
                <a:solidFill>
                  <a:srgbClr val="660033"/>
                </a:solidFill>
                <a:effectLst/>
                <a:latin typeface="Times New Roman" pitchFamily="18" charset="0"/>
                <a:cs typeface="Times New Roman" pitchFamily="18" charset="0"/>
              </a:rPr>
              <a:t>добу в</a:t>
            </a:r>
            <a:r>
              <a:rPr lang="ru-RU" sz="2400" b="1" i="1" dirty="0" smtClean="0">
                <a:solidFill>
                  <a:srgbClr val="660033"/>
                </a:solidFill>
                <a:effectLst/>
                <a:latin typeface="Times New Roman" pitchFamily="18" charset="0"/>
                <a:cs typeface="Times New Roman" pitchFamily="18" charset="0"/>
              </a:rPr>
              <a:t>она </a:t>
            </a:r>
            <a:r>
              <a:rPr lang="uk-UA" sz="2400" b="1" i="1" dirty="0" err="1" smtClean="0">
                <a:solidFill>
                  <a:srgbClr val="660033"/>
                </a:solidFill>
                <a:effectLst/>
                <a:latin typeface="Times New Roman" pitchFamily="18" charset="0"/>
                <a:cs typeface="Times New Roman" pitchFamily="18" charset="0"/>
              </a:rPr>
              <a:t>здат</a:t>
            </a:r>
            <a:r>
              <a:rPr lang="ru-RU" sz="2400" b="1" i="1" dirty="0" smtClean="0">
                <a:solidFill>
                  <a:srgbClr val="660033"/>
                </a:solidFill>
                <a:effectLst/>
                <a:latin typeface="Times New Roman" pitchFamily="18" charset="0"/>
                <a:cs typeface="Times New Roman" pitchFamily="18" charset="0"/>
              </a:rPr>
              <a:t>на дат</a:t>
            </a:r>
            <a:r>
              <a:rPr lang="uk-UA" sz="2400" b="1" i="1" dirty="0" smtClean="0">
                <a:solidFill>
                  <a:srgbClr val="660033"/>
                </a:solidFill>
                <a:effectLst/>
                <a:latin typeface="Times New Roman" pitchFamily="18" charset="0"/>
                <a:cs typeface="Times New Roman" pitchFamily="18" charset="0"/>
              </a:rPr>
              <a:t>и</a:t>
            </a:r>
            <a:r>
              <a:rPr lang="ru-RU" sz="2400" b="1" i="1" dirty="0" smtClean="0">
                <a:solidFill>
                  <a:srgbClr val="660033"/>
                </a:solidFill>
                <a:effectLst/>
                <a:latin typeface="Times New Roman" pitchFamily="18" charset="0"/>
                <a:cs typeface="Times New Roman" pitchFamily="18" charset="0"/>
              </a:rPr>
              <a:t> 281474976710656 </a:t>
            </a:r>
            <a:r>
              <a:rPr lang="uk-UA" sz="2400" b="1" i="1" dirty="0" err="1" smtClean="0">
                <a:solidFill>
                  <a:srgbClr val="660033"/>
                </a:solidFill>
                <a:effectLst/>
                <a:latin typeface="Times New Roman" pitchFamily="18" charset="0"/>
                <a:cs typeface="Times New Roman" pitchFamily="18" charset="0"/>
              </a:rPr>
              <a:t>нащад</a:t>
            </a:r>
            <a:r>
              <a:rPr lang="ru-RU" sz="2400" b="1" i="1" dirty="0" smtClean="0">
                <a:solidFill>
                  <a:srgbClr val="660033"/>
                </a:solidFill>
                <a:effectLst/>
                <a:latin typeface="Times New Roman" pitchFamily="18" charset="0"/>
                <a:cs typeface="Times New Roman" pitchFamily="18" charset="0"/>
              </a:rPr>
              <a:t>к</a:t>
            </a:r>
            <a:r>
              <a:rPr lang="uk-UA" sz="2400" b="1" i="1" dirty="0" smtClean="0">
                <a:solidFill>
                  <a:srgbClr val="660033"/>
                </a:solidFill>
                <a:effectLst/>
                <a:latin typeface="Times New Roman" pitchFamily="18" charset="0"/>
                <a:cs typeface="Times New Roman" pitchFamily="18" charset="0"/>
              </a:rPr>
              <a:t>і</a:t>
            </a:r>
            <a:r>
              <a:rPr lang="ru-RU" sz="2400" b="1" i="1" dirty="0" smtClean="0">
                <a:solidFill>
                  <a:srgbClr val="660033"/>
                </a:solidFill>
                <a:effectLst/>
                <a:latin typeface="Times New Roman" pitchFamily="18" charset="0"/>
                <a:cs typeface="Times New Roman" pitchFamily="18" charset="0"/>
              </a:rPr>
              <a:t>в. </a:t>
            </a:r>
            <a:br>
              <a:rPr lang="ru-RU" sz="2400" b="1" i="1" dirty="0" smtClean="0">
                <a:solidFill>
                  <a:srgbClr val="660033"/>
                </a:solidFill>
                <a:effectLst/>
                <a:latin typeface="Times New Roman" pitchFamily="18" charset="0"/>
                <a:cs typeface="Times New Roman" pitchFamily="18" charset="0"/>
              </a:rPr>
            </a:br>
            <a:endParaRPr lang="ru-RU" sz="2400" i="1" dirty="0">
              <a:effectLst/>
              <a:latin typeface="Times New Roman" pitchFamily="18" charset="0"/>
              <a:cs typeface="Times New Roman" pitchFamily="18" charset="0"/>
            </a:endParaRPr>
          </a:p>
        </p:txBody>
      </p:sp>
      <p:pic>
        <p:nvPicPr>
          <p:cNvPr id="4" name="Picture 3" descr="бак6"/>
          <p:cNvPicPr>
            <a:picLocks noChangeAspect="1" noChangeArrowheads="1"/>
          </p:cNvPicPr>
          <p:nvPr/>
        </p:nvPicPr>
        <p:blipFill>
          <a:blip r:embed="rId2"/>
          <a:srcRect/>
          <a:stretch>
            <a:fillRect/>
          </a:stretch>
        </p:blipFill>
        <p:spPr bwMode="auto">
          <a:xfrm>
            <a:off x="1142976" y="4286256"/>
            <a:ext cx="7286676" cy="2413719"/>
          </a:xfrm>
          <a:prstGeom prst="rect">
            <a:avLst/>
          </a:prstGeom>
          <a:noFill/>
        </p:spPr>
      </p:pic>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1538" y="142852"/>
            <a:ext cx="7286644" cy="4214842"/>
          </a:xfrm>
        </p:spPr>
        <p:txBody>
          <a:bodyPr>
            <a:normAutofit/>
          </a:bodyPr>
          <a:lstStyle/>
          <a:p>
            <a:r>
              <a:rPr lang="uk-UA" sz="3600" b="1" dirty="0" smtClean="0">
                <a:effectLst/>
                <a:latin typeface="Times New Roman" pitchFamily="18" charset="0"/>
                <a:cs typeface="Times New Roman" pitchFamily="18" charset="0"/>
              </a:rPr>
              <a:t>РОЗМНОЖЕННЯ  БАКТЕРІЙ</a:t>
            </a:r>
            <a:r>
              <a:rPr lang="uk-UA" dirty="0" smtClean="0"/>
              <a:t/>
            </a:r>
            <a:br>
              <a:rPr lang="uk-UA" dirty="0" smtClean="0"/>
            </a:br>
            <a:r>
              <a:rPr lang="uk-UA" dirty="0" smtClean="0"/>
              <a:t>	</a:t>
            </a:r>
            <a:r>
              <a:rPr lang="ru-RU" sz="2000" i="1" dirty="0" smtClean="0">
                <a:solidFill>
                  <a:srgbClr val="660033"/>
                </a:solidFill>
                <a:effectLst/>
                <a:latin typeface="Times New Roman" pitchFamily="18" charset="0"/>
                <a:cs typeface="Times New Roman" pitchFamily="18" charset="0"/>
              </a:rPr>
              <a:t>При не</a:t>
            </a:r>
            <a:r>
              <a:rPr lang="uk-UA" sz="2000" i="1" dirty="0" smtClean="0">
                <a:solidFill>
                  <a:srgbClr val="660033"/>
                </a:solidFill>
                <a:effectLst/>
                <a:latin typeface="Times New Roman" pitchFamily="18" charset="0"/>
                <a:cs typeface="Times New Roman" pitchFamily="18" charset="0"/>
              </a:rPr>
              <a:t>сприятливих</a:t>
            </a:r>
            <a:r>
              <a:rPr lang="ru-RU" sz="2000" i="1" dirty="0" smtClean="0">
                <a:solidFill>
                  <a:srgbClr val="660033"/>
                </a:solidFill>
                <a:effectLst/>
                <a:latin typeface="Times New Roman" pitchFamily="18" charset="0"/>
                <a:cs typeface="Times New Roman" pitchFamily="18" charset="0"/>
              </a:rPr>
              <a:t> у</a:t>
            </a:r>
            <a:r>
              <a:rPr lang="uk-UA" sz="2000" i="1" dirty="0" smtClean="0">
                <a:solidFill>
                  <a:srgbClr val="660033"/>
                </a:solidFill>
                <a:effectLst/>
                <a:latin typeface="Times New Roman" pitchFamily="18" charset="0"/>
                <a:cs typeface="Times New Roman" pitchFamily="18" charset="0"/>
              </a:rPr>
              <a:t>мовах</a:t>
            </a:r>
            <a:r>
              <a:rPr lang="ru-RU" sz="2000" i="1" dirty="0" smtClean="0">
                <a:solidFill>
                  <a:srgbClr val="660033"/>
                </a:solidFill>
                <a:effectLst/>
                <a:latin typeface="Times New Roman" pitchFamily="18" charset="0"/>
                <a:cs typeface="Times New Roman" pitchFamily="18" charset="0"/>
              </a:rPr>
              <a:t> </a:t>
            </a:r>
            <a:r>
              <a:rPr lang="ru-RU" sz="2000" i="1" dirty="0" err="1" smtClean="0">
                <a:solidFill>
                  <a:srgbClr val="660033"/>
                </a:solidFill>
                <a:effectLst/>
                <a:latin typeface="Times New Roman" pitchFamily="18" charset="0"/>
                <a:cs typeface="Times New Roman" pitchFamily="18" charset="0"/>
              </a:rPr>
              <a:t>бактер</a:t>
            </a:r>
            <a:r>
              <a:rPr lang="uk-UA" sz="2000" i="1" dirty="0" smtClean="0">
                <a:solidFill>
                  <a:srgbClr val="660033"/>
                </a:solidFill>
                <a:effectLst/>
                <a:latin typeface="Times New Roman" pitchFamily="18" charset="0"/>
                <a:cs typeface="Times New Roman" pitchFamily="18" charset="0"/>
              </a:rPr>
              <a:t>і</a:t>
            </a:r>
            <a:r>
              <a:rPr lang="ru-RU" sz="2000" i="1" dirty="0" smtClean="0">
                <a:solidFill>
                  <a:srgbClr val="660033"/>
                </a:solidFill>
                <a:effectLst/>
                <a:latin typeface="Times New Roman" pitchFamily="18" charset="0"/>
                <a:cs typeface="Times New Roman" pitchFamily="18" charset="0"/>
              </a:rPr>
              <a:t>я </a:t>
            </a:r>
            <a:r>
              <a:rPr lang="uk-UA" sz="2000" i="1" dirty="0" err="1" smtClean="0">
                <a:solidFill>
                  <a:srgbClr val="660033"/>
                </a:solidFill>
                <a:effectLst/>
                <a:latin typeface="Times New Roman" pitchFamily="18" charset="0"/>
                <a:cs typeface="Times New Roman" pitchFamily="18" charset="0"/>
              </a:rPr>
              <a:t>вкри</a:t>
            </a:r>
            <a:r>
              <a:rPr lang="ru-RU" sz="2000" i="1" dirty="0" err="1" smtClean="0">
                <a:solidFill>
                  <a:srgbClr val="660033"/>
                </a:solidFill>
                <a:effectLst/>
                <a:latin typeface="Times New Roman" pitchFamily="18" charset="0"/>
                <a:cs typeface="Times New Roman" pitchFamily="18" charset="0"/>
              </a:rPr>
              <a:t>ва</a:t>
            </a:r>
            <a:r>
              <a:rPr lang="uk-UA" sz="2000" i="1" dirty="0" smtClean="0">
                <a:solidFill>
                  <a:srgbClr val="660033"/>
                </a:solidFill>
                <a:effectLst/>
                <a:latin typeface="Times New Roman" pitchFamily="18" charset="0"/>
                <a:cs typeface="Times New Roman" pitchFamily="18" charset="0"/>
              </a:rPr>
              <a:t>є</a:t>
            </a:r>
            <a:r>
              <a:rPr lang="ru-RU" sz="2000" i="1" dirty="0" smtClean="0">
                <a:solidFill>
                  <a:srgbClr val="660033"/>
                </a:solidFill>
                <a:effectLst/>
                <a:latin typeface="Times New Roman" pitchFamily="18" charset="0"/>
                <a:cs typeface="Times New Roman" pitchFamily="18" charset="0"/>
              </a:rPr>
              <a:t>т</a:t>
            </a:r>
            <a:r>
              <a:rPr lang="uk-UA" sz="2000" i="1" dirty="0" smtClean="0">
                <a:solidFill>
                  <a:srgbClr val="660033"/>
                </a:solidFill>
                <a:effectLst/>
                <a:latin typeface="Times New Roman" pitchFamily="18" charset="0"/>
                <a:cs typeface="Times New Roman" pitchFamily="18" charset="0"/>
              </a:rPr>
              <a:t>ь</a:t>
            </a:r>
            <a:r>
              <a:rPr lang="ru-RU" sz="2000" i="1" dirty="0" err="1" smtClean="0">
                <a:solidFill>
                  <a:srgbClr val="660033"/>
                </a:solidFill>
                <a:effectLst/>
                <a:latin typeface="Times New Roman" pitchFamily="18" charset="0"/>
                <a:cs typeface="Times New Roman" pitchFamily="18" charset="0"/>
              </a:rPr>
              <a:t>ся</a:t>
            </a:r>
            <a:r>
              <a:rPr lang="ru-RU" sz="2000" i="1" dirty="0" smtClean="0">
                <a:solidFill>
                  <a:srgbClr val="660033"/>
                </a:solidFill>
                <a:effectLst/>
                <a:latin typeface="Times New Roman" pitchFamily="18" charset="0"/>
                <a:cs typeface="Times New Roman" pitchFamily="18" charset="0"/>
              </a:rPr>
              <a:t> </a:t>
            </a:r>
            <a:r>
              <a:rPr lang="uk-UA" sz="2000" i="1" dirty="0" smtClean="0">
                <a:solidFill>
                  <a:srgbClr val="660033"/>
                </a:solidFill>
                <a:effectLst/>
                <a:latin typeface="Times New Roman" pitchFamily="18" charset="0"/>
                <a:cs typeface="Times New Roman" pitchFamily="18" charset="0"/>
              </a:rPr>
              <a:t>щільною</a:t>
            </a:r>
            <a:r>
              <a:rPr lang="ru-RU" sz="2000" i="1" dirty="0" smtClean="0">
                <a:solidFill>
                  <a:srgbClr val="660033"/>
                </a:solidFill>
                <a:effectLst/>
                <a:latin typeface="Times New Roman" pitchFamily="18" charset="0"/>
                <a:cs typeface="Times New Roman" pitchFamily="18" charset="0"/>
              </a:rPr>
              <a:t> </a:t>
            </a:r>
            <a:r>
              <a:rPr lang="ru-RU" sz="2000" i="1" dirty="0" err="1" smtClean="0">
                <a:solidFill>
                  <a:srgbClr val="660033"/>
                </a:solidFill>
                <a:effectLst/>
                <a:latin typeface="Times New Roman" pitchFamily="18" charset="0"/>
                <a:cs typeface="Times New Roman" pitchFamily="18" charset="0"/>
              </a:rPr>
              <a:t>оболо</a:t>
            </a:r>
            <a:r>
              <a:rPr lang="uk-UA" sz="2000" i="1" dirty="0" err="1" smtClean="0">
                <a:solidFill>
                  <a:srgbClr val="660033"/>
                </a:solidFill>
                <a:effectLst/>
                <a:latin typeface="Times New Roman" pitchFamily="18" charset="0"/>
                <a:cs typeface="Times New Roman" pitchFamily="18" charset="0"/>
              </a:rPr>
              <a:t>нкою</a:t>
            </a:r>
            <a:r>
              <a:rPr lang="ru-RU" sz="2000" i="1" dirty="0" smtClean="0">
                <a:solidFill>
                  <a:srgbClr val="660033"/>
                </a:solidFill>
                <a:effectLst/>
                <a:latin typeface="Times New Roman" pitchFamily="18" charset="0"/>
                <a:cs typeface="Times New Roman" pitchFamily="18" charset="0"/>
              </a:rPr>
              <a:t>, </a:t>
            </a:r>
            <a:r>
              <a:rPr lang="uk-UA" sz="2000" i="1" dirty="0" smtClean="0">
                <a:solidFill>
                  <a:srgbClr val="660033"/>
                </a:solidFill>
                <a:effectLst/>
                <a:latin typeface="Times New Roman" pitchFamily="18" charset="0"/>
                <a:cs typeface="Times New Roman" pitchFamily="18" charset="0"/>
              </a:rPr>
              <a:t>її вміст </a:t>
            </a:r>
            <a:r>
              <a:rPr lang="ru-RU" sz="2000" i="1" dirty="0" smtClean="0">
                <a:solidFill>
                  <a:srgbClr val="660033"/>
                </a:solidFill>
                <a:effectLst/>
                <a:latin typeface="Times New Roman" pitchFamily="18" charset="0"/>
                <a:cs typeface="Times New Roman" pitchFamily="18" charset="0"/>
              </a:rPr>
              <a:t> ста</a:t>
            </a:r>
            <a:r>
              <a:rPr lang="uk-UA" sz="2000" i="1" dirty="0" smtClean="0">
                <a:solidFill>
                  <a:srgbClr val="660033"/>
                </a:solidFill>
                <a:effectLst/>
                <a:latin typeface="Times New Roman" pitchFamily="18" charset="0"/>
                <a:cs typeface="Times New Roman" pitchFamily="18" charset="0"/>
              </a:rPr>
              <a:t>є</a:t>
            </a:r>
            <a:r>
              <a:rPr lang="ru-RU" sz="2000" i="1" dirty="0" smtClean="0">
                <a:solidFill>
                  <a:srgbClr val="660033"/>
                </a:solidFill>
                <a:effectLst/>
                <a:latin typeface="Times New Roman" pitchFamily="18" charset="0"/>
                <a:cs typeface="Times New Roman" pitchFamily="18" charset="0"/>
              </a:rPr>
              <a:t> б</a:t>
            </a:r>
            <a:r>
              <a:rPr lang="uk-UA" sz="2000" i="1" dirty="0" err="1" smtClean="0">
                <a:solidFill>
                  <a:srgbClr val="660033"/>
                </a:solidFill>
                <a:effectLst/>
                <a:latin typeface="Times New Roman" pitchFamily="18" charset="0"/>
                <a:cs typeface="Times New Roman" pitchFamily="18" charset="0"/>
              </a:rPr>
              <a:t>ільш</a:t>
            </a:r>
            <a:r>
              <a:rPr lang="ru-RU" sz="2000" i="1" dirty="0" smtClean="0">
                <a:solidFill>
                  <a:srgbClr val="660033"/>
                </a:solidFill>
                <a:effectLst/>
                <a:latin typeface="Times New Roman" pitchFamily="18" charset="0"/>
                <a:cs typeface="Times New Roman" pitchFamily="18" charset="0"/>
              </a:rPr>
              <a:t> густ</a:t>
            </a:r>
            <a:r>
              <a:rPr lang="uk-UA" sz="2000" i="1" dirty="0" smtClean="0">
                <a:solidFill>
                  <a:srgbClr val="660033"/>
                </a:solidFill>
                <a:effectLst/>
                <a:latin typeface="Times New Roman" pitchFamily="18" charset="0"/>
                <a:cs typeface="Times New Roman" pitchFamily="18" charset="0"/>
              </a:rPr>
              <a:t>и</a:t>
            </a:r>
            <a:r>
              <a:rPr lang="ru-RU" sz="2000" i="1" dirty="0" smtClean="0">
                <a:solidFill>
                  <a:srgbClr val="660033"/>
                </a:solidFill>
                <a:effectLst/>
                <a:latin typeface="Times New Roman" pitchFamily="18" charset="0"/>
                <a:cs typeface="Times New Roman" pitchFamily="18" charset="0"/>
              </a:rPr>
              <a:t>м, </a:t>
            </a:r>
            <a:r>
              <a:rPr lang="ru-RU" sz="2000" i="1" dirty="0" err="1" smtClean="0">
                <a:solidFill>
                  <a:srgbClr val="660033"/>
                </a:solidFill>
                <a:effectLst/>
                <a:latin typeface="Times New Roman" pitchFamily="18" charset="0"/>
                <a:cs typeface="Times New Roman" pitchFamily="18" charset="0"/>
              </a:rPr>
              <a:t>жи</a:t>
            </a:r>
            <a:r>
              <a:rPr lang="uk-UA" sz="2000" i="1" dirty="0" err="1" smtClean="0">
                <a:solidFill>
                  <a:srgbClr val="660033"/>
                </a:solidFill>
                <a:effectLst/>
                <a:latin typeface="Times New Roman" pitchFamily="18" charset="0"/>
                <a:cs typeface="Times New Roman" pitchFamily="18" charset="0"/>
              </a:rPr>
              <a:t>ттєдіяльні</a:t>
            </a:r>
            <a:r>
              <a:rPr lang="ru-RU" sz="2000" i="1" dirty="0" err="1" smtClean="0">
                <a:solidFill>
                  <a:srgbClr val="660033"/>
                </a:solidFill>
                <a:effectLst/>
                <a:latin typeface="Times New Roman" pitchFamily="18" charset="0"/>
                <a:cs typeface="Times New Roman" pitchFamily="18" charset="0"/>
              </a:rPr>
              <a:t>сть</a:t>
            </a:r>
            <a:r>
              <a:rPr lang="ru-RU" sz="2000" i="1" dirty="0" smtClean="0">
                <a:solidFill>
                  <a:srgbClr val="660033"/>
                </a:solidFill>
                <a:effectLst/>
                <a:latin typeface="Times New Roman" pitchFamily="18" charset="0"/>
                <a:cs typeface="Times New Roman" pitchFamily="18" charset="0"/>
              </a:rPr>
              <a:t> </a:t>
            </a:r>
            <a:r>
              <a:rPr lang="uk-UA" sz="2000" i="1" dirty="0" smtClean="0">
                <a:solidFill>
                  <a:srgbClr val="660033"/>
                </a:solidFill>
                <a:effectLst/>
                <a:latin typeface="Times New Roman" pitchFamily="18" charset="0"/>
                <a:cs typeface="Times New Roman" pitchFamily="18" charset="0"/>
              </a:rPr>
              <a:t>майже припиняється</a:t>
            </a:r>
            <a:r>
              <a:rPr lang="ru-RU" sz="2000" i="1" dirty="0" smtClean="0">
                <a:solidFill>
                  <a:srgbClr val="660033"/>
                </a:solidFill>
                <a:effectLst/>
                <a:latin typeface="Times New Roman" pitchFamily="18" charset="0"/>
                <a:cs typeface="Times New Roman" pitchFamily="18" charset="0"/>
              </a:rPr>
              <a:t>. </a:t>
            </a:r>
            <a:r>
              <a:rPr lang="uk-UA" sz="2000" i="1" dirty="0" smtClean="0">
                <a:solidFill>
                  <a:srgbClr val="660033"/>
                </a:solidFill>
                <a:effectLst/>
                <a:latin typeface="Times New Roman" pitchFamily="18" charset="0"/>
                <a:cs typeface="Times New Roman" pitchFamily="18" charset="0"/>
              </a:rPr>
              <a:t/>
            </a:r>
            <a:br>
              <a:rPr lang="uk-UA" sz="2000" i="1" dirty="0" smtClean="0">
                <a:solidFill>
                  <a:srgbClr val="660033"/>
                </a:solidFill>
                <a:effectLst/>
                <a:latin typeface="Times New Roman" pitchFamily="18" charset="0"/>
                <a:cs typeface="Times New Roman" pitchFamily="18" charset="0"/>
              </a:rPr>
            </a:br>
            <a:r>
              <a:rPr lang="uk-UA" sz="2000" i="1" dirty="0" smtClean="0">
                <a:solidFill>
                  <a:srgbClr val="660033"/>
                </a:solidFill>
                <a:effectLst/>
                <a:latin typeface="Times New Roman" pitchFamily="18" charset="0"/>
                <a:cs typeface="Times New Roman" pitchFamily="18" charset="0"/>
              </a:rPr>
              <a:t>     </a:t>
            </a:r>
            <a:r>
              <a:rPr lang="ru-RU" sz="2000" i="1" dirty="0" smtClean="0">
                <a:solidFill>
                  <a:srgbClr val="660033"/>
                </a:solidFill>
                <a:effectLst/>
                <a:latin typeface="Times New Roman" pitchFamily="18" charset="0"/>
                <a:cs typeface="Times New Roman" pitchFamily="18" charset="0"/>
              </a:rPr>
              <a:t>В таком</a:t>
            </a:r>
            <a:r>
              <a:rPr lang="uk-UA" sz="2000" i="1" dirty="0" smtClean="0">
                <a:solidFill>
                  <a:srgbClr val="660033"/>
                </a:solidFill>
                <a:effectLst/>
                <a:latin typeface="Times New Roman" pitchFamily="18" charset="0"/>
                <a:cs typeface="Times New Roman" pitchFamily="18" charset="0"/>
              </a:rPr>
              <a:t>у</a:t>
            </a:r>
            <a:r>
              <a:rPr lang="ru-RU" sz="2000" i="1" dirty="0" smtClean="0">
                <a:solidFill>
                  <a:srgbClr val="660033"/>
                </a:solidFill>
                <a:effectLst/>
                <a:latin typeface="Times New Roman" pitchFamily="18" charset="0"/>
                <a:cs typeface="Times New Roman" pitchFamily="18" charset="0"/>
              </a:rPr>
              <a:t> с</a:t>
            </a:r>
            <a:r>
              <a:rPr lang="uk-UA" sz="2000" i="1" dirty="0" err="1" smtClean="0">
                <a:solidFill>
                  <a:srgbClr val="660033"/>
                </a:solidFill>
                <a:effectLst/>
                <a:latin typeface="Times New Roman" pitchFamily="18" charset="0"/>
                <a:cs typeface="Times New Roman" pitchFamily="18" charset="0"/>
              </a:rPr>
              <a:t>тані</a:t>
            </a:r>
            <a:r>
              <a:rPr lang="ru-RU" sz="2000" i="1" dirty="0" smtClean="0">
                <a:solidFill>
                  <a:srgbClr val="660033"/>
                </a:solidFill>
                <a:effectLst/>
                <a:latin typeface="Times New Roman" pitchFamily="18" charset="0"/>
                <a:cs typeface="Times New Roman" pitchFamily="18" charset="0"/>
              </a:rPr>
              <a:t> </a:t>
            </a:r>
            <a:r>
              <a:rPr lang="uk-UA" sz="2000" i="1" dirty="0" smtClean="0">
                <a:solidFill>
                  <a:srgbClr val="660033"/>
                </a:solidFill>
                <a:effectLst/>
                <a:latin typeface="Times New Roman" pitchFamily="18" charset="0"/>
                <a:cs typeface="Times New Roman" pitchFamily="18" charset="0"/>
              </a:rPr>
              <a:t>вони</a:t>
            </a:r>
            <a:r>
              <a:rPr lang="ru-RU" sz="2000" i="1" dirty="0" smtClean="0">
                <a:solidFill>
                  <a:srgbClr val="660033"/>
                </a:solidFill>
                <a:effectLst/>
                <a:latin typeface="Times New Roman" pitchFamily="18" charset="0"/>
                <a:cs typeface="Times New Roman" pitchFamily="18" charset="0"/>
              </a:rPr>
              <a:t> мо</a:t>
            </a:r>
            <a:r>
              <a:rPr lang="uk-UA" sz="2000" i="1" dirty="0" smtClean="0">
                <a:solidFill>
                  <a:srgbClr val="660033"/>
                </a:solidFill>
                <a:effectLst/>
                <a:latin typeface="Times New Roman" pitchFamily="18" charset="0"/>
                <a:cs typeface="Times New Roman" pitchFamily="18" charset="0"/>
              </a:rPr>
              <a:t>ж</a:t>
            </a:r>
            <a:r>
              <a:rPr lang="ru-RU" sz="2000" i="1" dirty="0" err="1" smtClean="0">
                <a:solidFill>
                  <a:srgbClr val="660033"/>
                </a:solidFill>
                <a:effectLst/>
                <a:latin typeface="Times New Roman" pitchFamily="18" charset="0"/>
                <a:cs typeface="Times New Roman" pitchFamily="18" charset="0"/>
              </a:rPr>
              <a:t>ут</a:t>
            </a:r>
            <a:r>
              <a:rPr lang="uk-UA" sz="2000" i="1" dirty="0" smtClean="0">
                <a:solidFill>
                  <a:srgbClr val="660033"/>
                </a:solidFill>
                <a:effectLst/>
                <a:latin typeface="Times New Roman" pitchFamily="18" charset="0"/>
                <a:cs typeface="Times New Roman" pitchFamily="18" charset="0"/>
              </a:rPr>
              <a:t>ь годинами</a:t>
            </a:r>
            <a:r>
              <a:rPr lang="ru-RU" sz="2000" i="1" dirty="0" smtClean="0">
                <a:solidFill>
                  <a:srgbClr val="660033"/>
                </a:solidFill>
                <a:effectLst/>
                <a:latin typeface="Times New Roman" pitchFamily="18" charset="0"/>
                <a:cs typeface="Times New Roman" pitchFamily="18" charset="0"/>
              </a:rPr>
              <a:t> </a:t>
            </a:r>
            <a:r>
              <a:rPr lang="uk-UA" sz="2000" i="1" dirty="0" smtClean="0">
                <a:solidFill>
                  <a:srgbClr val="660033"/>
                </a:solidFill>
                <a:effectLst/>
                <a:latin typeface="Times New Roman" pitchFamily="18" charset="0"/>
                <a:cs typeface="Times New Roman" pitchFamily="18" charset="0"/>
              </a:rPr>
              <a:t>з</a:t>
            </a:r>
            <a:r>
              <a:rPr lang="ru-RU" sz="2000" i="1" dirty="0" smtClean="0">
                <a:solidFill>
                  <a:srgbClr val="660033"/>
                </a:solidFill>
                <a:effectLst/>
                <a:latin typeface="Times New Roman" pitchFamily="18" charset="0"/>
                <a:cs typeface="Times New Roman" pitchFamily="18" charset="0"/>
              </a:rPr>
              <a:t>находит</a:t>
            </a:r>
            <a:r>
              <a:rPr lang="uk-UA" sz="2000" i="1" dirty="0" smtClean="0">
                <a:solidFill>
                  <a:srgbClr val="660033"/>
                </a:solidFill>
                <a:effectLst/>
                <a:latin typeface="Times New Roman" pitchFamily="18" charset="0"/>
                <a:cs typeface="Times New Roman" pitchFamily="18" charset="0"/>
              </a:rPr>
              <a:t>и</a:t>
            </a:r>
            <a:r>
              <a:rPr lang="ru-RU" sz="2000" i="1" dirty="0" smtClean="0">
                <a:solidFill>
                  <a:srgbClr val="660033"/>
                </a:solidFill>
                <a:effectLst/>
                <a:latin typeface="Times New Roman" pitchFamily="18" charset="0"/>
                <a:cs typeface="Times New Roman" pitchFamily="18" charset="0"/>
              </a:rPr>
              <a:t>с</a:t>
            </a:r>
            <a:r>
              <a:rPr lang="uk-UA" sz="2000" i="1" dirty="0" smtClean="0">
                <a:solidFill>
                  <a:srgbClr val="660033"/>
                </a:solidFill>
                <a:effectLst/>
                <a:latin typeface="Times New Roman" pitchFamily="18" charset="0"/>
                <a:cs typeface="Times New Roman" pitchFamily="18" charset="0"/>
              </a:rPr>
              <a:t>ь</a:t>
            </a:r>
            <a:r>
              <a:rPr lang="ru-RU" sz="2000" i="1" dirty="0" smtClean="0">
                <a:solidFill>
                  <a:srgbClr val="660033"/>
                </a:solidFill>
                <a:effectLst/>
                <a:latin typeface="Times New Roman" pitchFamily="18" charset="0"/>
                <a:cs typeface="Times New Roman" pitchFamily="18" charset="0"/>
              </a:rPr>
              <a:t> в гл</a:t>
            </a:r>
            <a:r>
              <a:rPr lang="uk-UA" sz="2000" i="1" dirty="0" smtClean="0">
                <a:solidFill>
                  <a:srgbClr val="660033"/>
                </a:solidFill>
                <a:effectLst/>
                <a:latin typeface="Times New Roman" pitchFamily="18" charset="0"/>
                <a:cs typeface="Times New Roman" pitchFamily="18" charset="0"/>
              </a:rPr>
              <a:t>и</a:t>
            </a:r>
            <a:r>
              <a:rPr lang="ru-RU" sz="2000" i="1" dirty="0" smtClean="0">
                <a:solidFill>
                  <a:srgbClr val="660033"/>
                </a:solidFill>
                <a:effectLst/>
                <a:latin typeface="Times New Roman" pitchFamily="18" charset="0"/>
                <a:cs typeface="Times New Roman" pitchFamily="18" charset="0"/>
              </a:rPr>
              <a:t>боком</a:t>
            </a:r>
            <a:r>
              <a:rPr lang="uk-UA" sz="2000" i="1" dirty="0" smtClean="0">
                <a:solidFill>
                  <a:srgbClr val="660033"/>
                </a:solidFill>
                <a:effectLst/>
                <a:latin typeface="Times New Roman" pitchFamily="18" charset="0"/>
                <a:cs typeface="Times New Roman" pitchFamily="18" charset="0"/>
              </a:rPr>
              <a:t>у</a:t>
            </a:r>
            <a:r>
              <a:rPr lang="ru-RU" sz="2000" i="1" dirty="0" smtClean="0">
                <a:solidFill>
                  <a:srgbClr val="660033"/>
                </a:solidFill>
                <a:effectLst/>
                <a:latin typeface="Times New Roman" pitchFamily="18" charset="0"/>
                <a:cs typeface="Times New Roman" pitchFamily="18" charset="0"/>
              </a:rPr>
              <a:t> вакуум</a:t>
            </a:r>
            <a:r>
              <a:rPr lang="uk-UA" sz="2000" i="1" dirty="0" smtClean="0">
                <a:solidFill>
                  <a:srgbClr val="660033"/>
                </a:solidFill>
                <a:effectLst/>
                <a:latin typeface="Times New Roman" pitchFamily="18" charset="0"/>
                <a:cs typeface="Times New Roman" pitchFamily="18" charset="0"/>
              </a:rPr>
              <a:t>і </a:t>
            </a:r>
            <a:r>
              <a:rPr lang="uk-UA" sz="2000" i="1" dirty="0" err="1" smtClean="0">
                <a:solidFill>
                  <a:srgbClr val="660033"/>
                </a:solidFill>
                <a:effectLst/>
                <a:latin typeface="Times New Roman" pitchFamily="18" charset="0"/>
                <a:cs typeface="Times New Roman" pitchFamily="18" charset="0"/>
              </a:rPr>
              <a:t>і</a:t>
            </a:r>
            <a:r>
              <a:rPr lang="uk-UA" sz="2000" i="1" dirty="0" smtClean="0">
                <a:solidFill>
                  <a:srgbClr val="660033"/>
                </a:solidFill>
                <a:effectLst/>
                <a:latin typeface="Times New Roman" pitchFamily="18" charset="0"/>
                <a:cs typeface="Times New Roman" pitchFamily="18" charset="0"/>
              </a:rPr>
              <a:t>, навіть, </a:t>
            </a:r>
            <a:r>
              <a:rPr lang="ru-RU" sz="2000" i="1" dirty="0" smtClean="0">
                <a:solidFill>
                  <a:srgbClr val="660033"/>
                </a:solidFill>
                <a:effectLst/>
                <a:latin typeface="Times New Roman" pitchFamily="18" charset="0"/>
                <a:cs typeface="Times New Roman" pitchFamily="18" charset="0"/>
              </a:rPr>
              <a:t>переносит</a:t>
            </a:r>
            <a:r>
              <a:rPr lang="uk-UA" sz="2000" i="1" dirty="0" smtClean="0">
                <a:solidFill>
                  <a:srgbClr val="660033"/>
                </a:solidFill>
                <a:effectLst/>
                <a:latin typeface="Times New Roman" pitchFamily="18" charset="0"/>
                <a:cs typeface="Times New Roman" pitchFamily="18" charset="0"/>
              </a:rPr>
              <a:t>и</a:t>
            </a:r>
            <a:r>
              <a:rPr lang="ru-RU" sz="2000" i="1" dirty="0" smtClean="0">
                <a:solidFill>
                  <a:srgbClr val="660033"/>
                </a:solidFill>
                <a:effectLst/>
                <a:latin typeface="Times New Roman" pitchFamily="18" charset="0"/>
                <a:cs typeface="Times New Roman" pitchFamily="18" charset="0"/>
              </a:rPr>
              <a:t> температуру </a:t>
            </a:r>
            <a:r>
              <a:rPr lang="uk-UA" sz="2000" i="1" dirty="0" smtClean="0">
                <a:solidFill>
                  <a:srgbClr val="660033"/>
                </a:solidFill>
                <a:effectLst/>
                <a:latin typeface="Times New Roman" pitchFamily="18" charset="0"/>
                <a:cs typeface="Times New Roman" pitchFamily="18" charset="0"/>
              </a:rPr>
              <a:t>від</a:t>
            </a:r>
            <a:r>
              <a:rPr lang="ru-RU" sz="2000" i="1" dirty="0" smtClean="0">
                <a:solidFill>
                  <a:srgbClr val="660033"/>
                </a:solidFill>
                <a:effectLst/>
                <a:latin typeface="Times New Roman" pitchFamily="18" charset="0"/>
                <a:cs typeface="Times New Roman" pitchFamily="18" charset="0"/>
              </a:rPr>
              <a:t> </a:t>
            </a:r>
            <a:br>
              <a:rPr lang="ru-RU" sz="2000" i="1" dirty="0" smtClean="0">
                <a:solidFill>
                  <a:srgbClr val="660033"/>
                </a:solidFill>
                <a:effectLst/>
                <a:latin typeface="Times New Roman" pitchFamily="18" charset="0"/>
                <a:cs typeface="Times New Roman" pitchFamily="18" charset="0"/>
              </a:rPr>
            </a:br>
            <a:r>
              <a:rPr lang="uk-UA" sz="2000" i="1" dirty="0" smtClean="0">
                <a:solidFill>
                  <a:srgbClr val="660033"/>
                </a:solidFill>
                <a:effectLst/>
                <a:latin typeface="Times New Roman" pitchFamily="18" charset="0"/>
                <a:cs typeface="Times New Roman" pitchFamily="18" charset="0"/>
              </a:rPr>
              <a:t>  </a:t>
            </a:r>
            <a:r>
              <a:rPr lang="ru-RU" sz="2000" i="1" dirty="0" smtClean="0">
                <a:solidFill>
                  <a:srgbClr val="660033"/>
                </a:solidFill>
                <a:effectLst/>
                <a:latin typeface="Times New Roman" pitchFamily="18" charset="0"/>
                <a:cs typeface="Times New Roman" pitchFamily="18" charset="0"/>
              </a:rPr>
              <a:t>–240 °С до +100 °С.</a:t>
            </a:r>
            <a:br>
              <a:rPr lang="ru-RU" sz="2000" i="1" dirty="0" smtClean="0">
                <a:solidFill>
                  <a:srgbClr val="660033"/>
                </a:solidFill>
                <a:effectLst/>
                <a:latin typeface="Times New Roman" pitchFamily="18" charset="0"/>
                <a:cs typeface="Times New Roman" pitchFamily="18" charset="0"/>
              </a:rPr>
            </a:br>
            <a:endParaRPr lang="ru-RU" sz="2400" i="1" dirty="0">
              <a:effectLst/>
              <a:latin typeface="Times New Roman" pitchFamily="18" charset="0"/>
              <a:cs typeface="Times New Roman" pitchFamily="18" charset="0"/>
            </a:endParaRPr>
          </a:p>
        </p:txBody>
      </p:sp>
      <p:sp>
        <p:nvSpPr>
          <p:cNvPr id="4" name="Rectangle 4" descr="циста азотбактер"/>
          <p:cNvSpPr>
            <a:spLocks noChangeArrowheads="1"/>
          </p:cNvSpPr>
          <p:nvPr/>
        </p:nvSpPr>
        <p:spPr bwMode="auto">
          <a:xfrm>
            <a:off x="1714480" y="4000504"/>
            <a:ext cx="2357454" cy="2209800"/>
          </a:xfrm>
          <a:prstGeom prst="rect">
            <a:avLst/>
          </a:prstGeom>
          <a:blipFill dpi="0" rotWithShape="0">
            <a:blip r:embed="rId2"/>
            <a:srcRect/>
            <a:stretch>
              <a:fillRect/>
            </a:stretch>
          </a:blipFill>
          <a:ln w="9525">
            <a:solidFill>
              <a:schemeClr val="tx1"/>
            </a:solidFill>
            <a:miter lim="800000"/>
            <a:headEnd/>
            <a:tailEnd/>
          </a:ln>
          <a:effectLst/>
        </p:spPr>
        <p:txBody>
          <a:bodyPr wrap="none" anchor="ctr"/>
          <a:lstStyle/>
          <a:p>
            <a:endParaRPr lang="ru-RU"/>
          </a:p>
        </p:txBody>
      </p:sp>
      <p:sp>
        <p:nvSpPr>
          <p:cNvPr id="5" name="Rectangle 5" descr="циста"/>
          <p:cNvSpPr>
            <a:spLocks noChangeArrowheads="1"/>
          </p:cNvSpPr>
          <p:nvPr/>
        </p:nvSpPr>
        <p:spPr bwMode="auto">
          <a:xfrm>
            <a:off x="5143504" y="4071942"/>
            <a:ext cx="2438400" cy="2209800"/>
          </a:xfrm>
          <a:prstGeom prst="rect">
            <a:avLst/>
          </a:prstGeom>
          <a:blipFill dpi="0" rotWithShape="0">
            <a:blip r:embed="rId3"/>
            <a:srcRect/>
            <a:stretch>
              <a:fillRect/>
            </a:stretch>
          </a:blipFill>
          <a:ln w="9525">
            <a:solidFill>
              <a:schemeClr val="tx1"/>
            </a:solidFill>
            <a:miter lim="800000"/>
            <a:headEnd/>
            <a:tailEnd/>
          </a:ln>
          <a:effectLst/>
        </p:spPr>
        <p:txBody>
          <a:bodyPr wrap="none" anchor="ctr"/>
          <a:lstStyle/>
          <a:p>
            <a:endParaRPr lang="ru-RU"/>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8015318" cy="1559614"/>
          </a:xfrm>
        </p:spPr>
        <p:txBody>
          <a:bodyPr>
            <a:normAutofit/>
          </a:bodyPr>
          <a:lstStyle/>
          <a:p>
            <a:pPr algn="ctr"/>
            <a:r>
              <a:rPr lang="uk-UA" sz="4000" b="1" dirty="0" smtClean="0">
                <a:effectLst/>
                <a:latin typeface="Times New Roman" pitchFamily="18" charset="0"/>
                <a:cs typeface="Times New Roman" pitchFamily="18" charset="0"/>
              </a:rPr>
              <a:t>ПЕРЕНЕСЕННЯ НЕСПРИЯТЛИВИХ УМОВ</a:t>
            </a:r>
            <a:endParaRPr lang="ru-RU" sz="4000" b="1" dirty="0">
              <a:effectLst/>
              <a:latin typeface="Times New Roman" pitchFamily="18" charset="0"/>
              <a:cs typeface="Times New Roman" pitchFamily="18" charset="0"/>
            </a:endParaRPr>
          </a:p>
        </p:txBody>
      </p:sp>
      <p:sp>
        <p:nvSpPr>
          <p:cNvPr id="3" name="Содержимое 2"/>
          <p:cNvSpPr>
            <a:spLocks noGrp="1"/>
          </p:cNvSpPr>
          <p:nvPr>
            <p:ph idx="1"/>
          </p:nvPr>
        </p:nvSpPr>
        <p:spPr>
          <a:xfrm>
            <a:off x="928662" y="2285992"/>
            <a:ext cx="7758138" cy="4069568"/>
          </a:xfrm>
        </p:spPr>
        <p:txBody>
          <a:bodyPr>
            <a:normAutofit lnSpcReduction="10000"/>
          </a:bodyPr>
          <a:lstStyle/>
          <a:p>
            <a:r>
              <a:rPr lang="uk-UA" dirty="0" smtClean="0"/>
              <a:t>БАКТЕРІЇ ЗДАТНІ УТВОРЮВАТИ ЗАХИСНУ ОБОЛОНКУ </a:t>
            </a:r>
            <a:r>
              <a:rPr lang="uk-UA" dirty="0" smtClean="0">
                <a:solidFill>
                  <a:srgbClr val="C00000"/>
                </a:solidFill>
              </a:rPr>
              <a:t>( ЦИСТУ) </a:t>
            </a:r>
            <a:r>
              <a:rPr lang="uk-UA" dirty="0" smtClean="0"/>
              <a:t>І ПЕРЕБУВАТИ  У НІЙ ЗА НЕСПРИЯТЛИВИХ УМОВ.  ПРИ ЦЬОМУ ВОНИ ТИМЧАСОВО ПРИПИНЯЮТЬ ЖИТТЄДІЯЛЬНІСТЬ ОРГАНІЗМУ. </a:t>
            </a:r>
          </a:p>
          <a:p>
            <a:r>
              <a:rPr lang="uk-UA" dirty="0" smtClean="0"/>
              <a:t> ТАКИЙ СТАН  НАЗИВАЄТЬСЯ –       </a:t>
            </a:r>
          </a:p>
          <a:p>
            <a:pPr>
              <a:buNone/>
            </a:pPr>
            <a:r>
              <a:rPr lang="uk-UA" dirty="0" smtClean="0">
                <a:solidFill>
                  <a:srgbClr val="C00000"/>
                </a:solidFill>
              </a:rPr>
              <a:t>       </a:t>
            </a:r>
            <a:r>
              <a:rPr lang="uk-UA" i="1" dirty="0" smtClean="0">
                <a:solidFill>
                  <a:srgbClr val="C00000"/>
                </a:solidFill>
              </a:rPr>
              <a:t>А Н А Б І О З.  </a:t>
            </a:r>
            <a:endParaRPr lang="ru-RU" dirty="0">
              <a:solidFill>
                <a:srgbClr val="C00000"/>
              </a:solidFill>
            </a:endParaRPr>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4400" b="1" kern="10" dirty="0" err="1" smtClean="0">
                <a:ln w="9525">
                  <a:round/>
                  <a:headEnd/>
                  <a:tailEnd/>
                </a:ln>
                <a:solidFill>
                  <a:schemeClr val="tx2"/>
                </a:solidFill>
                <a:effectLst/>
                <a:latin typeface="Times New Roman" pitchFamily="18" charset="0"/>
                <a:cs typeface="Times New Roman" pitchFamily="18" charset="0"/>
              </a:rPr>
              <a:t>Бактерії</a:t>
            </a:r>
            <a:r>
              <a:rPr lang="ru-RU" sz="4400" b="1" kern="10" dirty="0" smtClean="0">
                <a:ln w="9525">
                  <a:round/>
                  <a:headEnd/>
                  <a:tailEnd/>
                </a:ln>
                <a:solidFill>
                  <a:schemeClr val="tx2"/>
                </a:solidFill>
                <a:effectLst/>
                <a:latin typeface="Times New Roman" pitchFamily="18" charset="0"/>
                <a:cs typeface="Times New Roman" pitchFamily="18" charset="0"/>
              </a:rPr>
              <a:t> </a:t>
            </a:r>
            <a:r>
              <a:rPr lang="ru-RU" sz="4400" b="1" kern="10" dirty="0" err="1" smtClean="0">
                <a:ln w="9525">
                  <a:round/>
                  <a:headEnd/>
                  <a:tailEnd/>
                </a:ln>
                <a:solidFill>
                  <a:schemeClr val="tx2"/>
                </a:solidFill>
                <a:effectLst/>
                <a:latin typeface="Times New Roman" pitchFamily="18" charset="0"/>
                <a:cs typeface="Times New Roman" pitchFamily="18" charset="0"/>
              </a:rPr>
              <a:t>під</a:t>
            </a:r>
            <a:r>
              <a:rPr lang="ru-RU" sz="4400" b="1" kern="10" dirty="0" smtClean="0">
                <a:ln w="9525">
                  <a:round/>
                  <a:headEnd/>
                  <a:tailEnd/>
                </a:ln>
                <a:solidFill>
                  <a:schemeClr val="tx2"/>
                </a:solidFill>
                <a:effectLst/>
                <a:latin typeface="Times New Roman" pitchFamily="18" charset="0"/>
                <a:cs typeface="Times New Roman" pitchFamily="18" charset="0"/>
              </a:rPr>
              <a:t> </a:t>
            </a:r>
            <a:r>
              <a:rPr lang="ru-RU" sz="4400" b="1" kern="10" dirty="0" err="1" smtClean="0">
                <a:ln w="9525">
                  <a:round/>
                  <a:headEnd/>
                  <a:tailEnd/>
                </a:ln>
                <a:solidFill>
                  <a:schemeClr val="tx2"/>
                </a:solidFill>
                <a:effectLst/>
                <a:latin typeface="Times New Roman" pitchFamily="18" charset="0"/>
                <a:cs typeface="Times New Roman" pitchFamily="18" charset="0"/>
              </a:rPr>
              <a:t>мікроскопом</a:t>
            </a:r>
            <a:endParaRPr lang="ru-RU" dirty="0"/>
          </a:p>
        </p:txBody>
      </p:sp>
      <p:sp>
        <p:nvSpPr>
          <p:cNvPr id="7" name="Oval 10" descr="зуб налет"/>
          <p:cNvSpPr>
            <a:spLocks noChangeArrowheads="1"/>
          </p:cNvSpPr>
          <p:nvPr/>
        </p:nvSpPr>
        <p:spPr bwMode="auto">
          <a:xfrm>
            <a:off x="1357290" y="1214422"/>
            <a:ext cx="2286000" cy="2286000"/>
          </a:xfrm>
          <a:prstGeom prst="ellipse">
            <a:avLst/>
          </a:prstGeom>
          <a:blipFill dpi="0" rotWithShape="0">
            <a:blip r:embed="rId2"/>
            <a:srcRect/>
            <a:stretch>
              <a:fillRect/>
            </a:stretch>
          </a:blipFill>
          <a:ln w="9525">
            <a:solidFill>
              <a:schemeClr val="tx1"/>
            </a:solidFill>
            <a:round/>
            <a:headEnd/>
            <a:tailEnd/>
          </a:ln>
          <a:effectLst/>
        </p:spPr>
        <p:txBody>
          <a:bodyPr wrap="none" anchor="ctr"/>
          <a:lstStyle/>
          <a:p>
            <a:endParaRPr lang="ru-RU"/>
          </a:p>
        </p:txBody>
      </p:sp>
      <p:sp>
        <p:nvSpPr>
          <p:cNvPr id="8" name="Oval 14" descr="туб пал"/>
          <p:cNvSpPr>
            <a:spLocks noChangeArrowheads="1"/>
          </p:cNvSpPr>
          <p:nvPr/>
        </p:nvSpPr>
        <p:spPr bwMode="auto">
          <a:xfrm>
            <a:off x="1428728" y="4071942"/>
            <a:ext cx="2286000" cy="1981200"/>
          </a:xfrm>
          <a:prstGeom prst="ellipse">
            <a:avLst/>
          </a:prstGeom>
          <a:blipFill dpi="0" rotWithShape="0">
            <a:blip r:embed="rId3"/>
            <a:srcRect/>
            <a:stretch>
              <a:fillRect/>
            </a:stretch>
          </a:blipFill>
          <a:ln w="9525">
            <a:solidFill>
              <a:schemeClr val="tx1"/>
            </a:solidFill>
            <a:round/>
            <a:headEnd/>
            <a:tailEnd/>
          </a:ln>
          <a:effectLst/>
        </p:spPr>
        <p:txBody>
          <a:bodyPr wrap="none" anchor="ctr"/>
          <a:lstStyle/>
          <a:p>
            <a:endParaRPr lang="ru-RU"/>
          </a:p>
        </p:txBody>
      </p:sp>
      <p:sp>
        <p:nvSpPr>
          <p:cNvPr id="9" name="Oval 15" descr="сиб язва"/>
          <p:cNvSpPr>
            <a:spLocks noChangeArrowheads="1"/>
          </p:cNvSpPr>
          <p:nvPr/>
        </p:nvSpPr>
        <p:spPr bwMode="auto">
          <a:xfrm>
            <a:off x="5500694" y="1214422"/>
            <a:ext cx="2286000" cy="2133600"/>
          </a:xfrm>
          <a:prstGeom prst="ellipse">
            <a:avLst/>
          </a:prstGeom>
          <a:blipFill dpi="0" rotWithShape="0">
            <a:blip r:embed="rId4"/>
            <a:srcRect/>
            <a:stretch>
              <a:fillRect/>
            </a:stretch>
          </a:blipFill>
          <a:ln w="9525">
            <a:solidFill>
              <a:schemeClr val="tx1"/>
            </a:solidFill>
            <a:round/>
            <a:headEnd/>
            <a:tailEnd/>
          </a:ln>
          <a:effectLst/>
        </p:spPr>
        <p:txBody>
          <a:bodyPr wrap="none" anchor="ctr"/>
          <a:lstStyle/>
          <a:p>
            <a:endParaRPr lang="ru-RU"/>
          </a:p>
        </p:txBody>
      </p:sp>
      <p:sp>
        <p:nvSpPr>
          <p:cNvPr id="10" name="Oval 11" descr="soil_bacteria"/>
          <p:cNvSpPr>
            <a:spLocks noChangeArrowheads="1"/>
          </p:cNvSpPr>
          <p:nvPr/>
        </p:nvSpPr>
        <p:spPr bwMode="auto">
          <a:xfrm>
            <a:off x="6072198" y="4000504"/>
            <a:ext cx="2147886" cy="1905000"/>
          </a:xfrm>
          <a:prstGeom prst="ellipse">
            <a:avLst/>
          </a:prstGeom>
          <a:blipFill dpi="0" rotWithShape="0">
            <a:blip r:embed="rId5"/>
            <a:srcRect/>
            <a:stretch>
              <a:fillRect/>
            </a:stretch>
          </a:blipFill>
          <a:ln w="9525">
            <a:solidFill>
              <a:schemeClr val="tx1"/>
            </a:solidFill>
            <a:round/>
            <a:headEnd/>
            <a:tailEnd/>
          </a:ln>
          <a:effectLst/>
        </p:spPr>
        <p:txBody>
          <a:bodyPr wrap="none" anchor="ctr"/>
          <a:lstStyle/>
          <a:p>
            <a:endParaRPr lang="ru-RU"/>
          </a:p>
        </p:txBody>
      </p:sp>
      <p:sp>
        <p:nvSpPr>
          <p:cNvPr id="13" name="Прямоугольник 12"/>
          <p:cNvSpPr/>
          <p:nvPr/>
        </p:nvSpPr>
        <p:spPr>
          <a:xfrm>
            <a:off x="1500166" y="3643314"/>
            <a:ext cx="1714512" cy="369332"/>
          </a:xfrm>
          <a:prstGeom prst="rect">
            <a:avLst/>
          </a:prstGeom>
        </p:spPr>
        <p:txBody>
          <a:bodyPr wrap="square">
            <a:spAutoFit/>
          </a:bodyPr>
          <a:lstStyle/>
          <a:p>
            <a:pPr algn="ctr">
              <a:spcBef>
                <a:spcPct val="50000"/>
              </a:spcBef>
            </a:pPr>
            <a:r>
              <a:rPr lang="uk-UA" b="1" dirty="0" smtClean="0">
                <a:solidFill>
                  <a:srgbClr val="660033"/>
                </a:solidFill>
                <a:latin typeface="Monotype Corsiva" pitchFamily="66" charset="0"/>
              </a:rPr>
              <a:t>З</a:t>
            </a:r>
            <a:r>
              <a:rPr lang="ru-RU" b="1" dirty="0" err="1" smtClean="0">
                <a:solidFill>
                  <a:srgbClr val="660033"/>
                </a:solidFill>
                <a:latin typeface="Monotype Corsiva" pitchFamily="66" charset="0"/>
              </a:rPr>
              <a:t>убн</a:t>
            </a:r>
            <a:r>
              <a:rPr lang="uk-UA" b="1" dirty="0" err="1" smtClean="0">
                <a:solidFill>
                  <a:srgbClr val="660033"/>
                </a:solidFill>
                <a:latin typeface="Monotype Corsiva" pitchFamily="66" charset="0"/>
              </a:rPr>
              <a:t>ий</a:t>
            </a:r>
            <a:r>
              <a:rPr lang="ru-RU" b="1" dirty="0" smtClean="0">
                <a:solidFill>
                  <a:srgbClr val="660033"/>
                </a:solidFill>
                <a:latin typeface="Monotype Corsiva" pitchFamily="66" charset="0"/>
              </a:rPr>
              <a:t> нал</a:t>
            </a:r>
            <a:r>
              <a:rPr lang="uk-UA" b="1" dirty="0" err="1" smtClean="0">
                <a:solidFill>
                  <a:srgbClr val="660033"/>
                </a:solidFill>
                <a:latin typeface="Monotype Corsiva" pitchFamily="66" charset="0"/>
              </a:rPr>
              <a:t>іт</a:t>
            </a:r>
            <a:endParaRPr lang="ru-RU" b="1" dirty="0">
              <a:solidFill>
                <a:srgbClr val="660033"/>
              </a:solidFill>
              <a:latin typeface="Monotype Corsiva" pitchFamily="66" charset="0"/>
            </a:endParaRPr>
          </a:p>
        </p:txBody>
      </p:sp>
      <p:sp>
        <p:nvSpPr>
          <p:cNvPr id="14" name="Прямоугольник 13"/>
          <p:cNvSpPr/>
          <p:nvPr/>
        </p:nvSpPr>
        <p:spPr>
          <a:xfrm>
            <a:off x="5643570" y="3500438"/>
            <a:ext cx="2582758" cy="369332"/>
          </a:xfrm>
          <a:prstGeom prst="rect">
            <a:avLst/>
          </a:prstGeom>
        </p:spPr>
        <p:txBody>
          <a:bodyPr wrap="none">
            <a:spAutoFit/>
          </a:bodyPr>
          <a:lstStyle/>
          <a:p>
            <a:pPr algn="ctr">
              <a:spcBef>
                <a:spcPct val="50000"/>
              </a:spcBef>
            </a:pPr>
            <a:r>
              <a:rPr lang="uk-UA" b="1" dirty="0" smtClean="0">
                <a:solidFill>
                  <a:srgbClr val="660033"/>
                </a:solidFill>
                <a:latin typeface="Monotype Corsiva" pitchFamily="66" charset="0"/>
              </a:rPr>
              <a:t>Паличка сибірської виразки</a:t>
            </a:r>
            <a:endParaRPr lang="ru-RU" b="1" dirty="0">
              <a:solidFill>
                <a:srgbClr val="660033"/>
              </a:solidFill>
              <a:latin typeface="Monotype Corsiva" pitchFamily="66" charset="0"/>
            </a:endParaRPr>
          </a:p>
        </p:txBody>
      </p:sp>
      <p:sp>
        <p:nvSpPr>
          <p:cNvPr id="15" name="Прямоугольник 14"/>
          <p:cNvSpPr/>
          <p:nvPr/>
        </p:nvSpPr>
        <p:spPr>
          <a:xfrm>
            <a:off x="1500166" y="6143644"/>
            <a:ext cx="2289408" cy="369332"/>
          </a:xfrm>
          <a:prstGeom prst="rect">
            <a:avLst/>
          </a:prstGeom>
        </p:spPr>
        <p:txBody>
          <a:bodyPr wrap="none">
            <a:spAutoFit/>
          </a:bodyPr>
          <a:lstStyle/>
          <a:p>
            <a:pPr algn="ctr">
              <a:spcBef>
                <a:spcPct val="50000"/>
              </a:spcBef>
            </a:pPr>
            <a:r>
              <a:rPr lang="uk-UA" b="1" dirty="0" smtClean="0">
                <a:solidFill>
                  <a:srgbClr val="660033"/>
                </a:solidFill>
                <a:latin typeface="Monotype Corsiva" pitchFamily="66" charset="0"/>
              </a:rPr>
              <a:t>Туберкульозна паличка</a:t>
            </a:r>
            <a:endParaRPr lang="ru-RU" b="1" dirty="0">
              <a:solidFill>
                <a:srgbClr val="660033"/>
              </a:solidFill>
              <a:latin typeface="Monotype Corsiva" pitchFamily="66" charset="0"/>
            </a:endParaRPr>
          </a:p>
        </p:txBody>
      </p:sp>
      <p:sp>
        <p:nvSpPr>
          <p:cNvPr id="16" name="Прямоугольник 15"/>
          <p:cNvSpPr/>
          <p:nvPr/>
        </p:nvSpPr>
        <p:spPr>
          <a:xfrm>
            <a:off x="6357950" y="6072206"/>
            <a:ext cx="1721946" cy="369332"/>
          </a:xfrm>
          <a:prstGeom prst="rect">
            <a:avLst/>
          </a:prstGeom>
        </p:spPr>
        <p:txBody>
          <a:bodyPr wrap="none">
            <a:spAutoFit/>
          </a:bodyPr>
          <a:lstStyle/>
          <a:p>
            <a:pPr algn="ctr">
              <a:spcBef>
                <a:spcPct val="50000"/>
              </a:spcBef>
            </a:pPr>
            <a:r>
              <a:rPr lang="ru-RU" b="1" dirty="0" err="1" smtClean="0">
                <a:solidFill>
                  <a:srgbClr val="660033"/>
                </a:solidFill>
                <a:latin typeface="Monotype Corsiva" pitchFamily="66" charset="0"/>
              </a:rPr>
              <a:t>Киш</a:t>
            </a:r>
            <a:r>
              <a:rPr lang="uk-UA" b="1" dirty="0" err="1" smtClean="0">
                <a:solidFill>
                  <a:srgbClr val="660033"/>
                </a:solidFill>
                <a:latin typeface="Monotype Corsiva" pitchFamily="66" charset="0"/>
              </a:rPr>
              <a:t>кова</a:t>
            </a:r>
            <a:r>
              <a:rPr lang="ru-RU" b="1" dirty="0" smtClean="0">
                <a:solidFill>
                  <a:srgbClr val="660033"/>
                </a:solidFill>
                <a:latin typeface="Monotype Corsiva" pitchFamily="66" charset="0"/>
              </a:rPr>
              <a:t> пал</a:t>
            </a:r>
            <a:r>
              <a:rPr lang="uk-UA" b="1" dirty="0" smtClean="0">
                <a:solidFill>
                  <a:srgbClr val="660033"/>
                </a:solidFill>
                <a:latin typeface="Monotype Corsiva" pitchFamily="66" charset="0"/>
              </a:rPr>
              <a:t>и</a:t>
            </a:r>
            <a:r>
              <a:rPr lang="ru-RU" b="1" dirty="0" err="1" smtClean="0">
                <a:solidFill>
                  <a:srgbClr val="660033"/>
                </a:solidFill>
                <a:latin typeface="Monotype Corsiva" pitchFamily="66" charset="0"/>
              </a:rPr>
              <a:t>чка</a:t>
            </a:r>
            <a:endParaRPr lang="ru-RU" b="1" dirty="0">
              <a:solidFill>
                <a:srgbClr val="660033"/>
              </a:solidFill>
              <a:latin typeface="Monotype Corsiva" pitchFamily="66" charset="0"/>
            </a:endParaRPr>
          </a:p>
        </p:txBody>
      </p:sp>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4400" b="1" kern="10" dirty="0" err="1" smtClean="0">
                <a:ln w="9525">
                  <a:round/>
                  <a:headEnd/>
                  <a:tailEnd/>
                </a:ln>
                <a:solidFill>
                  <a:schemeClr val="tx2"/>
                </a:solidFill>
                <a:effectLst/>
                <a:latin typeface="Times New Roman" pitchFamily="18" charset="0"/>
                <a:cs typeface="Times New Roman" pitchFamily="18" charset="0"/>
              </a:rPr>
              <a:t>Бактерії</a:t>
            </a:r>
            <a:r>
              <a:rPr lang="ru-RU" sz="4400" b="1" kern="10" dirty="0" smtClean="0">
                <a:ln w="9525">
                  <a:round/>
                  <a:headEnd/>
                  <a:tailEnd/>
                </a:ln>
                <a:solidFill>
                  <a:schemeClr val="tx2"/>
                </a:solidFill>
                <a:effectLst/>
                <a:latin typeface="Times New Roman" pitchFamily="18" charset="0"/>
                <a:cs typeface="Times New Roman" pitchFamily="18" charset="0"/>
              </a:rPr>
              <a:t> </a:t>
            </a:r>
            <a:r>
              <a:rPr lang="ru-RU" sz="4400" b="1" kern="10" dirty="0" err="1" smtClean="0">
                <a:ln w="9525">
                  <a:round/>
                  <a:headEnd/>
                  <a:tailEnd/>
                </a:ln>
                <a:solidFill>
                  <a:schemeClr val="tx2"/>
                </a:solidFill>
                <a:effectLst/>
                <a:latin typeface="Times New Roman" pitchFamily="18" charset="0"/>
                <a:cs typeface="Times New Roman" pitchFamily="18" charset="0"/>
              </a:rPr>
              <a:t>під</a:t>
            </a:r>
            <a:r>
              <a:rPr lang="ru-RU" sz="4400" b="1" kern="10" dirty="0" smtClean="0">
                <a:ln w="9525">
                  <a:round/>
                  <a:headEnd/>
                  <a:tailEnd/>
                </a:ln>
                <a:solidFill>
                  <a:schemeClr val="tx2"/>
                </a:solidFill>
                <a:effectLst/>
                <a:latin typeface="Times New Roman" pitchFamily="18" charset="0"/>
                <a:cs typeface="Times New Roman" pitchFamily="18" charset="0"/>
              </a:rPr>
              <a:t> </a:t>
            </a:r>
            <a:r>
              <a:rPr lang="ru-RU" sz="4400" b="1" kern="10" dirty="0" err="1" smtClean="0">
                <a:ln w="9525">
                  <a:round/>
                  <a:headEnd/>
                  <a:tailEnd/>
                </a:ln>
                <a:solidFill>
                  <a:schemeClr val="tx2"/>
                </a:solidFill>
                <a:effectLst/>
                <a:latin typeface="Times New Roman" pitchFamily="18" charset="0"/>
                <a:cs typeface="Times New Roman" pitchFamily="18" charset="0"/>
              </a:rPr>
              <a:t>мікроскопом</a:t>
            </a:r>
            <a:endParaRPr lang="ru-RU" dirty="0"/>
          </a:p>
        </p:txBody>
      </p:sp>
      <p:sp>
        <p:nvSpPr>
          <p:cNvPr id="6" name="Oval 5" descr="ентеробак"/>
          <p:cNvSpPr>
            <a:spLocks noChangeArrowheads="1"/>
          </p:cNvSpPr>
          <p:nvPr/>
        </p:nvSpPr>
        <p:spPr bwMode="auto">
          <a:xfrm>
            <a:off x="1357290" y="1428736"/>
            <a:ext cx="2071702" cy="1905000"/>
          </a:xfrm>
          <a:prstGeom prst="ellipse">
            <a:avLst/>
          </a:prstGeom>
          <a:blipFill dpi="0" rotWithShape="0">
            <a:blip r:embed="rId2"/>
            <a:srcRect/>
            <a:stretch>
              <a:fillRect/>
            </a:stretch>
          </a:blipFill>
          <a:ln w="9525">
            <a:solidFill>
              <a:schemeClr val="tx1"/>
            </a:solidFill>
            <a:round/>
            <a:headEnd/>
            <a:tailEnd/>
          </a:ln>
          <a:effectLst/>
        </p:spPr>
        <p:txBody>
          <a:bodyPr wrap="none" anchor="ctr"/>
          <a:lstStyle/>
          <a:p>
            <a:endParaRPr lang="ru-RU"/>
          </a:p>
        </p:txBody>
      </p:sp>
      <p:sp>
        <p:nvSpPr>
          <p:cNvPr id="7" name="Oval 4" descr="Бульбочк бакт"/>
          <p:cNvSpPr>
            <a:spLocks noChangeArrowheads="1"/>
          </p:cNvSpPr>
          <p:nvPr/>
        </p:nvSpPr>
        <p:spPr bwMode="auto">
          <a:xfrm>
            <a:off x="4071934" y="2643182"/>
            <a:ext cx="2200284" cy="1981200"/>
          </a:xfrm>
          <a:prstGeom prst="ellipse">
            <a:avLst/>
          </a:prstGeom>
          <a:blipFill dpi="0" rotWithShape="0">
            <a:blip r:embed="rId3"/>
            <a:srcRect/>
            <a:stretch>
              <a:fillRect/>
            </a:stretch>
          </a:blipFill>
          <a:ln w="9525">
            <a:solidFill>
              <a:schemeClr val="tx1"/>
            </a:solidFill>
            <a:round/>
            <a:headEnd/>
            <a:tailEnd/>
          </a:ln>
          <a:effectLst/>
        </p:spPr>
        <p:txBody>
          <a:bodyPr wrap="none" anchor="ctr"/>
          <a:lstStyle/>
          <a:p>
            <a:endParaRPr lang="ru-RU"/>
          </a:p>
        </p:txBody>
      </p:sp>
      <p:sp>
        <p:nvSpPr>
          <p:cNvPr id="8" name="Oval 3" descr="бакт пилори язва"/>
          <p:cNvSpPr>
            <a:spLocks noChangeArrowheads="1"/>
          </p:cNvSpPr>
          <p:nvPr/>
        </p:nvSpPr>
        <p:spPr bwMode="auto">
          <a:xfrm>
            <a:off x="6786578" y="4071942"/>
            <a:ext cx="2133600" cy="2057400"/>
          </a:xfrm>
          <a:prstGeom prst="ellipse">
            <a:avLst/>
          </a:prstGeom>
          <a:blipFill dpi="0" rotWithShape="0">
            <a:blip r:embed="rId4"/>
            <a:srcRect/>
            <a:stretch>
              <a:fillRect/>
            </a:stretch>
          </a:blipFill>
          <a:ln w="9525">
            <a:solidFill>
              <a:schemeClr val="tx1"/>
            </a:solidFill>
            <a:round/>
            <a:headEnd/>
            <a:tailEnd/>
          </a:ln>
          <a:effectLst/>
        </p:spPr>
        <p:txBody>
          <a:bodyPr wrap="none" anchor="ctr"/>
          <a:lstStyle/>
          <a:p>
            <a:endParaRPr lang="ru-RU"/>
          </a:p>
        </p:txBody>
      </p:sp>
      <p:sp>
        <p:nvSpPr>
          <p:cNvPr id="9" name="Прямоугольник 8"/>
          <p:cNvSpPr/>
          <p:nvPr/>
        </p:nvSpPr>
        <p:spPr>
          <a:xfrm>
            <a:off x="7143768" y="6215082"/>
            <a:ext cx="1468671" cy="369332"/>
          </a:xfrm>
          <a:prstGeom prst="rect">
            <a:avLst/>
          </a:prstGeom>
        </p:spPr>
        <p:txBody>
          <a:bodyPr wrap="none">
            <a:spAutoFit/>
          </a:bodyPr>
          <a:lstStyle/>
          <a:p>
            <a:pPr algn="ctr">
              <a:spcBef>
                <a:spcPct val="50000"/>
              </a:spcBef>
            </a:pPr>
            <a:r>
              <a:rPr lang="en-US" b="1" dirty="0" err="1" smtClean="0">
                <a:solidFill>
                  <a:srgbClr val="660033"/>
                </a:solidFill>
                <a:latin typeface="Monotype Corsiva" pitchFamily="66" charset="0"/>
              </a:rPr>
              <a:t>Pilori</a:t>
            </a:r>
            <a:r>
              <a:rPr lang="en-US" b="1" dirty="0" smtClean="0">
                <a:solidFill>
                  <a:srgbClr val="660033"/>
                </a:solidFill>
                <a:latin typeface="Monotype Corsiva" pitchFamily="66" charset="0"/>
              </a:rPr>
              <a:t> </a:t>
            </a:r>
            <a:r>
              <a:rPr lang="uk-UA" b="1" dirty="0" smtClean="0">
                <a:solidFill>
                  <a:srgbClr val="660033"/>
                </a:solidFill>
                <a:latin typeface="Monotype Corsiva" pitchFamily="66" charset="0"/>
              </a:rPr>
              <a:t>бактерія</a:t>
            </a:r>
            <a:endParaRPr lang="ru-RU" b="1" dirty="0">
              <a:solidFill>
                <a:srgbClr val="660033"/>
              </a:solidFill>
              <a:latin typeface="Monotype Corsiva" pitchFamily="66" charset="0"/>
            </a:endParaRPr>
          </a:p>
        </p:txBody>
      </p:sp>
      <p:sp>
        <p:nvSpPr>
          <p:cNvPr id="10" name="Прямоугольник 9"/>
          <p:cNvSpPr/>
          <p:nvPr/>
        </p:nvSpPr>
        <p:spPr>
          <a:xfrm>
            <a:off x="4071934" y="4786322"/>
            <a:ext cx="1991251" cy="369332"/>
          </a:xfrm>
          <a:prstGeom prst="rect">
            <a:avLst/>
          </a:prstGeom>
        </p:spPr>
        <p:txBody>
          <a:bodyPr wrap="none">
            <a:spAutoFit/>
          </a:bodyPr>
          <a:lstStyle/>
          <a:p>
            <a:pPr algn="ctr">
              <a:spcBef>
                <a:spcPct val="50000"/>
              </a:spcBef>
            </a:pPr>
            <a:r>
              <a:rPr lang="uk-UA" b="1" dirty="0" smtClean="0">
                <a:solidFill>
                  <a:srgbClr val="660033"/>
                </a:solidFill>
                <a:latin typeface="Monotype Corsiva" pitchFamily="66" charset="0"/>
              </a:rPr>
              <a:t>Бульбочкові бактерії</a:t>
            </a:r>
            <a:endParaRPr lang="ru-RU" b="1" dirty="0">
              <a:solidFill>
                <a:srgbClr val="660033"/>
              </a:solidFill>
              <a:latin typeface="Monotype Corsiva" pitchFamily="66" charset="0"/>
            </a:endParaRPr>
          </a:p>
        </p:txBody>
      </p:sp>
      <p:sp>
        <p:nvSpPr>
          <p:cNvPr id="11" name="Прямоугольник 10"/>
          <p:cNvSpPr/>
          <p:nvPr/>
        </p:nvSpPr>
        <p:spPr>
          <a:xfrm>
            <a:off x="1500166" y="3500438"/>
            <a:ext cx="1574470" cy="369332"/>
          </a:xfrm>
          <a:prstGeom prst="rect">
            <a:avLst/>
          </a:prstGeom>
        </p:spPr>
        <p:txBody>
          <a:bodyPr wrap="none">
            <a:spAutoFit/>
          </a:bodyPr>
          <a:lstStyle/>
          <a:p>
            <a:pPr algn="ctr">
              <a:spcBef>
                <a:spcPct val="50000"/>
              </a:spcBef>
            </a:pPr>
            <a:r>
              <a:rPr lang="uk-UA" b="1" dirty="0" err="1" smtClean="0">
                <a:solidFill>
                  <a:srgbClr val="660033"/>
                </a:solidFill>
                <a:latin typeface="Monotype Corsiva" pitchFamily="66" charset="0"/>
              </a:rPr>
              <a:t>Ентеробактерії</a:t>
            </a:r>
            <a:endParaRPr lang="ru-RU" b="1" dirty="0">
              <a:solidFill>
                <a:srgbClr val="660033"/>
              </a:solidFill>
              <a:latin typeface="Monotype Corsiva" pitchFamily="66" charset="0"/>
            </a:endParaRPr>
          </a:p>
        </p:txBody>
      </p:sp>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4000" b="1" kern="10" dirty="0" err="1" smtClean="0">
                <a:ln w="9525">
                  <a:round/>
                  <a:headEnd/>
                  <a:tailEnd/>
                </a:ln>
                <a:solidFill>
                  <a:schemeClr val="tx2"/>
                </a:solidFill>
                <a:effectLst/>
                <a:latin typeface="Times New Roman" pitchFamily="18" charset="0"/>
                <a:cs typeface="Times New Roman" pitchFamily="18" charset="0"/>
              </a:rPr>
              <a:t>Бактерії</a:t>
            </a:r>
            <a:r>
              <a:rPr lang="ru-RU" sz="4000" b="1" kern="10" dirty="0" smtClean="0">
                <a:ln w="9525">
                  <a:round/>
                  <a:headEnd/>
                  <a:tailEnd/>
                </a:ln>
                <a:solidFill>
                  <a:schemeClr val="tx2"/>
                </a:solidFill>
                <a:effectLst/>
                <a:latin typeface="Times New Roman" pitchFamily="18" charset="0"/>
                <a:cs typeface="Times New Roman" pitchFamily="18" charset="0"/>
              </a:rPr>
              <a:t> </a:t>
            </a:r>
            <a:r>
              <a:rPr lang="ru-RU" sz="4000" b="1" kern="10" dirty="0" err="1" smtClean="0">
                <a:ln w="9525">
                  <a:round/>
                  <a:headEnd/>
                  <a:tailEnd/>
                </a:ln>
                <a:solidFill>
                  <a:schemeClr val="tx2"/>
                </a:solidFill>
                <a:effectLst/>
                <a:latin typeface="Times New Roman" pitchFamily="18" charset="0"/>
                <a:cs typeface="Times New Roman" pitchFamily="18" charset="0"/>
              </a:rPr>
              <a:t>під</a:t>
            </a:r>
            <a:r>
              <a:rPr lang="ru-RU" sz="4000" b="1" kern="10" dirty="0" smtClean="0">
                <a:ln w="9525">
                  <a:round/>
                  <a:headEnd/>
                  <a:tailEnd/>
                </a:ln>
                <a:solidFill>
                  <a:schemeClr val="tx2"/>
                </a:solidFill>
                <a:effectLst/>
                <a:latin typeface="Times New Roman" pitchFamily="18" charset="0"/>
                <a:cs typeface="Times New Roman" pitchFamily="18" charset="0"/>
              </a:rPr>
              <a:t> </a:t>
            </a:r>
            <a:r>
              <a:rPr lang="ru-RU" sz="4000" b="1" kern="10" dirty="0" err="1" smtClean="0">
                <a:ln w="9525">
                  <a:round/>
                  <a:headEnd/>
                  <a:tailEnd/>
                </a:ln>
                <a:solidFill>
                  <a:schemeClr val="tx2"/>
                </a:solidFill>
                <a:effectLst/>
                <a:latin typeface="Times New Roman" pitchFamily="18" charset="0"/>
                <a:cs typeface="Times New Roman" pitchFamily="18" charset="0"/>
              </a:rPr>
              <a:t>мікроскопом</a:t>
            </a:r>
            <a:endParaRPr lang="ru-RU" sz="4000" dirty="0">
              <a:solidFill>
                <a:schemeClr val="tx2"/>
              </a:solidFill>
              <a:effectLst/>
              <a:latin typeface="Times New Roman" pitchFamily="18" charset="0"/>
              <a:cs typeface="Times New Roman" pitchFamily="18" charset="0"/>
            </a:endParaRPr>
          </a:p>
        </p:txBody>
      </p:sp>
      <p:sp>
        <p:nvSpPr>
          <p:cNvPr id="4" name="Oval 3" descr="бак в крови"/>
          <p:cNvSpPr>
            <a:spLocks noChangeArrowheads="1"/>
          </p:cNvSpPr>
          <p:nvPr/>
        </p:nvSpPr>
        <p:spPr bwMode="auto">
          <a:xfrm>
            <a:off x="1357290" y="1500174"/>
            <a:ext cx="2052664" cy="1981200"/>
          </a:xfrm>
          <a:prstGeom prst="ellipse">
            <a:avLst/>
          </a:prstGeom>
          <a:blipFill dpi="0" rotWithShape="0">
            <a:blip r:embed="rId2"/>
            <a:srcRect/>
            <a:stretch>
              <a:fillRect/>
            </a:stretch>
          </a:blipFill>
          <a:ln w="9525">
            <a:solidFill>
              <a:schemeClr val="tx1"/>
            </a:solidFill>
            <a:round/>
            <a:headEnd/>
            <a:tailEnd/>
          </a:ln>
          <a:effectLst/>
        </p:spPr>
        <p:txBody>
          <a:bodyPr wrap="none" anchor="ctr"/>
          <a:lstStyle/>
          <a:p>
            <a:endParaRPr lang="ru-RU"/>
          </a:p>
        </p:txBody>
      </p:sp>
      <p:sp>
        <p:nvSpPr>
          <p:cNvPr id="5" name="Oval 5" descr="бак нафти"/>
          <p:cNvSpPr>
            <a:spLocks noChangeArrowheads="1"/>
          </p:cNvSpPr>
          <p:nvPr/>
        </p:nvSpPr>
        <p:spPr bwMode="auto">
          <a:xfrm>
            <a:off x="6786578" y="3933825"/>
            <a:ext cx="2100246" cy="1905000"/>
          </a:xfrm>
          <a:prstGeom prst="ellipse">
            <a:avLst/>
          </a:prstGeom>
          <a:blipFill dpi="0" rotWithShape="0">
            <a:blip r:embed="rId3"/>
            <a:srcRect/>
            <a:stretch>
              <a:fillRect/>
            </a:stretch>
          </a:blipFill>
          <a:ln w="9525">
            <a:solidFill>
              <a:schemeClr val="tx1"/>
            </a:solidFill>
            <a:round/>
            <a:headEnd/>
            <a:tailEnd/>
          </a:ln>
          <a:effectLst/>
        </p:spPr>
        <p:txBody>
          <a:bodyPr wrap="none" anchor="ctr"/>
          <a:lstStyle/>
          <a:p>
            <a:endParaRPr lang="ru-RU"/>
          </a:p>
        </p:txBody>
      </p:sp>
      <p:sp>
        <p:nvSpPr>
          <p:cNvPr id="7" name="Oval 4" descr="бакт з льоду"/>
          <p:cNvSpPr>
            <a:spLocks noChangeArrowheads="1"/>
          </p:cNvSpPr>
          <p:nvPr/>
        </p:nvSpPr>
        <p:spPr bwMode="auto">
          <a:xfrm>
            <a:off x="4000496" y="2786058"/>
            <a:ext cx="2071702" cy="1981200"/>
          </a:xfrm>
          <a:prstGeom prst="ellipse">
            <a:avLst/>
          </a:prstGeom>
          <a:blipFill dpi="0" rotWithShape="0">
            <a:blip r:embed="rId4"/>
            <a:srcRect/>
            <a:stretch>
              <a:fillRect/>
            </a:stretch>
          </a:blipFill>
          <a:ln w="9525">
            <a:solidFill>
              <a:schemeClr val="tx1"/>
            </a:solidFill>
            <a:round/>
            <a:headEnd/>
            <a:tailEnd/>
          </a:ln>
          <a:effectLst/>
        </p:spPr>
        <p:txBody>
          <a:bodyPr wrap="none" anchor="ctr"/>
          <a:lstStyle/>
          <a:p>
            <a:endParaRPr lang="ru-RU"/>
          </a:p>
        </p:txBody>
      </p:sp>
      <p:sp>
        <p:nvSpPr>
          <p:cNvPr id="8" name="Прямоугольник 7"/>
          <p:cNvSpPr/>
          <p:nvPr/>
        </p:nvSpPr>
        <p:spPr>
          <a:xfrm>
            <a:off x="1643042" y="3571876"/>
            <a:ext cx="1566454" cy="369332"/>
          </a:xfrm>
          <a:prstGeom prst="rect">
            <a:avLst/>
          </a:prstGeom>
        </p:spPr>
        <p:txBody>
          <a:bodyPr wrap="none">
            <a:spAutoFit/>
          </a:bodyPr>
          <a:lstStyle/>
          <a:p>
            <a:pPr algn="ctr">
              <a:spcBef>
                <a:spcPct val="50000"/>
              </a:spcBef>
            </a:pPr>
            <a:r>
              <a:rPr lang="uk-UA" b="1" dirty="0" smtClean="0">
                <a:solidFill>
                  <a:srgbClr val="660033"/>
                </a:solidFill>
                <a:latin typeface="Monotype Corsiva" pitchFamily="66" charset="0"/>
              </a:rPr>
              <a:t>Бактерії в крові</a:t>
            </a:r>
            <a:endParaRPr lang="ru-RU" b="1" dirty="0">
              <a:solidFill>
                <a:srgbClr val="660033"/>
              </a:solidFill>
              <a:latin typeface="Monotype Corsiva" pitchFamily="66" charset="0"/>
            </a:endParaRPr>
          </a:p>
        </p:txBody>
      </p:sp>
      <p:sp>
        <p:nvSpPr>
          <p:cNvPr id="9" name="Прямоугольник 8"/>
          <p:cNvSpPr/>
          <p:nvPr/>
        </p:nvSpPr>
        <p:spPr>
          <a:xfrm>
            <a:off x="4214810" y="4929198"/>
            <a:ext cx="1622560" cy="369332"/>
          </a:xfrm>
          <a:prstGeom prst="rect">
            <a:avLst/>
          </a:prstGeom>
        </p:spPr>
        <p:txBody>
          <a:bodyPr wrap="none">
            <a:spAutoFit/>
          </a:bodyPr>
          <a:lstStyle/>
          <a:p>
            <a:pPr algn="ctr">
              <a:spcBef>
                <a:spcPct val="50000"/>
              </a:spcBef>
            </a:pPr>
            <a:r>
              <a:rPr lang="uk-UA" b="1" dirty="0" smtClean="0">
                <a:solidFill>
                  <a:srgbClr val="660033"/>
                </a:solidFill>
                <a:latin typeface="Monotype Corsiva" pitchFamily="66" charset="0"/>
              </a:rPr>
              <a:t>Бактерії  у льоді</a:t>
            </a:r>
            <a:endParaRPr lang="ru-RU" b="1" dirty="0">
              <a:solidFill>
                <a:srgbClr val="660033"/>
              </a:solidFill>
              <a:latin typeface="Monotype Corsiva" pitchFamily="66" charset="0"/>
            </a:endParaRPr>
          </a:p>
        </p:txBody>
      </p:sp>
      <p:sp>
        <p:nvSpPr>
          <p:cNvPr id="10" name="Прямоугольник 9"/>
          <p:cNvSpPr/>
          <p:nvPr/>
        </p:nvSpPr>
        <p:spPr>
          <a:xfrm>
            <a:off x="6929454" y="6000768"/>
            <a:ext cx="1669047" cy="369332"/>
          </a:xfrm>
          <a:prstGeom prst="rect">
            <a:avLst/>
          </a:prstGeom>
        </p:spPr>
        <p:txBody>
          <a:bodyPr wrap="none">
            <a:spAutoFit/>
          </a:bodyPr>
          <a:lstStyle/>
          <a:p>
            <a:pPr algn="ctr">
              <a:spcBef>
                <a:spcPct val="50000"/>
              </a:spcBef>
            </a:pPr>
            <a:r>
              <a:rPr lang="uk-UA" b="1" dirty="0" smtClean="0">
                <a:solidFill>
                  <a:srgbClr val="660033"/>
                </a:solidFill>
                <a:latin typeface="Monotype Corsiva" pitchFamily="66" charset="0"/>
              </a:rPr>
              <a:t>Бактерії в нафті</a:t>
            </a:r>
            <a:endParaRPr lang="ru-RU" b="1" dirty="0">
              <a:solidFill>
                <a:srgbClr val="660033"/>
              </a:solidFill>
              <a:latin typeface="Monotype Corsiva" pitchFamily="66" charset="0"/>
            </a:endParaRPr>
          </a:p>
        </p:txBody>
      </p:sp>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r"/>
            <a:r>
              <a:rPr lang="uk-UA" b="1" i="1" dirty="0" smtClean="0">
                <a:latin typeface="Times New Roman" pitchFamily="18" charset="0"/>
                <a:cs typeface="Times New Roman" pitchFamily="18" charset="0"/>
              </a:rPr>
              <a:t/>
            </a:r>
            <a:br>
              <a:rPr lang="uk-UA" b="1" i="1" dirty="0" smtClean="0">
                <a:latin typeface="Times New Roman" pitchFamily="18" charset="0"/>
                <a:cs typeface="Times New Roman" pitchFamily="18" charset="0"/>
              </a:rPr>
            </a:br>
            <a:r>
              <a:rPr lang="uk-UA" b="1" i="1" dirty="0" smtClean="0">
                <a:latin typeface="Times New Roman" pitchFamily="18" charset="0"/>
                <a:cs typeface="Times New Roman" pitchFamily="18" charset="0"/>
              </a:rPr>
              <a:t>		</a:t>
            </a:r>
            <a:br>
              <a:rPr lang="uk-UA" b="1" i="1" dirty="0" smtClean="0">
                <a:latin typeface="Times New Roman" pitchFamily="18" charset="0"/>
                <a:cs typeface="Times New Roman" pitchFamily="18" charset="0"/>
              </a:rPr>
            </a:br>
            <a:r>
              <a:rPr lang="uk-UA" b="1" i="1" dirty="0" smtClean="0">
                <a:latin typeface="Times New Roman" pitchFamily="18" charset="0"/>
                <a:cs typeface="Times New Roman" pitchFamily="18" charset="0"/>
              </a:rPr>
              <a:t>Бактерії у повсякденному</a:t>
            </a:r>
            <a:br>
              <a:rPr lang="uk-UA" b="1" i="1" dirty="0" smtClean="0">
                <a:latin typeface="Times New Roman" pitchFamily="18" charset="0"/>
                <a:cs typeface="Times New Roman" pitchFamily="18" charset="0"/>
              </a:rPr>
            </a:br>
            <a:r>
              <a:rPr lang="uk-UA" b="1" i="1" dirty="0" smtClean="0">
                <a:latin typeface="Times New Roman" pitchFamily="18" charset="0"/>
                <a:cs typeface="Times New Roman" pitchFamily="18" charset="0"/>
              </a:rPr>
              <a:t> житті.</a:t>
            </a:r>
            <a:r>
              <a:rPr lang="ru-RU" b="1" i="1" dirty="0" smtClean="0"/>
              <a:t/>
            </a:r>
            <a:br>
              <a:rPr lang="ru-RU" b="1" i="1" dirty="0" smtClean="0"/>
            </a:br>
            <a:endParaRPr lang="ru-RU" dirty="0"/>
          </a:p>
        </p:txBody>
      </p:sp>
      <p:sp>
        <p:nvSpPr>
          <p:cNvPr id="3" name="Содержимое 2"/>
          <p:cNvSpPr>
            <a:spLocks noGrp="1"/>
          </p:cNvSpPr>
          <p:nvPr>
            <p:ph idx="1"/>
          </p:nvPr>
        </p:nvSpPr>
        <p:spPr/>
        <p:txBody>
          <a:bodyPr/>
          <a:lstStyle/>
          <a:p>
            <a:endParaRPr lang="ru-RU" dirty="0" smtClean="0"/>
          </a:p>
          <a:p>
            <a:endParaRPr lang="ru-RU" dirty="0" smtClean="0"/>
          </a:p>
          <a:p>
            <a:endParaRPr lang="ru-RU" dirty="0" smtClean="0"/>
          </a:p>
          <a:p>
            <a:r>
              <a:rPr lang="ru-RU" dirty="0" smtClean="0"/>
              <a:t>І </a:t>
            </a:r>
            <a:r>
              <a:rPr lang="ru-RU" dirty="0" err="1" smtClean="0"/>
              <a:t>місце</a:t>
            </a:r>
            <a:r>
              <a:rPr lang="ru-RU" dirty="0" smtClean="0"/>
              <a:t> – ручки </a:t>
            </a:r>
            <a:r>
              <a:rPr lang="ru-RU" dirty="0" err="1" smtClean="0"/>
              <a:t>візків</a:t>
            </a:r>
            <a:r>
              <a:rPr lang="ru-RU" dirty="0" smtClean="0"/>
              <a:t> у супермаркетах.</a:t>
            </a:r>
          </a:p>
          <a:p>
            <a:r>
              <a:rPr lang="ru-RU" dirty="0" smtClean="0"/>
              <a:t>ІІ </a:t>
            </a:r>
            <a:r>
              <a:rPr lang="ru-RU" dirty="0" err="1" smtClean="0"/>
              <a:t>місце</a:t>
            </a:r>
            <a:r>
              <a:rPr lang="ru-RU" dirty="0" smtClean="0"/>
              <a:t> – </a:t>
            </a:r>
            <a:r>
              <a:rPr lang="ru-RU" dirty="0" err="1" smtClean="0"/>
              <a:t>комп’ютерні</a:t>
            </a:r>
            <a:r>
              <a:rPr lang="ru-RU" dirty="0" smtClean="0"/>
              <a:t> мишки.</a:t>
            </a:r>
          </a:p>
          <a:p>
            <a:pPr>
              <a:buNone/>
            </a:pPr>
            <a:endParaRPr lang="ru-RU" dirty="0" smtClean="0"/>
          </a:p>
          <a:p>
            <a:pPr>
              <a:buNone/>
            </a:pPr>
            <a:r>
              <a:rPr lang="ru-RU" dirty="0" err="1" smtClean="0"/>
              <a:t>Щоб</a:t>
            </a:r>
            <a:r>
              <a:rPr lang="ru-RU" dirty="0" smtClean="0"/>
              <a:t> </a:t>
            </a:r>
            <a:r>
              <a:rPr lang="ru-RU" dirty="0" err="1" smtClean="0"/>
              <a:t>позбутися</a:t>
            </a:r>
            <a:r>
              <a:rPr lang="ru-RU" dirty="0" smtClean="0"/>
              <a:t> </a:t>
            </a:r>
            <a:r>
              <a:rPr lang="ru-RU" dirty="0" err="1" smtClean="0"/>
              <a:t>цих</a:t>
            </a:r>
            <a:r>
              <a:rPr lang="ru-RU" dirty="0" smtClean="0"/>
              <a:t> </a:t>
            </a:r>
            <a:r>
              <a:rPr lang="ru-RU" dirty="0" err="1" smtClean="0"/>
              <a:t>бактерій</a:t>
            </a:r>
            <a:r>
              <a:rPr lang="ru-RU" dirty="0" smtClean="0"/>
              <a:t> </a:t>
            </a:r>
            <a:r>
              <a:rPr lang="ru-RU" dirty="0" err="1" smtClean="0"/>
              <a:t>достатньо</a:t>
            </a:r>
            <a:r>
              <a:rPr lang="ru-RU" dirty="0" smtClean="0"/>
              <a:t> </a:t>
            </a:r>
            <a:r>
              <a:rPr lang="ru-RU" dirty="0" err="1" smtClean="0"/>
              <a:t>помити</a:t>
            </a:r>
            <a:r>
              <a:rPr lang="ru-RU" dirty="0" smtClean="0"/>
              <a:t> руки </a:t>
            </a:r>
            <a:r>
              <a:rPr lang="ru-RU" dirty="0" err="1" smtClean="0"/>
              <a:t>з</a:t>
            </a:r>
            <a:r>
              <a:rPr lang="ru-RU" dirty="0" smtClean="0"/>
              <a:t> милом.</a:t>
            </a:r>
          </a:p>
          <a:p>
            <a:pPr>
              <a:buNone/>
            </a:pPr>
            <a:endParaRPr lang="ru-RU" dirty="0"/>
          </a:p>
        </p:txBody>
      </p:sp>
      <p:pic>
        <p:nvPicPr>
          <p:cNvPr id="1026" name="Picture 2" descr="Картинки по запросу бактерії"/>
          <p:cNvPicPr>
            <a:picLocks noChangeAspect="1" noChangeArrowheads="1"/>
          </p:cNvPicPr>
          <p:nvPr/>
        </p:nvPicPr>
        <p:blipFill>
          <a:blip r:embed="rId2"/>
          <a:srcRect/>
          <a:stretch>
            <a:fillRect/>
          </a:stretch>
        </p:blipFill>
        <p:spPr bwMode="auto">
          <a:xfrm>
            <a:off x="1214414" y="571480"/>
            <a:ext cx="1857375" cy="2466975"/>
          </a:xfrm>
          <a:prstGeom prst="rect">
            <a:avLst/>
          </a:prstGeom>
          <a:noFill/>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Як ви уявляєте собі бактерії</a:t>
            </a:r>
            <a:endParaRPr lang="uk-UA" dirty="0"/>
          </a:p>
        </p:txBody>
      </p:sp>
      <p:pic>
        <p:nvPicPr>
          <p:cNvPr id="4" name="Picture 6" descr="Результат пошуку зображень за запитом &quot;бактерії 6 клас презентація&quot;"/>
          <p:cNvPicPr>
            <a:picLocks noGrp="1" noChangeAspect="1" noChangeArrowheads="1"/>
          </p:cNvPicPr>
          <p:nvPr>
            <p:ph idx="1"/>
          </p:nvPr>
        </p:nvPicPr>
        <p:blipFill>
          <a:blip r:embed="rId2"/>
          <a:srcRect/>
          <a:stretch>
            <a:fillRect/>
          </a:stretch>
        </p:blipFill>
        <p:spPr bwMode="auto">
          <a:xfrm>
            <a:off x="1071538" y="4000504"/>
            <a:ext cx="4643470" cy="2857496"/>
          </a:xfrm>
          <a:prstGeom prst="rect">
            <a:avLst/>
          </a:prstGeom>
          <a:noFill/>
        </p:spPr>
      </p:pic>
      <p:pic>
        <p:nvPicPr>
          <p:cNvPr id="95234" name="Picture 2" descr="Результат пошуку зображень за запитом &quot;бактерії в уяві дітей&quot;"/>
          <p:cNvPicPr>
            <a:picLocks noChangeAspect="1" noChangeArrowheads="1"/>
          </p:cNvPicPr>
          <p:nvPr/>
        </p:nvPicPr>
        <p:blipFill>
          <a:blip r:embed="rId3"/>
          <a:srcRect/>
          <a:stretch>
            <a:fillRect/>
          </a:stretch>
        </p:blipFill>
        <p:spPr bwMode="auto">
          <a:xfrm>
            <a:off x="3643306" y="1357298"/>
            <a:ext cx="2085362" cy="2613883"/>
          </a:xfrm>
          <a:prstGeom prst="rect">
            <a:avLst/>
          </a:prstGeom>
          <a:noFill/>
        </p:spPr>
      </p:pic>
      <p:sp>
        <p:nvSpPr>
          <p:cNvPr id="95236" name="AutoShape 4" descr="Результат пошуку зображень за запитом &quot;бактерії в уяві дітей&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sp>
        <p:nvSpPr>
          <p:cNvPr id="95238" name="AutoShape 6" descr="Результат пошуку зображень за запитом &quot;бактерії в уяві дітей&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pic>
        <p:nvPicPr>
          <p:cNvPr id="95240" name="Picture 8" descr="Результат пошуку зображень за запитом &quot;бактерії в уяві дітей&quot;"/>
          <p:cNvPicPr>
            <a:picLocks noChangeAspect="1" noChangeArrowheads="1"/>
          </p:cNvPicPr>
          <p:nvPr/>
        </p:nvPicPr>
        <p:blipFill>
          <a:blip r:embed="rId4"/>
          <a:srcRect/>
          <a:stretch>
            <a:fillRect/>
          </a:stretch>
        </p:blipFill>
        <p:spPr bwMode="auto">
          <a:xfrm>
            <a:off x="6286512" y="4214794"/>
            <a:ext cx="2632800" cy="2643206"/>
          </a:xfrm>
          <a:prstGeom prst="rect">
            <a:avLst/>
          </a:prstGeom>
          <a:noFill/>
        </p:spPr>
      </p:pic>
      <p:sp>
        <p:nvSpPr>
          <p:cNvPr id="95242" name="AutoShape 10" descr="Результат пошуку зображень за запитом &quot;бактерії в уяві дітей&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sp>
        <p:nvSpPr>
          <p:cNvPr id="95244" name="AutoShape 12" descr="Результат пошуку зображень за запитом &quot;бактерії в уяві дітей&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sp>
        <p:nvSpPr>
          <p:cNvPr id="95246" name="AutoShape 14" descr="Результат пошуку зображень за запитом &quot;бактерії в уяві дітей&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sp>
        <p:nvSpPr>
          <p:cNvPr id="95248" name="AutoShape 16" descr="http://www.press-me.info/wp-content/uploads/2016/01/Bacteria_1.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sp>
        <p:nvSpPr>
          <p:cNvPr id="95250" name="AutoShape 18" descr="Результат пошуку зображень за запитом &quot;бактерії в уяві дітей&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pic>
        <p:nvPicPr>
          <p:cNvPr id="34818" name="Picture 2" descr="Картинки по запросу бактерії"/>
          <p:cNvPicPr>
            <a:picLocks noChangeAspect="1" noChangeArrowheads="1"/>
          </p:cNvPicPr>
          <p:nvPr/>
        </p:nvPicPr>
        <p:blipFill>
          <a:blip r:embed="rId5"/>
          <a:srcRect/>
          <a:stretch>
            <a:fillRect/>
          </a:stretch>
        </p:blipFill>
        <p:spPr bwMode="auto">
          <a:xfrm>
            <a:off x="1142976" y="1500174"/>
            <a:ext cx="2381250" cy="1924051"/>
          </a:xfrm>
          <a:prstGeom prst="rect">
            <a:avLst/>
          </a:prstGeom>
          <a:noFill/>
        </p:spPr>
      </p:pic>
      <p:pic>
        <p:nvPicPr>
          <p:cNvPr id="34820" name="Picture 4" descr="Картинки по запросу бактерії"/>
          <p:cNvPicPr>
            <a:picLocks noChangeAspect="1" noChangeArrowheads="1"/>
          </p:cNvPicPr>
          <p:nvPr/>
        </p:nvPicPr>
        <p:blipFill>
          <a:blip r:embed="rId6"/>
          <a:srcRect/>
          <a:stretch>
            <a:fillRect/>
          </a:stretch>
        </p:blipFill>
        <p:spPr bwMode="auto">
          <a:xfrm>
            <a:off x="6143636" y="1643050"/>
            <a:ext cx="2466975" cy="1847851"/>
          </a:xfrm>
          <a:prstGeom prst="rect">
            <a:avLst/>
          </a:prstGeom>
          <a:noFill/>
        </p:spPr>
      </p:pic>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uk-UA" sz="5400" b="1" dirty="0" smtClean="0">
                <a:latin typeface="Times New Roman" pitchFamily="18" charset="0"/>
                <a:cs typeface="Times New Roman" pitchFamily="18" charset="0"/>
              </a:rPr>
              <a:t>МІСТО БАКТЕРІЙ</a:t>
            </a:r>
            <a:endParaRPr lang="ru-RU" sz="5400" b="1" dirty="0">
              <a:latin typeface="Times New Roman" pitchFamily="18" charset="0"/>
              <a:cs typeface="Times New Roman" pitchFamily="18" charset="0"/>
            </a:endParaRPr>
          </a:p>
        </p:txBody>
      </p:sp>
      <p:pic>
        <p:nvPicPr>
          <p:cNvPr id="1026" name="Picture 2" descr="Картинки по запросу бактерії"/>
          <p:cNvPicPr>
            <a:picLocks noChangeAspect="1" noChangeArrowheads="1"/>
          </p:cNvPicPr>
          <p:nvPr/>
        </p:nvPicPr>
        <p:blipFill>
          <a:blip r:embed="rId2"/>
          <a:srcRect/>
          <a:stretch>
            <a:fillRect/>
          </a:stretch>
        </p:blipFill>
        <p:spPr bwMode="auto">
          <a:xfrm>
            <a:off x="1428728" y="1428736"/>
            <a:ext cx="7215238" cy="4857784"/>
          </a:xfrm>
          <a:prstGeom prst="rect">
            <a:avLst/>
          </a:prstGeom>
          <a:noFill/>
        </p:spPr>
      </p:pic>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uk-UA" sz="4400" b="1" dirty="0" smtClean="0">
                <a:latin typeface="Times New Roman" pitchFamily="18" charset="0"/>
                <a:cs typeface="Times New Roman" pitchFamily="18" charset="0"/>
              </a:rPr>
              <a:t/>
            </a:r>
            <a:br>
              <a:rPr lang="uk-UA" sz="4400" b="1" dirty="0" smtClean="0">
                <a:latin typeface="Times New Roman" pitchFamily="18" charset="0"/>
                <a:cs typeface="Times New Roman" pitchFamily="18" charset="0"/>
              </a:rPr>
            </a:br>
            <a:r>
              <a:rPr lang="uk-UA" sz="4400" b="1" dirty="0" smtClean="0">
                <a:latin typeface="Times New Roman" pitchFamily="18" charset="0"/>
                <a:cs typeface="Times New Roman" pitchFamily="18" charset="0"/>
              </a:rPr>
              <a:t/>
            </a:r>
            <a:br>
              <a:rPr lang="uk-UA" sz="4400" b="1" dirty="0" smtClean="0">
                <a:latin typeface="Times New Roman" pitchFamily="18" charset="0"/>
                <a:cs typeface="Times New Roman" pitchFamily="18" charset="0"/>
              </a:rPr>
            </a:br>
            <a:r>
              <a:rPr lang="uk-UA" sz="4400" b="1" dirty="0" smtClean="0">
                <a:latin typeface="Times New Roman" pitchFamily="18" charset="0"/>
                <a:cs typeface="Times New Roman" pitchFamily="18" charset="0"/>
              </a:rPr>
              <a:t/>
            </a:r>
            <a:br>
              <a:rPr lang="uk-UA" sz="4400" b="1" dirty="0" smtClean="0">
                <a:latin typeface="Times New Roman" pitchFamily="18" charset="0"/>
                <a:cs typeface="Times New Roman" pitchFamily="18" charset="0"/>
              </a:rPr>
            </a:br>
            <a:r>
              <a:rPr lang="uk-UA" sz="4400" b="1" dirty="0" smtClean="0">
                <a:latin typeface="Times New Roman" pitchFamily="18" charset="0"/>
                <a:cs typeface="Times New Roman" pitchFamily="18" charset="0"/>
              </a:rPr>
              <a:t/>
            </a:r>
            <a:br>
              <a:rPr lang="uk-UA" sz="4400" b="1" dirty="0" smtClean="0">
                <a:latin typeface="Times New Roman" pitchFamily="18" charset="0"/>
                <a:cs typeface="Times New Roman" pitchFamily="18" charset="0"/>
              </a:rPr>
            </a:br>
            <a:r>
              <a:rPr lang="uk-UA" sz="4400" b="1" dirty="0" smtClean="0">
                <a:latin typeface="Times New Roman" pitchFamily="18" charset="0"/>
                <a:cs typeface="Times New Roman" pitchFamily="18" charset="0"/>
              </a:rPr>
              <a:t>ТЕРМІНОЛОГІЧНИЙ СЛОВНИК</a:t>
            </a:r>
            <a:endParaRPr lang="ru-RU" sz="4400" b="1" dirty="0">
              <a:latin typeface="Times New Roman" pitchFamily="18" charset="0"/>
              <a:cs typeface="Times New Roman" pitchFamily="18" charset="0"/>
            </a:endParaRPr>
          </a:p>
        </p:txBody>
      </p:sp>
      <p:pic>
        <p:nvPicPr>
          <p:cNvPr id="53250" name="Picture 2" descr="Картинки по запросу БАКТЕРІЇ"/>
          <p:cNvPicPr>
            <a:picLocks noChangeAspect="1" noChangeArrowheads="1"/>
          </p:cNvPicPr>
          <p:nvPr/>
        </p:nvPicPr>
        <p:blipFill>
          <a:blip r:embed="rId2"/>
          <a:srcRect/>
          <a:stretch>
            <a:fillRect/>
          </a:stretch>
        </p:blipFill>
        <p:spPr bwMode="auto">
          <a:xfrm>
            <a:off x="5072066" y="3714752"/>
            <a:ext cx="2381250" cy="1809751"/>
          </a:xfrm>
          <a:prstGeom prst="rect">
            <a:avLst/>
          </a:prstGeom>
          <a:noFill/>
        </p:spPr>
      </p:pic>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uk-UA" sz="5400" b="1" dirty="0" smtClean="0">
                <a:latin typeface="Times New Roman" pitchFamily="18" charset="0"/>
                <a:cs typeface="Times New Roman" pitchFamily="18" charset="0"/>
              </a:rPr>
              <a:t/>
            </a:r>
            <a:br>
              <a:rPr lang="uk-UA" sz="5400" b="1" dirty="0" smtClean="0">
                <a:latin typeface="Times New Roman" pitchFamily="18" charset="0"/>
                <a:cs typeface="Times New Roman" pitchFamily="18" charset="0"/>
              </a:rPr>
            </a:br>
            <a:r>
              <a:rPr lang="uk-UA" sz="5400" b="1" dirty="0" smtClean="0">
                <a:latin typeface="Times New Roman" pitchFamily="18" charset="0"/>
                <a:cs typeface="Times New Roman" pitchFamily="18" charset="0"/>
              </a:rPr>
              <a:t/>
            </a:r>
            <a:br>
              <a:rPr lang="uk-UA" sz="5400" b="1" dirty="0" smtClean="0">
                <a:latin typeface="Times New Roman" pitchFamily="18" charset="0"/>
                <a:cs typeface="Times New Roman" pitchFamily="18" charset="0"/>
              </a:rPr>
            </a:br>
            <a:r>
              <a:rPr lang="uk-UA" sz="5400" b="1" dirty="0" smtClean="0">
                <a:latin typeface="Times New Roman" pitchFamily="18" charset="0"/>
                <a:cs typeface="Times New Roman" pitchFamily="18" charset="0"/>
              </a:rPr>
              <a:t>ЦІКАВО ЗНАТИ…</a:t>
            </a:r>
            <a:endParaRPr lang="ru-RU" sz="5400" b="1" dirty="0">
              <a:latin typeface="Times New Roman" pitchFamily="18" charset="0"/>
              <a:cs typeface="Times New Roman" pitchFamily="18" charset="0"/>
            </a:endParaRPr>
          </a:p>
        </p:txBody>
      </p:sp>
      <p:pic>
        <p:nvPicPr>
          <p:cNvPr id="52226" name="Picture 2" descr="Картинки по запросу БАКТЕРІЇ"/>
          <p:cNvPicPr>
            <a:picLocks noChangeAspect="1" noChangeArrowheads="1"/>
          </p:cNvPicPr>
          <p:nvPr/>
        </p:nvPicPr>
        <p:blipFill>
          <a:blip r:embed="rId2"/>
          <a:srcRect/>
          <a:stretch>
            <a:fillRect/>
          </a:stretch>
        </p:blipFill>
        <p:spPr bwMode="auto">
          <a:xfrm>
            <a:off x="2357422" y="2428868"/>
            <a:ext cx="4762500" cy="3171826"/>
          </a:xfrm>
          <a:prstGeom prst="rect">
            <a:avLst/>
          </a:prstGeom>
          <a:noFill/>
        </p:spPr>
      </p:pic>
    </p:spTree>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uk-UA" sz="4400" b="1" dirty="0" smtClean="0">
                <a:latin typeface="Times New Roman" pitchFamily="18" charset="0"/>
                <a:cs typeface="Times New Roman" pitchFamily="18" charset="0"/>
              </a:rPr>
              <a:t>ЗНАЧЕННЯ БАКТЕРІЙ</a:t>
            </a:r>
            <a:r>
              <a:rPr lang="uk-UA" dirty="0" smtClean="0"/>
              <a:t/>
            </a:r>
            <a:br>
              <a:rPr lang="uk-UA" dirty="0" smtClean="0"/>
            </a:br>
            <a:endParaRPr lang="uk-UA" dirty="0"/>
          </a:p>
        </p:txBody>
      </p:sp>
      <p:pic>
        <p:nvPicPr>
          <p:cNvPr id="58370" name="Picture 2" descr="Результат пошуку зображень за запитом &quot;ЗНАЧЕННЯ БАКТЕРІЙ&quot;"/>
          <p:cNvPicPr>
            <a:picLocks noChangeAspect="1" noChangeArrowheads="1"/>
          </p:cNvPicPr>
          <p:nvPr/>
        </p:nvPicPr>
        <p:blipFill>
          <a:blip r:embed="rId2"/>
          <a:srcRect/>
          <a:stretch>
            <a:fillRect/>
          </a:stretch>
        </p:blipFill>
        <p:spPr bwMode="auto">
          <a:xfrm>
            <a:off x="2928926" y="928670"/>
            <a:ext cx="3285263" cy="5157797"/>
          </a:xfrm>
          <a:prstGeom prst="rect">
            <a:avLst/>
          </a:prstGeom>
          <a:noFill/>
        </p:spPr>
      </p:pic>
    </p:spTree>
  </p:cSld>
  <p:clrMapOvr>
    <a:masterClrMapping/>
  </p:clrMapOvr>
  <p:transition>
    <p:dissolv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latin typeface="Times New Roman" pitchFamily="18" charset="0"/>
                <a:cs typeface="Times New Roman" pitchFamily="18" charset="0"/>
              </a:rPr>
              <a:t/>
            </a:r>
            <a:br>
              <a:rPr lang="uk-UA" dirty="0" smtClean="0">
                <a:latin typeface="Times New Roman" pitchFamily="18" charset="0"/>
                <a:cs typeface="Times New Roman" pitchFamily="18" charset="0"/>
              </a:rPr>
            </a:br>
            <a:r>
              <a:rPr lang="uk-UA" b="1" dirty="0" smtClean="0">
                <a:effectLst/>
                <a:latin typeface="Times New Roman" pitchFamily="18" charset="0"/>
                <a:cs typeface="Times New Roman" pitchFamily="18" charset="0"/>
              </a:rPr>
              <a:t>Способи знищення шкідливих бактерій в харчових продуктах:</a:t>
            </a:r>
            <a:r>
              <a:rPr lang="ru-RU" b="1" dirty="0" smtClean="0">
                <a:effectLst/>
                <a:latin typeface="Times New Roman" pitchFamily="18" charset="0"/>
                <a:cs typeface="Times New Roman" pitchFamily="18" charset="0"/>
              </a:rPr>
              <a:t/>
            </a:r>
            <a:br>
              <a:rPr lang="ru-RU" b="1" dirty="0" smtClean="0">
                <a:effectLst/>
                <a:latin typeface="Times New Roman" pitchFamily="18" charset="0"/>
                <a:cs typeface="Times New Roman" pitchFamily="18" charset="0"/>
              </a:rPr>
            </a:br>
            <a:endParaRPr lang="ru-RU" b="1" dirty="0">
              <a:effectLst/>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lnSpcReduction="10000"/>
          </a:bodyPr>
          <a:lstStyle/>
          <a:p>
            <a:r>
              <a:rPr lang="uk-UA" dirty="0" smtClean="0">
                <a:latin typeface="Times New Roman" pitchFamily="18" charset="0"/>
                <a:cs typeface="Times New Roman" pitchFamily="18" charset="0"/>
              </a:rPr>
              <a:t>висушування (фрукти, риба, гриби, трави);</a:t>
            </a:r>
            <a:endParaRPr lang="ru-RU" dirty="0" smtClean="0">
              <a:latin typeface="Times New Roman" pitchFamily="18" charset="0"/>
              <a:cs typeface="Times New Roman" pitchFamily="18" charset="0"/>
            </a:endParaRPr>
          </a:p>
          <a:p>
            <a:r>
              <a:rPr lang="uk-UA" dirty="0" smtClean="0">
                <a:latin typeface="Times New Roman" pitchFamily="18" charset="0"/>
                <a:cs typeface="Times New Roman" pitchFamily="18" charset="0"/>
              </a:rPr>
              <a:t>консервування (овочі, гриби, фрукти, ягоди);</a:t>
            </a:r>
            <a:endParaRPr lang="ru-RU" dirty="0" smtClean="0">
              <a:latin typeface="Times New Roman" pitchFamily="18" charset="0"/>
              <a:cs typeface="Times New Roman" pitchFamily="18" charset="0"/>
            </a:endParaRPr>
          </a:p>
          <a:p>
            <a:r>
              <a:rPr lang="uk-UA" dirty="0" smtClean="0">
                <a:latin typeface="Times New Roman" pitchFamily="18" charset="0"/>
                <a:cs typeface="Times New Roman" pitchFamily="18" charset="0"/>
              </a:rPr>
              <a:t>маринування (овочі, гриби);</a:t>
            </a:r>
            <a:endParaRPr lang="ru-RU" dirty="0" smtClean="0">
              <a:latin typeface="Times New Roman" pitchFamily="18" charset="0"/>
              <a:cs typeface="Times New Roman" pitchFamily="18" charset="0"/>
            </a:endParaRPr>
          </a:p>
          <a:p>
            <a:r>
              <a:rPr lang="uk-UA" i="1"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зацукровування</a:t>
            </a:r>
            <a:r>
              <a:rPr lang="ru-RU" dirty="0" smtClean="0">
                <a:latin typeface="Times New Roman" pitchFamily="18" charset="0"/>
                <a:cs typeface="Times New Roman" pitchFamily="18" charset="0"/>
              </a:rPr>
              <a:t> </a:t>
            </a:r>
            <a:r>
              <a:rPr lang="uk-UA" dirty="0" smtClean="0">
                <a:latin typeface="Times New Roman" pitchFamily="18" charset="0"/>
                <a:cs typeface="Times New Roman" pitchFamily="18" charset="0"/>
              </a:rPr>
              <a:t>(варення);</a:t>
            </a:r>
            <a:endParaRPr lang="ru-RU" dirty="0" smtClean="0">
              <a:latin typeface="Times New Roman" pitchFamily="18" charset="0"/>
              <a:cs typeface="Times New Roman" pitchFamily="18" charset="0"/>
            </a:endParaRPr>
          </a:p>
          <a:p>
            <a:r>
              <a:rPr lang="uk-UA" dirty="0" smtClean="0">
                <a:latin typeface="Times New Roman" pitchFamily="18" charset="0"/>
                <a:cs typeface="Times New Roman" pitchFamily="18" charset="0"/>
              </a:rPr>
              <a:t>кип'ятіння (вода, молоко);</a:t>
            </a:r>
            <a:endParaRPr lang="ru-RU" dirty="0" smtClean="0">
              <a:latin typeface="Times New Roman" pitchFamily="18" charset="0"/>
              <a:cs typeface="Times New Roman" pitchFamily="18" charset="0"/>
            </a:endParaRPr>
          </a:p>
          <a:p>
            <a:r>
              <a:rPr lang="uk-UA" dirty="0" smtClean="0">
                <a:latin typeface="Times New Roman" pitchFamily="18" charset="0"/>
                <a:cs typeface="Times New Roman" pitchFamily="18" charset="0"/>
              </a:rPr>
              <a:t>пастеризація (молоко);</a:t>
            </a:r>
            <a:endParaRPr lang="ru-RU" dirty="0" smtClean="0">
              <a:latin typeface="Times New Roman" pitchFamily="18" charset="0"/>
              <a:cs typeface="Times New Roman" pitchFamily="18" charset="0"/>
            </a:endParaRPr>
          </a:p>
          <a:p>
            <a:r>
              <a:rPr lang="uk-UA" dirty="0" smtClean="0">
                <a:latin typeface="Times New Roman" pitchFamily="18" charset="0"/>
                <a:cs typeface="Times New Roman" pitchFamily="18" charset="0"/>
              </a:rPr>
              <a:t>силосування  (зелена маса рослин).</a:t>
            </a:r>
            <a:endParaRPr lang="ru-RU" dirty="0" smtClean="0">
              <a:latin typeface="Times New Roman" pitchFamily="18" charset="0"/>
              <a:cs typeface="Times New Roman" pitchFamily="18" charset="0"/>
            </a:endParaRPr>
          </a:p>
          <a:p>
            <a:endParaRPr lang="ru-RU" dirty="0"/>
          </a:p>
        </p:txBody>
      </p:sp>
    </p:spTree>
  </p:cSld>
  <p:clrMapOvr>
    <a:masterClrMapping/>
  </p:clrMapOvr>
  <p:transition>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b="1" dirty="0" smtClean="0">
                <a:effectLst/>
                <a:latin typeface="Times New Roman" pitchFamily="18" charset="0"/>
                <a:cs typeface="Times New Roman" pitchFamily="18" charset="0"/>
              </a:rPr>
              <a:t>Перевірка на уважність</a:t>
            </a:r>
            <a:endParaRPr lang="ru-RU" b="1" dirty="0">
              <a:effectLst/>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32500" lnSpcReduction="20000"/>
          </a:bodyPr>
          <a:lstStyle/>
          <a:p>
            <a:pPr algn="ctr">
              <a:buNone/>
            </a:pPr>
            <a:r>
              <a:rPr lang="ru-RU" sz="4900" b="1" i="1" dirty="0" err="1" smtClean="0">
                <a:latin typeface="Times New Roman" pitchFamily="18" charset="0"/>
                <a:cs typeface="Times New Roman" pitchFamily="18" charset="0"/>
              </a:rPr>
              <a:t>Основні</a:t>
            </a:r>
            <a:r>
              <a:rPr lang="ru-RU" sz="4900" b="1" i="1" dirty="0" smtClean="0">
                <a:latin typeface="Times New Roman" pitchFamily="18" charset="0"/>
                <a:cs typeface="Times New Roman" pitchFamily="18" charset="0"/>
              </a:rPr>
              <a:t> </a:t>
            </a:r>
            <a:r>
              <a:rPr lang="ru-RU" sz="4900" b="1" i="1" dirty="0" err="1" smtClean="0">
                <a:latin typeface="Times New Roman" pitchFamily="18" charset="0"/>
                <a:cs typeface="Times New Roman" pitchFamily="18" charset="0"/>
              </a:rPr>
              <a:t>форми</a:t>
            </a:r>
            <a:r>
              <a:rPr lang="ru-RU" sz="4900" b="1" i="1" dirty="0" smtClean="0">
                <a:latin typeface="Times New Roman" pitchFamily="18" charset="0"/>
                <a:cs typeface="Times New Roman" pitchFamily="18" charset="0"/>
              </a:rPr>
              <a:t> </a:t>
            </a:r>
            <a:r>
              <a:rPr lang="ru-RU" sz="4900" b="1" i="1" dirty="0" err="1" smtClean="0">
                <a:latin typeface="Times New Roman" pitchFamily="18" charset="0"/>
                <a:cs typeface="Times New Roman" pitchFamily="18" charset="0"/>
              </a:rPr>
              <a:t>бактеріальної</a:t>
            </a:r>
            <a:r>
              <a:rPr lang="ru-RU" sz="4900" b="1" i="1" dirty="0" smtClean="0">
                <a:latin typeface="Times New Roman" pitchFamily="18" charset="0"/>
                <a:cs typeface="Times New Roman" pitchFamily="18" charset="0"/>
              </a:rPr>
              <a:t> </a:t>
            </a:r>
            <a:r>
              <a:rPr lang="ru-RU" sz="4900" b="1" i="1" dirty="0" err="1" smtClean="0">
                <a:latin typeface="Times New Roman" pitchFamily="18" charset="0"/>
                <a:cs typeface="Times New Roman" pitchFamily="18" charset="0"/>
              </a:rPr>
              <a:t>клітини</a:t>
            </a:r>
            <a:endParaRPr lang="ru-RU" sz="4900" b="1" dirty="0" smtClean="0">
              <a:latin typeface="Times New Roman" pitchFamily="18" charset="0"/>
              <a:cs typeface="Times New Roman" pitchFamily="18" charset="0"/>
            </a:endParaRPr>
          </a:p>
          <a:p>
            <a:pPr algn="ctr">
              <a:buNone/>
            </a:pPr>
            <a:r>
              <a:rPr lang="uk-UA" b="1" i="1" dirty="0" smtClean="0"/>
              <a:t> </a:t>
            </a:r>
            <a:endParaRPr lang="ru-RU" dirty="0" smtClean="0"/>
          </a:p>
          <a:p>
            <a:pPr algn="ctr">
              <a:buNone/>
            </a:pPr>
            <a:r>
              <a:rPr lang="uk-UA" b="1" dirty="0" smtClean="0"/>
              <a:t> </a:t>
            </a:r>
            <a:endParaRPr lang="ru-RU" dirty="0" smtClean="0"/>
          </a:p>
          <a:p>
            <a:pPr algn="ctr">
              <a:buNone/>
            </a:pPr>
            <a:r>
              <a:rPr lang="uk-UA" b="1" dirty="0" smtClean="0"/>
              <a:t> </a:t>
            </a:r>
            <a:endParaRPr lang="ru-RU" dirty="0" smtClean="0"/>
          </a:p>
          <a:p>
            <a:pPr algn="ctr">
              <a:buNone/>
            </a:pPr>
            <a:r>
              <a:rPr lang="uk-UA" b="1" dirty="0" smtClean="0"/>
              <a:t> </a:t>
            </a:r>
            <a:endParaRPr lang="ru-RU" dirty="0" smtClean="0"/>
          </a:p>
          <a:p>
            <a:pPr algn="ctr">
              <a:buNone/>
            </a:pPr>
            <a:r>
              <a:rPr lang="uk-UA" b="1" dirty="0" smtClean="0"/>
              <a:t> </a:t>
            </a:r>
            <a:endParaRPr lang="ru-RU" dirty="0" smtClean="0"/>
          </a:p>
          <a:p>
            <a:pPr algn="ctr">
              <a:buNone/>
            </a:pPr>
            <a:r>
              <a:rPr lang="uk-UA" b="1" dirty="0" smtClean="0"/>
              <a:t> </a:t>
            </a:r>
            <a:endParaRPr lang="ru-RU" dirty="0" smtClean="0"/>
          </a:p>
          <a:p>
            <a:pPr algn="ctr">
              <a:buNone/>
            </a:pPr>
            <a:r>
              <a:rPr lang="uk-UA" b="1" i="1" dirty="0" smtClean="0"/>
              <a:t> </a:t>
            </a:r>
            <a:endParaRPr lang="ru-RU" dirty="0" smtClean="0"/>
          </a:p>
          <a:p>
            <a:pPr algn="ctr">
              <a:buNone/>
            </a:pPr>
            <a:r>
              <a:rPr lang="ru-RU" dirty="0" smtClean="0"/>
              <a:t/>
            </a:r>
            <a:br>
              <a:rPr lang="ru-RU" dirty="0" smtClean="0"/>
            </a:br>
            <a:r>
              <a:rPr lang="ru-RU" sz="4900" b="1" i="1" dirty="0" err="1" smtClean="0">
                <a:latin typeface="Times New Roman" pitchFamily="18" charset="0"/>
                <a:cs typeface="Times New Roman" pitchFamily="18" charset="0"/>
              </a:rPr>
              <a:t>Живлення</a:t>
            </a:r>
            <a:r>
              <a:rPr lang="ru-RU" sz="4900" b="1" i="1" dirty="0" smtClean="0">
                <a:latin typeface="Times New Roman" pitchFamily="18" charset="0"/>
                <a:cs typeface="Times New Roman" pitchFamily="18" charset="0"/>
              </a:rPr>
              <a:t> </a:t>
            </a:r>
            <a:r>
              <a:rPr lang="ru-RU" sz="4900" b="1" i="1" dirty="0" err="1" smtClean="0">
                <a:latin typeface="Times New Roman" pitchFamily="18" charset="0"/>
                <a:cs typeface="Times New Roman" pitchFamily="18" charset="0"/>
              </a:rPr>
              <a:t>бактерій</a:t>
            </a:r>
            <a:endParaRPr lang="ru-RU" dirty="0" smtClean="0">
              <a:latin typeface="Times New Roman" pitchFamily="18" charset="0"/>
              <a:cs typeface="Times New Roman" pitchFamily="18" charset="0"/>
            </a:endParaRPr>
          </a:p>
          <a:p>
            <a:pPr algn="ctr">
              <a:buNone/>
            </a:pPr>
            <a:r>
              <a:rPr lang="uk-UA" b="1" i="1" dirty="0" smtClean="0"/>
              <a:t> </a:t>
            </a:r>
            <a:endParaRPr lang="ru-RU" dirty="0" smtClean="0"/>
          </a:p>
          <a:p>
            <a:pPr algn="ctr">
              <a:buNone/>
            </a:pPr>
            <a:r>
              <a:rPr lang="uk-UA" b="1" dirty="0" smtClean="0"/>
              <a:t> </a:t>
            </a:r>
            <a:endParaRPr lang="ru-RU" dirty="0" smtClean="0"/>
          </a:p>
          <a:p>
            <a:pPr algn="ctr">
              <a:buNone/>
            </a:pPr>
            <a:r>
              <a:rPr lang="uk-UA" b="1" dirty="0" smtClean="0"/>
              <a:t> </a:t>
            </a:r>
            <a:endParaRPr lang="ru-RU" dirty="0" smtClean="0"/>
          </a:p>
          <a:p>
            <a:pPr algn="ctr">
              <a:buNone/>
            </a:pPr>
            <a:r>
              <a:rPr lang="uk-UA" b="1" dirty="0" smtClean="0"/>
              <a:t> </a:t>
            </a:r>
            <a:endParaRPr lang="ru-RU" dirty="0" smtClean="0"/>
          </a:p>
          <a:p>
            <a:pPr algn="ctr">
              <a:buNone/>
            </a:pPr>
            <a:r>
              <a:rPr lang="uk-UA" b="1" dirty="0" smtClean="0"/>
              <a:t> </a:t>
            </a:r>
            <a:endParaRPr lang="ru-RU" dirty="0" smtClean="0"/>
          </a:p>
          <a:p>
            <a:pPr algn="ctr">
              <a:buNone/>
            </a:pPr>
            <a:r>
              <a:rPr lang="uk-UA" sz="4900" b="1" i="1" dirty="0" smtClean="0">
                <a:latin typeface="Times New Roman" pitchFamily="18" charset="0"/>
                <a:cs typeface="Times New Roman" pitchFamily="18" charset="0"/>
              </a:rPr>
              <a:t>Бактерії з джгутиками</a:t>
            </a:r>
            <a:endParaRPr lang="ru-RU" sz="4900" dirty="0" smtClean="0">
              <a:latin typeface="Times New Roman" pitchFamily="18" charset="0"/>
              <a:cs typeface="Times New Roman" pitchFamily="18" charset="0"/>
            </a:endParaRPr>
          </a:p>
          <a:p>
            <a:pPr algn="ctr">
              <a:buNone/>
            </a:pPr>
            <a:r>
              <a:rPr lang="uk-UA" b="1" i="1" dirty="0" smtClean="0"/>
              <a:t> </a:t>
            </a:r>
            <a:endParaRPr lang="ru-RU" dirty="0" smtClean="0"/>
          </a:p>
          <a:p>
            <a:pPr>
              <a:buNone/>
            </a:pPr>
            <a:r>
              <a:rPr lang="ru-RU" b="1" i="1" dirty="0" smtClean="0"/>
              <a:t> </a:t>
            </a:r>
            <a:endParaRPr lang="ru-RU" dirty="0" smtClean="0"/>
          </a:p>
          <a:p>
            <a:pPr>
              <a:buNone/>
            </a:pPr>
            <a:r>
              <a:rPr lang="ru-RU" dirty="0" smtClean="0"/>
              <a:t> </a:t>
            </a:r>
          </a:p>
          <a:p>
            <a:pPr>
              <a:buNone/>
            </a:pPr>
            <a:r>
              <a:rPr lang="uk-UA" b="1" dirty="0" smtClean="0"/>
              <a:t> </a:t>
            </a:r>
            <a:endParaRPr lang="ru-RU" dirty="0" smtClean="0"/>
          </a:p>
          <a:p>
            <a:pPr>
              <a:buNone/>
            </a:pPr>
            <a:r>
              <a:rPr lang="uk-UA" dirty="0" smtClean="0"/>
              <a:t> </a:t>
            </a:r>
            <a:endParaRPr lang="ru-RU" dirty="0" smtClean="0"/>
          </a:p>
          <a:p>
            <a:pPr>
              <a:buNone/>
            </a:pPr>
            <a:r>
              <a:rPr lang="uk-UA" dirty="0" smtClean="0"/>
              <a:t> </a:t>
            </a:r>
            <a:endParaRPr lang="ru-RU" dirty="0" smtClean="0"/>
          </a:p>
          <a:p>
            <a:pPr>
              <a:buNone/>
            </a:pPr>
            <a:endParaRPr lang="ru-RU" dirty="0"/>
          </a:p>
        </p:txBody>
      </p:sp>
      <p:cxnSp>
        <p:nvCxnSpPr>
          <p:cNvPr id="5" name="Прямая со стрелкой 4"/>
          <p:cNvCxnSpPr/>
          <p:nvPr/>
        </p:nvCxnSpPr>
        <p:spPr>
          <a:xfrm rot="5400000">
            <a:off x="4429124" y="1785926"/>
            <a:ext cx="500066"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rot="10800000" flipV="1">
            <a:off x="4000496" y="1714488"/>
            <a:ext cx="571504"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rot="10800000" flipV="1">
            <a:off x="3357554" y="1643050"/>
            <a:ext cx="785818"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rot="16200000" flipH="1">
            <a:off x="5072066" y="1714488"/>
            <a:ext cx="500066"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a:off x="5715008" y="1643050"/>
            <a:ext cx="642942" cy="5000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a:off x="6215074" y="1643050"/>
            <a:ext cx="642942"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rot="10800000" flipV="1">
            <a:off x="4714876" y="3500438"/>
            <a:ext cx="571504"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p:nvPr/>
        </p:nvCxnSpPr>
        <p:spPr>
          <a:xfrm>
            <a:off x="5357818" y="3500438"/>
            <a:ext cx="500066"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p:nvPr/>
        </p:nvCxnSpPr>
        <p:spPr>
          <a:xfrm rot="5400000">
            <a:off x="4751389" y="5178437"/>
            <a:ext cx="7858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p:nvPr/>
        </p:nvCxnSpPr>
        <p:spPr>
          <a:xfrm>
            <a:off x="5286380" y="4786322"/>
            <a:ext cx="1000132" cy="5000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p:nvPr/>
        </p:nvCxnSpPr>
        <p:spPr>
          <a:xfrm rot="10800000" flipV="1">
            <a:off x="4071934" y="4857760"/>
            <a:ext cx="785818" cy="5000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b="1" dirty="0" smtClean="0">
                <a:latin typeface="Times New Roman" pitchFamily="18" charset="0"/>
                <a:cs typeface="Times New Roman" pitchFamily="18" charset="0"/>
              </a:rPr>
              <a:t>Знайди помилку</a:t>
            </a:r>
            <a:endParaRPr lang="ru-RU" b="1" dirty="0">
              <a:latin typeface="Times New Roman" pitchFamily="18" charset="0"/>
              <a:cs typeface="Times New Roman" pitchFamily="18" charset="0"/>
            </a:endParaRPr>
          </a:p>
        </p:txBody>
      </p:sp>
      <p:pic>
        <p:nvPicPr>
          <p:cNvPr id="4" name="Содержимое 3" descr="Картинки по запросу будова бактеріальної клітини малюнок"/>
          <p:cNvPicPr>
            <a:picLocks noGrp="1"/>
          </p:cNvPicPr>
          <p:nvPr>
            <p:ph idx="1"/>
          </p:nvPr>
        </p:nvPicPr>
        <p:blipFill>
          <a:blip r:embed="rId2"/>
          <a:srcRect/>
          <a:stretch>
            <a:fillRect/>
          </a:stretch>
        </p:blipFill>
        <p:spPr bwMode="auto">
          <a:xfrm>
            <a:off x="2357422" y="1714488"/>
            <a:ext cx="5862636" cy="4491037"/>
          </a:xfrm>
          <a:prstGeom prst="rect">
            <a:avLst/>
          </a:prstGeom>
          <a:noFill/>
        </p:spPr>
      </p:pic>
      <p:sp>
        <p:nvSpPr>
          <p:cNvPr id="5" name="Прямоугольник 4"/>
          <p:cNvSpPr/>
          <p:nvPr/>
        </p:nvSpPr>
        <p:spPr>
          <a:xfrm>
            <a:off x="2928926" y="4429132"/>
            <a:ext cx="857256"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1100" dirty="0" smtClean="0">
                <a:latin typeface="Times New Roman" pitchFamily="18" charset="0"/>
                <a:cs typeface="Times New Roman" pitchFamily="18" charset="0"/>
              </a:rPr>
              <a:t>клітинна мембрана</a:t>
            </a:r>
            <a:endParaRPr lang="ru-RU" sz="1100" dirty="0">
              <a:latin typeface="Times New Roman" pitchFamily="18" charset="0"/>
              <a:cs typeface="Times New Roman" pitchFamily="18" charset="0"/>
            </a:endParaRPr>
          </a:p>
        </p:txBody>
      </p:sp>
      <p:sp>
        <p:nvSpPr>
          <p:cNvPr id="6" name="Прямоугольник 5"/>
          <p:cNvSpPr/>
          <p:nvPr/>
        </p:nvSpPr>
        <p:spPr>
          <a:xfrm>
            <a:off x="4000496" y="3214686"/>
            <a:ext cx="785818" cy="214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1100" dirty="0" smtClean="0">
                <a:latin typeface="Times New Roman" pitchFamily="18" charset="0"/>
                <a:cs typeface="Times New Roman" pitchFamily="18" charset="0"/>
              </a:rPr>
              <a:t>рибосома</a:t>
            </a:r>
            <a:endParaRPr lang="ru-RU" sz="1100" dirty="0">
              <a:latin typeface="Times New Roman" pitchFamily="18" charset="0"/>
              <a:cs typeface="Times New Roman" pitchFamily="18" charset="0"/>
            </a:endParaRPr>
          </a:p>
        </p:txBody>
      </p:sp>
      <p:sp>
        <p:nvSpPr>
          <p:cNvPr id="7" name="Прямоугольник 6"/>
          <p:cNvSpPr/>
          <p:nvPr/>
        </p:nvSpPr>
        <p:spPr>
          <a:xfrm>
            <a:off x="4786314" y="3071810"/>
            <a:ext cx="928694" cy="214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1100" dirty="0" smtClean="0">
                <a:latin typeface="Times New Roman" pitchFamily="18" charset="0"/>
                <a:cs typeface="Times New Roman" pitchFamily="18" charset="0"/>
              </a:rPr>
              <a:t>Клітинна оболонка</a:t>
            </a:r>
            <a:endParaRPr lang="ru-RU" sz="1100" dirty="0">
              <a:latin typeface="Times New Roman" pitchFamily="18" charset="0"/>
              <a:cs typeface="Times New Roman" pitchFamily="18" charset="0"/>
            </a:endParaRPr>
          </a:p>
        </p:txBody>
      </p:sp>
      <p:sp>
        <p:nvSpPr>
          <p:cNvPr id="8" name="Прямоугольник 7"/>
          <p:cNvSpPr/>
          <p:nvPr/>
        </p:nvSpPr>
        <p:spPr>
          <a:xfrm>
            <a:off x="5357818" y="2714620"/>
            <a:ext cx="1000132"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1100" dirty="0" smtClean="0">
                <a:latin typeface="Times New Roman" pitchFamily="18" charset="0"/>
                <a:cs typeface="Times New Roman" pitchFamily="18" charset="0"/>
              </a:rPr>
              <a:t>цитоплазма</a:t>
            </a:r>
            <a:endParaRPr lang="ru-RU" dirty="0">
              <a:latin typeface="Times New Roman" pitchFamily="18" charset="0"/>
              <a:cs typeface="Times New Roman" pitchFamily="18" charset="0"/>
            </a:endParaRPr>
          </a:p>
        </p:txBody>
      </p:sp>
      <p:sp>
        <p:nvSpPr>
          <p:cNvPr id="9" name="Прямоугольник 8"/>
          <p:cNvSpPr/>
          <p:nvPr/>
        </p:nvSpPr>
        <p:spPr>
          <a:xfrm>
            <a:off x="6143636" y="4929198"/>
            <a:ext cx="785818" cy="214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1100" dirty="0" smtClean="0">
                <a:latin typeface="Times New Roman" pitchFamily="18" charset="0"/>
                <a:cs typeface="Times New Roman" pitchFamily="18" charset="0"/>
              </a:rPr>
              <a:t>Молекула ДНК</a:t>
            </a:r>
            <a:endParaRPr lang="ru-RU" sz="1100" dirty="0">
              <a:latin typeface="Times New Roman" pitchFamily="18" charset="0"/>
              <a:cs typeface="Times New Roman" pitchFamily="18" charset="0"/>
            </a:endParaRPr>
          </a:p>
        </p:txBody>
      </p:sp>
      <p:sp>
        <p:nvSpPr>
          <p:cNvPr id="10" name="Прямоугольник 9"/>
          <p:cNvSpPr/>
          <p:nvPr/>
        </p:nvSpPr>
        <p:spPr>
          <a:xfrm>
            <a:off x="5072066" y="5429264"/>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1100" dirty="0" smtClean="0">
                <a:latin typeface="Times New Roman" pitchFamily="18" charset="0"/>
                <a:cs typeface="Times New Roman" pitchFamily="18" charset="0"/>
              </a:rPr>
              <a:t>джгутик</a:t>
            </a:r>
            <a:endParaRPr lang="ru-RU" sz="1100"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285852" y="1357298"/>
            <a:ext cx="7647836" cy="4891102"/>
          </a:xfrm>
        </p:spPr>
        <p:txBody>
          <a:bodyPr>
            <a:normAutofit/>
          </a:bodyPr>
          <a:lstStyle/>
          <a:p>
            <a:endParaRPr lang="ru-RU" dirty="0" smtClean="0"/>
          </a:p>
          <a:p>
            <a:r>
              <a:rPr lang="uk-UA" b="1" dirty="0" smtClean="0"/>
              <a:t>1. Клітинна мембрана</a:t>
            </a:r>
            <a:endParaRPr lang="ru-RU" dirty="0" smtClean="0"/>
          </a:p>
          <a:p>
            <a:r>
              <a:rPr lang="uk-UA" b="1" dirty="0" smtClean="0"/>
              <a:t>2. Рибосоми</a:t>
            </a:r>
            <a:endParaRPr lang="ru-RU" dirty="0" smtClean="0"/>
          </a:p>
          <a:p>
            <a:r>
              <a:rPr lang="uk-UA" b="1" dirty="0" smtClean="0"/>
              <a:t>3. Цитоплазма</a:t>
            </a:r>
            <a:endParaRPr lang="ru-RU" dirty="0" smtClean="0"/>
          </a:p>
          <a:p>
            <a:r>
              <a:rPr lang="uk-UA" b="1" dirty="0" smtClean="0"/>
              <a:t>4. Клітинна оболонка</a:t>
            </a:r>
            <a:endParaRPr lang="ru-RU" dirty="0" smtClean="0"/>
          </a:p>
          <a:p>
            <a:r>
              <a:rPr lang="uk-UA" b="1" dirty="0" smtClean="0"/>
              <a:t>5. Джгутик</a:t>
            </a:r>
            <a:endParaRPr lang="ru-RU" dirty="0" smtClean="0"/>
          </a:p>
          <a:p>
            <a:r>
              <a:rPr lang="uk-UA" b="1" dirty="0" smtClean="0"/>
              <a:t>6. Молекула ДНК</a:t>
            </a:r>
            <a:endParaRPr lang="ru-RU" dirty="0" smtClean="0"/>
          </a:p>
          <a:p>
            <a:endParaRPr lang="ru-RU" dirty="0"/>
          </a:p>
        </p:txBody>
      </p:sp>
    </p:spTree>
  </p:cSld>
  <p:clrMapOvr>
    <a:masterClrMapping/>
  </p:clrMapOvr>
  <p:transition>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0"/>
            <a:ext cx="7772400" cy="857232"/>
          </a:xfrm>
        </p:spPr>
        <p:txBody>
          <a:bodyPr>
            <a:normAutofit/>
          </a:bodyPr>
          <a:lstStyle/>
          <a:p>
            <a:pPr algn="ctr"/>
            <a:r>
              <a:rPr lang="uk-UA" sz="4000" b="1" dirty="0" smtClean="0">
                <a:effectLst/>
                <a:latin typeface="Times New Roman" pitchFamily="18" charset="0"/>
                <a:cs typeface="Times New Roman" pitchFamily="18" charset="0"/>
              </a:rPr>
              <a:t>Біологічний диктант</a:t>
            </a:r>
            <a:endParaRPr lang="ru-RU" sz="4000" b="1" dirty="0">
              <a:effectLst/>
              <a:latin typeface="Times New Roman" pitchFamily="18" charset="0"/>
              <a:cs typeface="Times New Roman" pitchFamily="18" charset="0"/>
            </a:endParaRPr>
          </a:p>
        </p:txBody>
      </p:sp>
      <p:sp>
        <p:nvSpPr>
          <p:cNvPr id="3" name="Содержимое 2"/>
          <p:cNvSpPr>
            <a:spLocks noGrp="1"/>
          </p:cNvSpPr>
          <p:nvPr>
            <p:ph idx="1"/>
          </p:nvPr>
        </p:nvSpPr>
        <p:spPr>
          <a:xfrm>
            <a:off x="1142976" y="785794"/>
            <a:ext cx="8001024" cy="5712642"/>
          </a:xfrm>
        </p:spPr>
        <p:txBody>
          <a:bodyPr>
            <a:normAutofit fontScale="85000" lnSpcReduction="20000"/>
          </a:bodyPr>
          <a:lstStyle/>
          <a:p>
            <a:pPr>
              <a:buNone/>
            </a:pPr>
            <a:r>
              <a:rPr lang="uk-UA" b="1" i="1" dirty="0" smtClean="0">
                <a:latin typeface="Times New Roman" pitchFamily="18" charset="0"/>
                <a:cs typeface="Times New Roman" pitchFamily="18" charset="0"/>
              </a:rPr>
              <a:t>Поставте так  або ні біля тверджень.</a:t>
            </a:r>
          </a:p>
          <a:p>
            <a:pPr>
              <a:lnSpc>
                <a:spcPct val="120000"/>
              </a:lnSpc>
              <a:buNone/>
            </a:pPr>
            <a:r>
              <a:rPr lang="uk-UA" dirty="0" smtClean="0">
                <a:latin typeface="Times New Roman" pitchFamily="18" charset="0"/>
                <a:cs typeface="Times New Roman" pitchFamily="18" charset="0"/>
              </a:rPr>
              <a:t>1.Бактерії – це тільки багатоклітинні організми</a:t>
            </a:r>
          </a:p>
          <a:p>
            <a:pPr>
              <a:lnSpc>
                <a:spcPct val="120000"/>
              </a:lnSpc>
              <a:buNone/>
            </a:pPr>
            <a:r>
              <a:rPr lang="uk-UA" dirty="0" smtClean="0">
                <a:latin typeface="Times New Roman" pitchFamily="18" charset="0"/>
                <a:cs typeface="Times New Roman" pitchFamily="18" charset="0"/>
              </a:rPr>
              <a:t>2.Клітини бактерій мають оболонку і цитоплазму</a:t>
            </a:r>
          </a:p>
          <a:p>
            <a:pPr>
              <a:lnSpc>
                <a:spcPct val="120000"/>
              </a:lnSpc>
              <a:buNone/>
            </a:pPr>
            <a:r>
              <a:rPr lang="uk-UA" dirty="0" smtClean="0">
                <a:latin typeface="Times New Roman" pitchFamily="18" charset="0"/>
                <a:cs typeface="Times New Roman" pitchFamily="18" charset="0"/>
              </a:rPr>
              <a:t>3.Бактерій можна побачити без мікроскопа</a:t>
            </a:r>
          </a:p>
          <a:p>
            <a:pPr>
              <a:lnSpc>
                <a:spcPct val="120000"/>
              </a:lnSpc>
              <a:buNone/>
            </a:pPr>
            <a:r>
              <a:rPr lang="uk-UA" dirty="0" smtClean="0">
                <a:latin typeface="Times New Roman" pitchFamily="18" charset="0"/>
                <a:cs typeface="Times New Roman" pitchFamily="18" charset="0"/>
              </a:rPr>
              <a:t>4.Розмножуються бактерії поділом навпіл</a:t>
            </a:r>
          </a:p>
          <a:p>
            <a:pPr>
              <a:lnSpc>
                <a:spcPct val="120000"/>
              </a:lnSpc>
              <a:buNone/>
            </a:pPr>
            <a:r>
              <a:rPr lang="uk-UA" dirty="0" smtClean="0">
                <a:latin typeface="Times New Roman" pitchFamily="18" charset="0"/>
                <a:cs typeface="Times New Roman" pitchFamily="18" charset="0"/>
              </a:rPr>
              <a:t>5.Бактерії поширені всюди</a:t>
            </a:r>
          </a:p>
          <a:p>
            <a:pPr>
              <a:lnSpc>
                <a:spcPct val="120000"/>
              </a:lnSpc>
              <a:buNone/>
            </a:pPr>
            <a:r>
              <a:rPr lang="uk-UA" dirty="0" smtClean="0">
                <a:latin typeface="Times New Roman" pitchFamily="18" charset="0"/>
                <a:cs typeface="Times New Roman" pitchFamily="18" charset="0"/>
              </a:rPr>
              <a:t>6.Бактерії належать до прокаріотів</a:t>
            </a:r>
          </a:p>
          <a:p>
            <a:pPr>
              <a:lnSpc>
                <a:spcPct val="120000"/>
              </a:lnSpc>
              <a:buNone/>
            </a:pPr>
            <a:r>
              <a:rPr lang="uk-UA" dirty="0" smtClean="0">
                <a:latin typeface="Times New Roman" pitchFamily="18" charset="0"/>
                <a:cs typeface="Times New Roman" pitchFamily="18" charset="0"/>
              </a:rPr>
              <a:t>7.Усі бактеріальні клітини мають ядро</a:t>
            </a:r>
          </a:p>
          <a:p>
            <a:pPr>
              <a:lnSpc>
                <a:spcPct val="120000"/>
              </a:lnSpc>
              <a:buNone/>
            </a:pPr>
            <a:r>
              <a:rPr lang="uk-UA" dirty="0" smtClean="0">
                <a:latin typeface="Times New Roman" pitchFamily="18" charset="0"/>
                <a:cs typeface="Times New Roman" pitchFamily="18" charset="0"/>
              </a:rPr>
              <a:t>8.Першими відкрив бактерії Луї Пастер</a:t>
            </a:r>
          </a:p>
          <a:p>
            <a:pPr>
              <a:lnSpc>
                <a:spcPct val="120000"/>
              </a:lnSpc>
              <a:buNone/>
            </a:pPr>
            <a:r>
              <a:rPr lang="uk-UA" dirty="0" smtClean="0">
                <a:latin typeface="Times New Roman" pitchFamily="18" charset="0"/>
                <a:cs typeface="Times New Roman" pitchFamily="18" charset="0"/>
              </a:rPr>
              <a:t>9.За несприятливих умов бактерії утворюють цисти</a:t>
            </a:r>
          </a:p>
          <a:p>
            <a:pPr>
              <a:lnSpc>
                <a:spcPct val="120000"/>
              </a:lnSpc>
              <a:buNone/>
            </a:pPr>
            <a:r>
              <a:rPr lang="uk-UA" dirty="0" smtClean="0">
                <a:latin typeface="Times New Roman" pitchFamily="18" charset="0"/>
                <a:cs typeface="Times New Roman" pitchFamily="18" charset="0"/>
              </a:rPr>
              <a:t>10.Округлі бактерії звуться коки</a:t>
            </a:r>
            <a:endParaRPr lang="ru-RU"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57290" y="0"/>
            <a:ext cx="7498080" cy="1000108"/>
          </a:xfrm>
        </p:spPr>
        <p:txBody>
          <a:bodyPr>
            <a:normAutofit/>
          </a:bodyPr>
          <a:lstStyle/>
          <a:p>
            <a:r>
              <a:rPr lang="uk-UA" sz="4000" dirty="0" smtClean="0">
                <a:effectLst/>
                <a:latin typeface="Times New Roman" pitchFamily="18" charset="0"/>
                <a:cs typeface="Times New Roman" pitchFamily="18" charset="0"/>
              </a:rPr>
              <a:t>Біологічний диктант</a:t>
            </a:r>
            <a:endParaRPr lang="ru-RU" sz="4000" dirty="0">
              <a:effectLst/>
              <a:latin typeface="Times New Roman" pitchFamily="18" charset="0"/>
              <a:cs typeface="Times New Roman" pitchFamily="18" charset="0"/>
            </a:endParaRPr>
          </a:p>
        </p:txBody>
      </p:sp>
      <p:sp>
        <p:nvSpPr>
          <p:cNvPr id="3" name="Содержимое 2"/>
          <p:cNvSpPr>
            <a:spLocks noGrp="1"/>
          </p:cNvSpPr>
          <p:nvPr>
            <p:ph idx="1"/>
          </p:nvPr>
        </p:nvSpPr>
        <p:spPr>
          <a:xfrm>
            <a:off x="1071538" y="857232"/>
            <a:ext cx="8072462" cy="5715040"/>
          </a:xfrm>
        </p:spPr>
        <p:txBody>
          <a:bodyPr>
            <a:noAutofit/>
          </a:bodyPr>
          <a:lstStyle/>
          <a:p>
            <a:pPr>
              <a:buNone/>
            </a:pPr>
            <a:r>
              <a:rPr lang="uk-UA" sz="2700" dirty="0" smtClean="0">
                <a:latin typeface="Times New Roman" pitchFamily="18" charset="0"/>
                <a:cs typeface="Times New Roman" pitchFamily="18" charset="0"/>
              </a:rPr>
              <a:t>11.Деякі бактерії рухаються за допомогою джгутиків</a:t>
            </a:r>
          </a:p>
          <a:p>
            <a:pPr>
              <a:buNone/>
            </a:pPr>
            <a:r>
              <a:rPr lang="uk-UA" sz="2700" dirty="0" smtClean="0">
                <a:latin typeface="Times New Roman" pitchFamily="18" charset="0"/>
                <a:cs typeface="Times New Roman" pitchFamily="18" charset="0"/>
              </a:rPr>
              <a:t>12.Бактерії – це дрібні організми, які не мають клітинної будови</a:t>
            </a:r>
          </a:p>
          <a:p>
            <a:pPr>
              <a:buNone/>
            </a:pPr>
            <a:r>
              <a:rPr lang="uk-UA" sz="2700" dirty="0" smtClean="0">
                <a:latin typeface="Times New Roman" pitchFamily="18" charset="0"/>
                <a:cs typeface="Times New Roman" pitchFamily="18" charset="0"/>
              </a:rPr>
              <a:t>13.Вивченням бактерій займається наука мікробіологія</a:t>
            </a:r>
          </a:p>
          <a:p>
            <a:pPr>
              <a:buNone/>
            </a:pPr>
            <a:r>
              <a:rPr lang="uk-UA" sz="2700" dirty="0" smtClean="0">
                <a:latin typeface="Times New Roman" pitchFamily="18" charset="0"/>
                <a:cs typeface="Times New Roman" pitchFamily="18" charset="0"/>
              </a:rPr>
              <a:t>14.Бактерії можуть жити лише в </a:t>
            </a:r>
            <a:r>
              <a:rPr lang="uk-UA" sz="2700" dirty="0" err="1" smtClean="0">
                <a:latin typeface="Times New Roman" pitchFamily="18" charset="0"/>
                <a:cs typeface="Times New Roman" pitchFamily="18" charset="0"/>
              </a:rPr>
              <a:t>грунті</a:t>
            </a:r>
            <a:endParaRPr lang="uk-UA" sz="2700" dirty="0" smtClean="0">
              <a:latin typeface="Times New Roman" pitchFamily="18" charset="0"/>
              <a:cs typeface="Times New Roman" pitchFamily="18" charset="0"/>
            </a:endParaRPr>
          </a:p>
          <a:p>
            <a:pPr>
              <a:buNone/>
            </a:pPr>
            <a:r>
              <a:rPr lang="uk-UA" sz="2700" dirty="0" smtClean="0">
                <a:latin typeface="Times New Roman" pitchFamily="18" charset="0"/>
                <a:cs typeface="Times New Roman" pitchFamily="18" charset="0"/>
              </a:rPr>
              <a:t>15.Бактерії не мають ядра </a:t>
            </a:r>
          </a:p>
          <a:p>
            <a:pPr>
              <a:buNone/>
            </a:pPr>
            <a:r>
              <a:rPr lang="uk-UA" sz="2700" dirty="0" smtClean="0">
                <a:latin typeface="Times New Roman" pitchFamily="18" charset="0"/>
                <a:cs typeface="Times New Roman" pitchFamily="18" charset="0"/>
              </a:rPr>
              <a:t>16.Розвиток бактерій залежить від умов середовища</a:t>
            </a:r>
          </a:p>
          <a:p>
            <a:pPr>
              <a:buNone/>
            </a:pPr>
            <a:r>
              <a:rPr lang="uk-UA" sz="2700" dirty="0" smtClean="0">
                <a:latin typeface="Times New Roman" pitchFamily="18" charset="0"/>
                <a:cs typeface="Times New Roman" pitchFamily="18" charset="0"/>
              </a:rPr>
              <a:t>17.Бактерії розмножуються дуже повільно</a:t>
            </a:r>
          </a:p>
          <a:p>
            <a:pPr>
              <a:buNone/>
            </a:pPr>
            <a:r>
              <a:rPr lang="uk-UA" sz="2700" dirty="0" smtClean="0">
                <a:latin typeface="Times New Roman" pitchFamily="18" charset="0"/>
                <a:cs typeface="Times New Roman" pitchFamily="18" charset="0"/>
              </a:rPr>
              <a:t>18.Бактерії спричиняють багато захворювань у людини</a:t>
            </a:r>
            <a:endParaRPr lang="ru-RU" sz="2700"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AutoShape 2" descr="Результат пошуку зображень за запитом &quot;бактерії в уяві дітей&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sp>
        <p:nvSpPr>
          <p:cNvPr id="3" name="Прямоугольник 2"/>
          <p:cNvSpPr/>
          <p:nvPr/>
        </p:nvSpPr>
        <p:spPr>
          <a:xfrm>
            <a:off x="1071538" y="285728"/>
            <a:ext cx="7858180" cy="954107"/>
          </a:xfrm>
          <a:prstGeom prst="rect">
            <a:avLst/>
          </a:prstGeom>
        </p:spPr>
        <p:txBody>
          <a:bodyPr wrap="square">
            <a:spAutoFit/>
          </a:bodyPr>
          <a:lstStyle/>
          <a:p>
            <a:r>
              <a:rPr lang="uk-UA" sz="2800" b="1" dirty="0" smtClean="0">
                <a:solidFill>
                  <a:srgbClr val="660033"/>
                </a:solidFill>
                <a:latin typeface="Times New Roman" pitchFamily="18" charset="0"/>
                <a:cs typeface="Times New Roman" pitchFamily="18" charset="0"/>
              </a:rPr>
              <a:t>Важко</a:t>
            </a:r>
            <a:r>
              <a:rPr lang="ru-RU" sz="2800" b="1" dirty="0" smtClean="0">
                <a:solidFill>
                  <a:srgbClr val="660033"/>
                </a:solidFill>
                <a:latin typeface="Times New Roman" pitchFamily="18" charset="0"/>
                <a:cs typeface="Times New Roman" pitchFamily="18" charset="0"/>
              </a:rPr>
              <a:t> </a:t>
            </a:r>
            <a:r>
              <a:rPr lang="uk-UA" sz="2800" b="1" dirty="0" smtClean="0">
                <a:solidFill>
                  <a:srgbClr val="660033"/>
                </a:solidFill>
                <a:latin typeface="Times New Roman" pitchFamily="18" charset="0"/>
                <a:cs typeface="Times New Roman" pitchFamily="18" charset="0"/>
              </a:rPr>
              <a:t>з</a:t>
            </a:r>
            <a:r>
              <a:rPr lang="ru-RU" sz="2800" b="1" dirty="0" smtClean="0">
                <a:solidFill>
                  <a:srgbClr val="660033"/>
                </a:solidFill>
                <a:latin typeface="Times New Roman" pitchFamily="18" charset="0"/>
                <a:cs typeface="Times New Roman" pitchFamily="18" charset="0"/>
              </a:rPr>
              <a:t>найти м</a:t>
            </a:r>
            <a:r>
              <a:rPr lang="uk-UA" sz="2800" b="1" dirty="0" smtClean="0">
                <a:solidFill>
                  <a:srgbClr val="660033"/>
                </a:solidFill>
                <a:latin typeface="Times New Roman" pitchFamily="18" charset="0"/>
                <a:cs typeface="Times New Roman" pitchFamily="18" charset="0"/>
              </a:rPr>
              <a:t>і</a:t>
            </a:r>
            <a:r>
              <a:rPr lang="ru-RU" sz="2800" b="1" dirty="0" smtClean="0">
                <a:solidFill>
                  <a:srgbClr val="660033"/>
                </a:solidFill>
                <a:latin typeface="Times New Roman" pitchFamily="18" charset="0"/>
                <a:cs typeface="Times New Roman" pitchFamily="18" charset="0"/>
              </a:rPr>
              <a:t>с</a:t>
            </a:r>
            <a:r>
              <a:rPr lang="uk-UA" sz="2800" b="1" dirty="0" smtClean="0">
                <a:solidFill>
                  <a:srgbClr val="660033"/>
                </a:solidFill>
                <a:latin typeface="Times New Roman" pitchFamily="18" charset="0"/>
                <a:cs typeface="Times New Roman" pitchFamily="18" charset="0"/>
              </a:rPr>
              <a:t>це</a:t>
            </a:r>
            <a:r>
              <a:rPr lang="ru-RU" sz="2800" b="1" dirty="0" smtClean="0">
                <a:solidFill>
                  <a:srgbClr val="660033"/>
                </a:solidFill>
                <a:latin typeface="Times New Roman" pitchFamily="18" charset="0"/>
                <a:cs typeface="Times New Roman" pitchFamily="18" charset="0"/>
              </a:rPr>
              <a:t> на </a:t>
            </a:r>
            <a:r>
              <a:rPr lang="ru-RU" sz="2800" b="1" dirty="0" err="1" smtClean="0">
                <a:solidFill>
                  <a:srgbClr val="660033"/>
                </a:solidFill>
                <a:latin typeface="Times New Roman" pitchFamily="18" charset="0"/>
                <a:cs typeface="Times New Roman" pitchFamily="18" charset="0"/>
              </a:rPr>
              <a:t>Земл</a:t>
            </a:r>
            <a:r>
              <a:rPr lang="uk-UA" sz="2800" b="1" dirty="0" smtClean="0">
                <a:solidFill>
                  <a:srgbClr val="660033"/>
                </a:solidFill>
                <a:latin typeface="Times New Roman" pitchFamily="18" charset="0"/>
                <a:cs typeface="Times New Roman" pitchFamily="18" charset="0"/>
              </a:rPr>
              <a:t>і</a:t>
            </a:r>
            <a:r>
              <a:rPr lang="ru-RU" sz="2800" b="1" dirty="0" smtClean="0">
                <a:solidFill>
                  <a:srgbClr val="660033"/>
                </a:solidFill>
                <a:latin typeface="Times New Roman" pitchFamily="18" charset="0"/>
                <a:cs typeface="Times New Roman" pitchFamily="18" charset="0"/>
              </a:rPr>
              <a:t>, де </a:t>
            </a:r>
            <a:r>
              <a:rPr lang="uk-UA" sz="2800" b="1" dirty="0" smtClean="0">
                <a:solidFill>
                  <a:srgbClr val="660033"/>
                </a:solidFill>
                <a:latin typeface="Times New Roman" pitchFamily="18" charset="0"/>
                <a:cs typeface="Times New Roman" pitchFamily="18" charset="0"/>
              </a:rPr>
              <a:t>б </a:t>
            </a:r>
            <a:r>
              <a:rPr lang="ru-RU" sz="2800" b="1" dirty="0" smtClean="0">
                <a:solidFill>
                  <a:srgbClr val="660033"/>
                </a:solidFill>
                <a:latin typeface="Times New Roman" pitchFamily="18" charset="0"/>
                <a:cs typeface="Times New Roman" pitchFamily="18" charset="0"/>
              </a:rPr>
              <a:t>не б</a:t>
            </a:r>
            <a:r>
              <a:rPr lang="uk-UA" sz="2800" b="1" dirty="0" smtClean="0">
                <a:solidFill>
                  <a:srgbClr val="660033"/>
                </a:solidFill>
                <a:latin typeface="Times New Roman" pitchFamily="18" charset="0"/>
                <a:cs typeface="Times New Roman" pitchFamily="18" charset="0"/>
              </a:rPr>
              <a:t>у</a:t>
            </a:r>
            <a:r>
              <a:rPr lang="ru-RU" sz="2800" b="1" dirty="0" err="1" smtClean="0">
                <a:solidFill>
                  <a:srgbClr val="660033"/>
                </a:solidFill>
                <a:latin typeface="Times New Roman" pitchFamily="18" charset="0"/>
                <a:cs typeface="Times New Roman" pitchFamily="18" charset="0"/>
              </a:rPr>
              <a:t>ло</a:t>
            </a:r>
            <a:r>
              <a:rPr lang="ru-RU" sz="2800" b="1" dirty="0" smtClean="0">
                <a:solidFill>
                  <a:srgbClr val="660033"/>
                </a:solidFill>
                <a:latin typeface="Times New Roman" pitchFamily="18" charset="0"/>
                <a:cs typeface="Times New Roman" pitchFamily="18" charset="0"/>
              </a:rPr>
              <a:t>  </a:t>
            </a:r>
            <a:r>
              <a:rPr lang="ru-RU" sz="2800" b="1" dirty="0" err="1" smtClean="0">
                <a:solidFill>
                  <a:srgbClr val="660033"/>
                </a:solidFill>
                <a:latin typeface="Times New Roman" pitchFamily="18" charset="0"/>
                <a:cs typeface="Times New Roman" pitchFamily="18" charset="0"/>
              </a:rPr>
              <a:t>бактер</a:t>
            </a:r>
            <a:r>
              <a:rPr lang="uk-UA" sz="2800" b="1" dirty="0" smtClean="0">
                <a:solidFill>
                  <a:srgbClr val="660033"/>
                </a:solidFill>
                <a:latin typeface="Times New Roman" pitchFamily="18" charset="0"/>
                <a:cs typeface="Times New Roman" pitchFamily="18" charset="0"/>
              </a:rPr>
              <a:t>і</a:t>
            </a:r>
            <a:r>
              <a:rPr lang="ru-RU" sz="2800" b="1" dirty="0" err="1" smtClean="0">
                <a:solidFill>
                  <a:srgbClr val="660033"/>
                </a:solidFill>
                <a:latin typeface="Times New Roman" pitchFamily="18" charset="0"/>
                <a:cs typeface="Times New Roman" pitchFamily="18" charset="0"/>
              </a:rPr>
              <a:t>й</a:t>
            </a:r>
            <a:r>
              <a:rPr lang="ru-RU" sz="2800" b="1" dirty="0" smtClean="0">
                <a:solidFill>
                  <a:srgbClr val="660033"/>
                </a:solidFill>
                <a:latin typeface="Times New Roman" pitchFamily="18" charset="0"/>
                <a:cs typeface="Times New Roman" pitchFamily="18" charset="0"/>
              </a:rPr>
              <a:t>.</a:t>
            </a:r>
            <a:r>
              <a:rPr lang="uk-UA" sz="2800" b="1" dirty="0" smtClean="0">
                <a:solidFill>
                  <a:srgbClr val="660033"/>
                </a:solidFill>
                <a:latin typeface="Times New Roman" pitchFamily="18" charset="0"/>
                <a:cs typeface="Times New Roman" pitchFamily="18" charset="0"/>
              </a:rPr>
              <a:t>  </a:t>
            </a:r>
            <a:r>
              <a:rPr lang="uk-UA" sz="2800" b="1" dirty="0" err="1" smtClean="0">
                <a:solidFill>
                  <a:srgbClr val="660033"/>
                </a:solidFill>
                <a:latin typeface="Times New Roman" pitchFamily="18" charset="0"/>
                <a:cs typeface="Times New Roman" pitchFamily="18" charset="0"/>
              </a:rPr>
              <a:t>Во</a:t>
            </a:r>
            <a:r>
              <a:rPr lang="ru-RU" sz="2800" b="1" dirty="0" smtClean="0">
                <a:solidFill>
                  <a:srgbClr val="660033"/>
                </a:solidFill>
                <a:latin typeface="Times New Roman" pitchFamily="18" charset="0"/>
                <a:cs typeface="Times New Roman" pitchFamily="18" charset="0"/>
              </a:rPr>
              <a:t>ни </a:t>
            </a:r>
            <a:r>
              <a:rPr lang="uk-UA" sz="2800" b="1" dirty="0" err="1" smtClean="0">
                <a:solidFill>
                  <a:srgbClr val="660033"/>
                </a:solidFill>
                <a:latin typeface="Times New Roman" pitchFamily="18" charset="0"/>
                <a:cs typeface="Times New Roman" pitchFamily="18" charset="0"/>
              </a:rPr>
              <a:t>зустрі</a:t>
            </a:r>
            <a:r>
              <a:rPr lang="ru-RU" sz="2800" b="1" dirty="0" smtClean="0">
                <a:solidFill>
                  <a:srgbClr val="660033"/>
                </a:solidFill>
                <a:latin typeface="Times New Roman" pitchFamily="18" charset="0"/>
                <a:cs typeface="Times New Roman" pitchFamily="18" charset="0"/>
              </a:rPr>
              <a:t>чают</a:t>
            </a:r>
            <a:r>
              <a:rPr lang="uk-UA" sz="2800" b="1" dirty="0" smtClean="0">
                <a:solidFill>
                  <a:srgbClr val="660033"/>
                </a:solidFill>
                <a:latin typeface="Times New Roman" pitchFamily="18" charset="0"/>
                <a:cs typeface="Times New Roman" pitchFamily="18" charset="0"/>
              </a:rPr>
              <a:t>ь</a:t>
            </a:r>
            <a:r>
              <a:rPr lang="ru-RU" sz="2800" b="1" dirty="0" err="1" smtClean="0">
                <a:solidFill>
                  <a:srgbClr val="660033"/>
                </a:solidFill>
                <a:latin typeface="Times New Roman" pitchFamily="18" charset="0"/>
                <a:cs typeface="Times New Roman" pitchFamily="18" charset="0"/>
              </a:rPr>
              <a:t>ся</a:t>
            </a:r>
            <a:r>
              <a:rPr lang="ru-RU" sz="2800" b="1" dirty="0" smtClean="0">
                <a:solidFill>
                  <a:srgbClr val="660033"/>
                </a:solidFill>
                <a:latin typeface="Times New Roman" pitchFamily="18" charset="0"/>
                <a:cs typeface="Times New Roman" pitchFamily="18" charset="0"/>
              </a:rPr>
              <a:t> в </a:t>
            </a:r>
            <a:r>
              <a:rPr lang="uk-UA" sz="2800" b="1" dirty="0" smtClean="0">
                <a:solidFill>
                  <a:srgbClr val="660033"/>
                </a:solidFill>
                <a:latin typeface="Times New Roman" pitchFamily="18" charset="0"/>
                <a:cs typeface="Times New Roman" pitchFamily="18" charset="0"/>
              </a:rPr>
              <a:t>таких </a:t>
            </a:r>
            <a:r>
              <a:rPr lang="ru-RU" sz="2800" b="1" dirty="0" smtClean="0">
                <a:solidFill>
                  <a:srgbClr val="660033"/>
                </a:solidFill>
                <a:latin typeface="Times New Roman" pitchFamily="18" charset="0"/>
                <a:cs typeface="Times New Roman" pitchFamily="18" charset="0"/>
              </a:rPr>
              <a:t>м</a:t>
            </a:r>
            <a:r>
              <a:rPr lang="uk-UA" sz="2800" b="1" dirty="0" err="1" smtClean="0">
                <a:solidFill>
                  <a:srgbClr val="660033"/>
                </a:solidFill>
                <a:latin typeface="Times New Roman" pitchFamily="18" charset="0"/>
                <a:cs typeface="Times New Roman" pitchFamily="18" charset="0"/>
              </a:rPr>
              <a:t>ісцях</a:t>
            </a:r>
            <a:r>
              <a:rPr lang="ru-RU" sz="2800" b="1" dirty="0" smtClean="0">
                <a:solidFill>
                  <a:srgbClr val="660033"/>
                </a:solidFill>
                <a:latin typeface="Times New Roman" pitchFamily="18" charset="0"/>
                <a:cs typeface="Times New Roman" pitchFamily="18" charset="0"/>
              </a:rPr>
              <a:t>: </a:t>
            </a:r>
            <a:endParaRPr lang="ru-RU" sz="2800" dirty="0">
              <a:latin typeface="Times New Roman" pitchFamily="18" charset="0"/>
              <a:cs typeface="Times New Roman" pitchFamily="18" charset="0"/>
            </a:endParaRPr>
          </a:p>
        </p:txBody>
      </p:sp>
      <p:sp>
        <p:nvSpPr>
          <p:cNvPr id="4" name="Прямоугольник 3"/>
          <p:cNvSpPr/>
          <p:nvPr/>
        </p:nvSpPr>
        <p:spPr>
          <a:xfrm>
            <a:off x="1000100" y="1357298"/>
            <a:ext cx="4572000" cy="3180871"/>
          </a:xfrm>
          <a:prstGeom prst="rect">
            <a:avLst/>
          </a:prstGeom>
        </p:spPr>
        <p:txBody>
          <a:bodyPr wrap="square">
            <a:spAutoFit/>
          </a:bodyPr>
          <a:lstStyle/>
          <a:p>
            <a:pPr>
              <a:lnSpc>
                <a:spcPct val="85000"/>
              </a:lnSpc>
              <a:spcBef>
                <a:spcPct val="50000"/>
              </a:spcBef>
              <a:buFont typeface="Wingdings" pitchFamily="2" charset="2"/>
              <a:buNone/>
            </a:pPr>
            <a:r>
              <a:rPr lang="ru-RU" b="1" i="1" dirty="0" smtClean="0">
                <a:solidFill>
                  <a:srgbClr val="660033"/>
                </a:solidFill>
                <a:latin typeface="Times New Roman" pitchFamily="18" charset="0"/>
                <a:cs typeface="Times New Roman" pitchFamily="18" charset="0"/>
              </a:rPr>
              <a:t>-в атмосфер</a:t>
            </a:r>
            <a:r>
              <a:rPr lang="uk-UA" b="1" i="1" dirty="0" smtClean="0">
                <a:solidFill>
                  <a:srgbClr val="660033"/>
                </a:solidFill>
                <a:latin typeface="Times New Roman" pitchFamily="18" charset="0"/>
                <a:cs typeface="Times New Roman" pitchFamily="18" charset="0"/>
              </a:rPr>
              <a:t>і;</a:t>
            </a:r>
            <a:r>
              <a:rPr lang="ru-RU" b="1" i="1" dirty="0" smtClean="0">
                <a:solidFill>
                  <a:srgbClr val="660033"/>
                </a:solidFill>
                <a:latin typeface="Times New Roman" pitchFamily="18" charset="0"/>
                <a:cs typeface="Times New Roman" pitchFamily="18" charset="0"/>
              </a:rPr>
              <a:t> </a:t>
            </a:r>
            <a:r>
              <a:rPr lang="uk-UA" b="1" i="1" dirty="0" smtClean="0">
                <a:solidFill>
                  <a:srgbClr val="660033"/>
                </a:solidFill>
                <a:latin typeface="Times New Roman" pitchFamily="18" charset="0"/>
                <a:cs typeface="Times New Roman" pitchFamily="18" charset="0"/>
              </a:rPr>
              <a:t>                                                          </a:t>
            </a:r>
          </a:p>
          <a:p>
            <a:pPr>
              <a:lnSpc>
                <a:spcPct val="85000"/>
              </a:lnSpc>
              <a:spcBef>
                <a:spcPct val="50000"/>
              </a:spcBef>
              <a:buFontTx/>
              <a:buChar char="-"/>
            </a:pPr>
            <a:r>
              <a:rPr lang="ru-RU" b="1" i="1" dirty="0" smtClean="0">
                <a:solidFill>
                  <a:srgbClr val="660033"/>
                </a:solidFill>
                <a:latin typeface="Times New Roman" pitchFamily="18" charset="0"/>
                <a:cs typeface="Times New Roman" pitchFamily="18" charset="0"/>
              </a:rPr>
              <a:t> на </a:t>
            </a:r>
            <a:r>
              <a:rPr lang="ru-RU" b="1" i="1" dirty="0" err="1" smtClean="0">
                <a:solidFill>
                  <a:srgbClr val="660033"/>
                </a:solidFill>
                <a:latin typeface="Times New Roman" pitchFamily="18" charset="0"/>
                <a:cs typeface="Times New Roman" pitchFamily="18" charset="0"/>
              </a:rPr>
              <a:t>дн</a:t>
            </a:r>
            <a:r>
              <a:rPr lang="uk-UA" b="1" i="1" dirty="0" smtClean="0">
                <a:solidFill>
                  <a:srgbClr val="660033"/>
                </a:solidFill>
                <a:latin typeface="Times New Roman" pitchFamily="18" charset="0"/>
                <a:cs typeface="Times New Roman" pitchFamily="18" charset="0"/>
              </a:rPr>
              <a:t>і</a:t>
            </a:r>
            <a:r>
              <a:rPr lang="ru-RU" b="1" i="1" dirty="0" smtClean="0">
                <a:solidFill>
                  <a:srgbClr val="660033"/>
                </a:solidFill>
                <a:latin typeface="Times New Roman" pitchFamily="18" charset="0"/>
                <a:cs typeface="Times New Roman" pitchFamily="18" charset="0"/>
              </a:rPr>
              <a:t> океан</a:t>
            </a:r>
            <a:r>
              <a:rPr lang="uk-UA" b="1" i="1" dirty="0" smtClean="0">
                <a:solidFill>
                  <a:srgbClr val="660033"/>
                </a:solidFill>
                <a:latin typeface="Times New Roman" pitchFamily="18" charset="0"/>
                <a:cs typeface="Times New Roman" pitchFamily="18" charset="0"/>
              </a:rPr>
              <a:t>і</a:t>
            </a:r>
            <a:r>
              <a:rPr lang="ru-RU" b="1" i="1" dirty="0" smtClean="0">
                <a:solidFill>
                  <a:srgbClr val="660033"/>
                </a:solidFill>
                <a:latin typeface="Times New Roman" pitchFamily="18" charset="0"/>
                <a:cs typeface="Times New Roman" pitchFamily="18" charset="0"/>
              </a:rPr>
              <a:t>в; </a:t>
            </a:r>
            <a:r>
              <a:rPr lang="uk-UA" b="1" i="1" dirty="0" smtClean="0">
                <a:solidFill>
                  <a:srgbClr val="660033"/>
                </a:solidFill>
                <a:latin typeface="Times New Roman" pitchFamily="18" charset="0"/>
                <a:cs typeface="Times New Roman" pitchFamily="18" charset="0"/>
              </a:rPr>
              <a:t>    </a:t>
            </a:r>
          </a:p>
          <a:p>
            <a:pPr>
              <a:lnSpc>
                <a:spcPct val="85000"/>
              </a:lnSpc>
              <a:spcBef>
                <a:spcPct val="50000"/>
              </a:spcBef>
              <a:buFontTx/>
              <a:buChar char="-"/>
            </a:pPr>
            <a:r>
              <a:rPr lang="uk-UA" b="1" i="1" dirty="0" smtClean="0">
                <a:solidFill>
                  <a:srgbClr val="660033"/>
                </a:solidFill>
                <a:latin typeface="Times New Roman" pitchFamily="18" charset="0"/>
                <a:cs typeface="Times New Roman" pitchFamily="18" charset="0"/>
              </a:rPr>
              <a:t> у </a:t>
            </a:r>
            <a:r>
              <a:rPr lang="ru-RU" b="1" i="1" dirty="0" smtClean="0">
                <a:solidFill>
                  <a:srgbClr val="660033"/>
                </a:solidFill>
                <a:latin typeface="Times New Roman" pitchFamily="18" charset="0"/>
                <a:cs typeface="Times New Roman" pitchFamily="18" charset="0"/>
              </a:rPr>
              <a:t>в</a:t>
            </a:r>
            <a:r>
              <a:rPr lang="uk-UA" b="1" i="1" dirty="0" smtClean="0">
                <a:solidFill>
                  <a:srgbClr val="660033"/>
                </a:solidFill>
                <a:latin typeface="Times New Roman" pitchFamily="18" charset="0"/>
                <a:cs typeface="Times New Roman" pitchFamily="18" charset="0"/>
              </a:rPr>
              <a:t>і</a:t>
            </a:r>
            <a:r>
              <a:rPr lang="ru-RU" b="1" i="1" dirty="0" err="1" smtClean="0">
                <a:solidFill>
                  <a:srgbClr val="660033"/>
                </a:solidFill>
                <a:latin typeface="Times New Roman" pitchFamily="18" charset="0"/>
                <a:cs typeface="Times New Roman" pitchFamily="18" charset="0"/>
              </a:rPr>
              <a:t>чн</a:t>
            </a:r>
            <a:r>
              <a:rPr lang="uk-UA" b="1" i="1" dirty="0" smtClean="0">
                <a:solidFill>
                  <a:srgbClr val="660033"/>
                </a:solidFill>
                <a:latin typeface="Times New Roman" pitchFamily="18" charset="0"/>
                <a:cs typeface="Times New Roman" pitchFamily="18" charset="0"/>
              </a:rPr>
              <a:t>і</a:t>
            </a:r>
            <a:r>
              <a:rPr lang="ru-RU" b="1" i="1" dirty="0" err="1" smtClean="0">
                <a:solidFill>
                  <a:srgbClr val="660033"/>
                </a:solidFill>
                <a:latin typeface="Times New Roman" pitchFamily="18" charset="0"/>
                <a:cs typeface="Times New Roman" pitchFamily="18" charset="0"/>
              </a:rPr>
              <a:t>й</a:t>
            </a:r>
            <a:r>
              <a:rPr lang="ru-RU" b="1" i="1" dirty="0" smtClean="0">
                <a:solidFill>
                  <a:srgbClr val="660033"/>
                </a:solidFill>
                <a:latin typeface="Times New Roman" pitchFamily="18" charset="0"/>
                <a:cs typeface="Times New Roman" pitchFamily="18" charset="0"/>
              </a:rPr>
              <a:t> </a:t>
            </a:r>
            <a:r>
              <a:rPr lang="ru-RU" b="1" i="1" dirty="0" err="1" smtClean="0">
                <a:solidFill>
                  <a:srgbClr val="660033"/>
                </a:solidFill>
                <a:latin typeface="Times New Roman" pitchFamily="18" charset="0"/>
                <a:cs typeface="Times New Roman" pitchFamily="18" charset="0"/>
              </a:rPr>
              <a:t>мерзлот</a:t>
            </a:r>
            <a:r>
              <a:rPr lang="uk-UA" b="1" i="1" dirty="0" smtClean="0">
                <a:solidFill>
                  <a:srgbClr val="660033"/>
                </a:solidFill>
                <a:latin typeface="Times New Roman" pitchFamily="18" charset="0"/>
                <a:cs typeface="Times New Roman" pitchFamily="18" charset="0"/>
              </a:rPr>
              <a:t>і;</a:t>
            </a:r>
            <a:r>
              <a:rPr lang="ru-RU" b="1" i="1" dirty="0" smtClean="0">
                <a:solidFill>
                  <a:srgbClr val="660033"/>
                </a:solidFill>
                <a:latin typeface="Times New Roman" pitchFamily="18" charset="0"/>
                <a:cs typeface="Times New Roman" pitchFamily="18" charset="0"/>
              </a:rPr>
              <a:t> </a:t>
            </a:r>
            <a:r>
              <a:rPr lang="uk-UA" b="1" i="1" dirty="0" smtClean="0">
                <a:solidFill>
                  <a:srgbClr val="660033"/>
                </a:solidFill>
                <a:latin typeface="Times New Roman" pitchFamily="18" charset="0"/>
                <a:cs typeface="Times New Roman" pitchFamily="18" charset="0"/>
              </a:rPr>
              <a:t>                                                   </a:t>
            </a:r>
          </a:p>
          <a:p>
            <a:pPr>
              <a:lnSpc>
                <a:spcPct val="85000"/>
              </a:lnSpc>
              <a:spcBef>
                <a:spcPct val="50000"/>
              </a:spcBef>
              <a:buFontTx/>
              <a:buChar char="-"/>
            </a:pPr>
            <a:r>
              <a:rPr lang="ru-RU" b="1" i="1" dirty="0" smtClean="0">
                <a:solidFill>
                  <a:srgbClr val="660033"/>
                </a:solidFill>
                <a:latin typeface="Times New Roman" pitchFamily="18" charset="0"/>
                <a:cs typeface="Times New Roman" pitchFamily="18" charset="0"/>
              </a:rPr>
              <a:t> парном</a:t>
            </a:r>
            <a:r>
              <a:rPr lang="uk-UA" b="1" i="1" dirty="0" smtClean="0">
                <a:solidFill>
                  <a:srgbClr val="660033"/>
                </a:solidFill>
                <a:latin typeface="Times New Roman" pitchFamily="18" charset="0"/>
                <a:cs typeface="Times New Roman" pitchFamily="18" charset="0"/>
              </a:rPr>
              <a:t>у</a:t>
            </a:r>
            <a:r>
              <a:rPr lang="ru-RU" b="1" i="1" dirty="0" smtClean="0">
                <a:solidFill>
                  <a:srgbClr val="660033"/>
                </a:solidFill>
                <a:latin typeface="Times New Roman" pitchFamily="18" charset="0"/>
                <a:cs typeface="Times New Roman" pitchFamily="18" charset="0"/>
              </a:rPr>
              <a:t> </a:t>
            </a:r>
            <a:r>
              <a:rPr lang="ru-RU" b="1" i="1" dirty="0" err="1" smtClean="0">
                <a:solidFill>
                  <a:srgbClr val="660033"/>
                </a:solidFill>
                <a:latin typeface="Times New Roman" pitchFamily="18" charset="0"/>
                <a:cs typeface="Times New Roman" pitchFamily="18" charset="0"/>
              </a:rPr>
              <a:t>моло</a:t>
            </a:r>
            <a:r>
              <a:rPr lang="uk-UA" b="1" i="1" dirty="0" smtClean="0">
                <a:solidFill>
                  <a:srgbClr val="660033"/>
                </a:solidFill>
                <a:latin typeface="Times New Roman" pitchFamily="18" charset="0"/>
                <a:cs typeface="Times New Roman" pitchFamily="18" charset="0"/>
              </a:rPr>
              <a:t>ці;</a:t>
            </a:r>
            <a:r>
              <a:rPr lang="ru-RU" b="1" i="1" dirty="0" smtClean="0">
                <a:solidFill>
                  <a:srgbClr val="660033"/>
                </a:solidFill>
                <a:latin typeface="Times New Roman" pitchFamily="18" charset="0"/>
                <a:cs typeface="Times New Roman" pitchFamily="18" charset="0"/>
              </a:rPr>
              <a:t> </a:t>
            </a:r>
            <a:r>
              <a:rPr lang="uk-UA" b="1" i="1" dirty="0" smtClean="0">
                <a:solidFill>
                  <a:srgbClr val="660033"/>
                </a:solidFill>
                <a:latin typeface="Times New Roman" pitchFamily="18" charset="0"/>
                <a:cs typeface="Times New Roman" pitchFamily="18" charset="0"/>
              </a:rPr>
              <a:t>                                                  </a:t>
            </a:r>
          </a:p>
          <a:p>
            <a:pPr>
              <a:lnSpc>
                <a:spcPct val="85000"/>
              </a:lnSpc>
              <a:spcBef>
                <a:spcPct val="50000"/>
              </a:spcBef>
              <a:buFontTx/>
              <a:buChar char="-"/>
            </a:pPr>
            <a:r>
              <a:rPr lang="uk-UA" b="1" i="1" dirty="0" smtClean="0">
                <a:solidFill>
                  <a:srgbClr val="660033"/>
                </a:solidFill>
                <a:latin typeface="Times New Roman" pitchFamily="18" charset="0"/>
                <a:cs typeface="Times New Roman" pitchFamily="18" charset="0"/>
              </a:rPr>
              <a:t> </a:t>
            </a:r>
            <a:r>
              <a:rPr lang="ru-RU" b="1" i="1" dirty="0" smtClean="0">
                <a:solidFill>
                  <a:srgbClr val="660033"/>
                </a:solidFill>
                <a:latin typeface="Times New Roman" pitchFamily="18" charset="0"/>
                <a:cs typeface="Times New Roman" pitchFamily="18" charset="0"/>
              </a:rPr>
              <a:t>в </a:t>
            </a:r>
            <a:r>
              <a:rPr lang="ru-RU" b="1" i="1" dirty="0" err="1" smtClean="0">
                <a:solidFill>
                  <a:srgbClr val="660033"/>
                </a:solidFill>
                <a:latin typeface="Times New Roman" pitchFamily="18" charset="0"/>
                <a:cs typeface="Times New Roman" pitchFamily="18" charset="0"/>
              </a:rPr>
              <a:t>ядерн</a:t>
            </a:r>
            <a:r>
              <a:rPr lang="uk-UA" b="1" i="1" dirty="0" smtClean="0">
                <a:solidFill>
                  <a:srgbClr val="660033"/>
                </a:solidFill>
                <a:latin typeface="Times New Roman" pitchFamily="18" charset="0"/>
                <a:cs typeface="Times New Roman" pitchFamily="18" charset="0"/>
              </a:rPr>
              <a:t>и</a:t>
            </a:r>
            <a:r>
              <a:rPr lang="ru-RU" b="1" i="1" dirty="0" err="1" smtClean="0">
                <a:solidFill>
                  <a:srgbClr val="660033"/>
                </a:solidFill>
                <a:latin typeface="Times New Roman" pitchFamily="18" charset="0"/>
                <a:cs typeface="Times New Roman" pitchFamily="18" charset="0"/>
              </a:rPr>
              <a:t>х</a:t>
            </a:r>
            <a:r>
              <a:rPr lang="ru-RU" b="1" i="1" dirty="0" smtClean="0">
                <a:solidFill>
                  <a:srgbClr val="660033"/>
                </a:solidFill>
                <a:latin typeface="Times New Roman" pitchFamily="18" charset="0"/>
                <a:cs typeface="Times New Roman" pitchFamily="18" charset="0"/>
              </a:rPr>
              <a:t> реакторах; </a:t>
            </a:r>
            <a:r>
              <a:rPr lang="uk-UA" b="1" i="1" dirty="0" smtClean="0">
                <a:solidFill>
                  <a:srgbClr val="660033"/>
                </a:solidFill>
                <a:latin typeface="Times New Roman" pitchFamily="18" charset="0"/>
                <a:cs typeface="Times New Roman" pitchFamily="18" charset="0"/>
              </a:rPr>
              <a:t>                                           </a:t>
            </a:r>
          </a:p>
          <a:p>
            <a:pPr>
              <a:lnSpc>
                <a:spcPct val="85000"/>
              </a:lnSpc>
              <a:spcBef>
                <a:spcPct val="50000"/>
              </a:spcBef>
              <a:buFontTx/>
              <a:buChar char="-"/>
            </a:pPr>
            <a:r>
              <a:rPr lang="uk-UA" b="1" i="1" dirty="0" smtClean="0">
                <a:solidFill>
                  <a:srgbClr val="660033"/>
                </a:solidFill>
                <a:latin typeface="Times New Roman" pitchFamily="18" charset="0"/>
                <a:cs typeface="Times New Roman" pitchFamily="18" charset="0"/>
              </a:rPr>
              <a:t> в кратерах вулканів;                                             </a:t>
            </a:r>
          </a:p>
          <a:p>
            <a:pPr>
              <a:lnSpc>
                <a:spcPct val="85000"/>
              </a:lnSpc>
              <a:spcBef>
                <a:spcPct val="50000"/>
              </a:spcBef>
              <a:buFontTx/>
              <a:buChar char="-"/>
            </a:pPr>
            <a:r>
              <a:rPr lang="uk-UA" b="1" i="1" dirty="0" smtClean="0">
                <a:solidFill>
                  <a:srgbClr val="660033"/>
                </a:solidFill>
                <a:latin typeface="Times New Roman" pitchFamily="18" charset="0"/>
                <a:cs typeface="Times New Roman" pitchFamily="18" charset="0"/>
              </a:rPr>
              <a:t> в швидкоплинних річках;                                 </a:t>
            </a:r>
          </a:p>
          <a:p>
            <a:pPr>
              <a:lnSpc>
                <a:spcPct val="85000"/>
              </a:lnSpc>
              <a:spcBef>
                <a:spcPct val="50000"/>
              </a:spcBef>
              <a:buFontTx/>
              <a:buChar char="-"/>
            </a:pPr>
            <a:r>
              <a:rPr lang="uk-UA" b="1" i="1" dirty="0" smtClean="0">
                <a:solidFill>
                  <a:srgbClr val="660033"/>
                </a:solidFill>
                <a:latin typeface="Times New Roman" pitchFamily="18" charset="0"/>
                <a:cs typeface="Times New Roman" pitchFamily="18" charset="0"/>
              </a:rPr>
              <a:t> в живих організмах, але найбільше</a:t>
            </a:r>
            <a:r>
              <a:rPr lang="ru-RU" b="1" i="1" dirty="0" smtClean="0">
                <a:solidFill>
                  <a:srgbClr val="660033"/>
                </a:solidFill>
                <a:latin typeface="Times New Roman" pitchFamily="18" charset="0"/>
                <a:cs typeface="Times New Roman" pitchFamily="18" charset="0"/>
              </a:rPr>
              <a:t> </a:t>
            </a:r>
            <a:r>
              <a:rPr lang="uk-UA" b="1" i="1" dirty="0" smtClean="0">
                <a:solidFill>
                  <a:srgbClr val="660033"/>
                </a:solidFill>
                <a:latin typeface="Times New Roman" pitchFamily="18" charset="0"/>
                <a:cs typeface="Times New Roman" pitchFamily="18" charset="0"/>
              </a:rPr>
              <a:t>ї</a:t>
            </a:r>
            <a:r>
              <a:rPr lang="ru-RU" b="1" i="1" dirty="0" err="1" smtClean="0">
                <a:solidFill>
                  <a:srgbClr val="660033"/>
                </a:solidFill>
                <a:latin typeface="Times New Roman" pitchFamily="18" charset="0"/>
                <a:cs typeface="Times New Roman" pitchFamily="18" charset="0"/>
              </a:rPr>
              <a:t>х</a:t>
            </a:r>
            <a:r>
              <a:rPr lang="ru-RU" b="1" i="1" dirty="0" smtClean="0">
                <a:solidFill>
                  <a:srgbClr val="660033"/>
                </a:solidFill>
                <a:latin typeface="Times New Roman" pitchFamily="18" charset="0"/>
                <a:cs typeface="Times New Roman" pitchFamily="18" charset="0"/>
              </a:rPr>
              <a:t> в </a:t>
            </a:r>
            <a:r>
              <a:rPr lang="uk-UA" b="1" i="1" dirty="0" err="1" smtClean="0">
                <a:solidFill>
                  <a:srgbClr val="660033"/>
                </a:solidFill>
                <a:latin typeface="Times New Roman" pitchFamily="18" charset="0"/>
                <a:cs typeface="Times New Roman" pitchFamily="18" charset="0"/>
              </a:rPr>
              <a:t>грунті</a:t>
            </a:r>
            <a:r>
              <a:rPr lang="uk-UA" b="1" i="1" dirty="0" smtClean="0">
                <a:solidFill>
                  <a:srgbClr val="660033"/>
                </a:solidFill>
                <a:latin typeface="Times New Roman" pitchFamily="18" charset="0"/>
                <a:cs typeface="Times New Roman" pitchFamily="18" charset="0"/>
              </a:rPr>
              <a:t>. </a:t>
            </a:r>
            <a:endParaRPr lang="ru-RU" b="1" i="1" dirty="0">
              <a:solidFill>
                <a:srgbClr val="660033"/>
              </a:solidFill>
              <a:latin typeface="Times New Roman" pitchFamily="18" charset="0"/>
              <a:cs typeface="Times New Roman" pitchFamily="18" charset="0"/>
            </a:endParaRPr>
          </a:p>
        </p:txBody>
      </p:sp>
      <p:sp>
        <p:nvSpPr>
          <p:cNvPr id="5" name="Rectangle 6" descr="soil_300"/>
          <p:cNvSpPr>
            <a:spLocks noChangeArrowheads="1"/>
          </p:cNvSpPr>
          <p:nvPr/>
        </p:nvSpPr>
        <p:spPr bwMode="auto">
          <a:xfrm>
            <a:off x="7000892" y="4929198"/>
            <a:ext cx="1919278" cy="1814506"/>
          </a:xfrm>
          <a:prstGeom prst="rect">
            <a:avLst/>
          </a:prstGeom>
          <a:blipFill dpi="0" rotWithShape="0">
            <a:blip r:embed="rId2"/>
            <a:srcRect/>
            <a:stretch>
              <a:fillRect/>
            </a:stretch>
          </a:blipFill>
          <a:ln w="9525">
            <a:solidFill>
              <a:schemeClr val="tx1"/>
            </a:solidFill>
            <a:miter lim="800000"/>
            <a:headEnd/>
            <a:tailEnd/>
          </a:ln>
          <a:effectLst/>
        </p:spPr>
        <p:txBody>
          <a:bodyPr wrap="none" anchor="ctr"/>
          <a:lstStyle/>
          <a:p>
            <a:endParaRPr lang="ru-RU"/>
          </a:p>
        </p:txBody>
      </p:sp>
      <p:sp>
        <p:nvSpPr>
          <p:cNvPr id="6" name="Прямоугольник 5"/>
          <p:cNvSpPr/>
          <p:nvPr/>
        </p:nvSpPr>
        <p:spPr>
          <a:xfrm>
            <a:off x="357158" y="4500570"/>
            <a:ext cx="6786610" cy="707886"/>
          </a:xfrm>
          <a:prstGeom prst="rect">
            <a:avLst/>
          </a:prstGeom>
        </p:spPr>
        <p:txBody>
          <a:bodyPr wrap="square">
            <a:spAutoFit/>
          </a:bodyPr>
          <a:lstStyle/>
          <a:p>
            <a:pPr lvl="1" algn="ctr">
              <a:buFont typeface="Wingdings" pitchFamily="2" charset="2"/>
              <a:buNone/>
            </a:pPr>
            <a:r>
              <a:rPr lang="uk-UA" sz="2000" b="1" dirty="0" smtClean="0">
                <a:solidFill>
                  <a:srgbClr val="660033"/>
                </a:solidFill>
                <a:latin typeface="Times New Roman" pitchFamily="18" charset="0"/>
                <a:cs typeface="Times New Roman" pitchFamily="18" charset="0"/>
              </a:rPr>
              <a:t>У</a:t>
            </a:r>
            <a:r>
              <a:rPr lang="ru-RU" sz="2000" b="1" dirty="0" smtClean="0">
                <a:solidFill>
                  <a:srgbClr val="660033"/>
                </a:solidFill>
                <a:latin typeface="Times New Roman" pitchFamily="18" charset="0"/>
                <a:cs typeface="Times New Roman" pitchFamily="18" charset="0"/>
              </a:rPr>
              <a:t> </a:t>
            </a:r>
            <a:r>
              <a:rPr lang="ru-RU" sz="2000" b="1" dirty="0" err="1" smtClean="0">
                <a:solidFill>
                  <a:srgbClr val="660033"/>
                </a:solidFill>
                <a:latin typeface="Times New Roman" pitchFamily="18" charset="0"/>
                <a:cs typeface="Times New Roman" pitchFamily="18" charset="0"/>
              </a:rPr>
              <a:t>верхн</a:t>
            </a:r>
            <a:r>
              <a:rPr lang="uk-UA" sz="2000" b="1" dirty="0" err="1" smtClean="0">
                <a:solidFill>
                  <a:srgbClr val="660033"/>
                </a:solidFill>
                <a:latin typeface="Times New Roman" pitchFamily="18" charset="0"/>
                <a:cs typeface="Times New Roman" pitchFamily="18" charset="0"/>
              </a:rPr>
              <a:t>ьо</a:t>
            </a:r>
            <a:r>
              <a:rPr lang="ru-RU" sz="2000" b="1" dirty="0" smtClean="0">
                <a:solidFill>
                  <a:srgbClr val="660033"/>
                </a:solidFill>
                <a:latin typeface="Times New Roman" pitchFamily="18" charset="0"/>
                <a:cs typeface="Times New Roman" pitchFamily="18" charset="0"/>
              </a:rPr>
              <a:t>м</a:t>
            </a:r>
            <a:r>
              <a:rPr lang="uk-UA" sz="2000" b="1" dirty="0" smtClean="0">
                <a:solidFill>
                  <a:srgbClr val="660033"/>
                </a:solidFill>
                <a:latin typeface="Times New Roman" pitchFamily="18" charset="0"/>
                <a:cs typeface="Times New Roman" pitchFamily="18" charset="0"/>
              </a:rPr>
              <a:t>у</a:t>
            </a:r>
            <a:r>
              <a:rPr lang="ru-RU" sz="2000" b="1" dirty="0" smtClean="0">
                <a:solidFill>
                  <a:srgbClr val="660033"/>
                </a:solidFill>
                <a:latin typeface="Times New Roman" pitchFamily="18" charset="0"/>
                <a:cs typeface="Times New Roman" pitchFamily="18" charset="0"/>
              </a:rPr>
              <a:t> </a:t>
            </a:r>
            <a:r>
              <a:rPr lang="uk-UA" sz="2000" b="1" dirty="0" smtClean="0">
                <a:solidFill>
                  <a:srgbClr val="660033"/>
                </a:solidFill>
                <a:latin typeface="Times New Roman" pitchFamily="18" charset="0"/>
                <a:cs typeface="Times New Roman" pitchFamily="18" charset="0"/>
              </a:rPr>
              <a:t>шарі</a:t>
            </a:r>
            <a:r>
              <a:rPr lang="ru-RU" sz="2000" b="1" dirty="0" smtClean="0">
                <a:solidFill>
                  <a:srgbClr val="660033"/>
                </a:solidFill>
                <a:latin typeface="Times New Roman" pitchFamily="18" charset="0"/>
                <a:cs typeface="Times New Roman" pitchFamily="18" charset="0"/>
              </a:rPr>
              <a:t> </a:t>
            </a:r>
            <a:r>
              <a:rPr lang="uk-UA" sz="2000" b="1" dirty="0" err="1" smtClean="0">
                <a:solidFill>
                  <a:srgbClr val="660033"/>
                </a:solidFill>
                <a:latin typeface="Times New Roman" pitchFamily="18" charset="0"/>
                <a:cs typeface="Times New Roman" pitchFamily="18" charset="0"/>
              </a:rPr>
              <a:t>грунту</a:t>
            </a:r>
            <a:r>
              <a:rPr lang="ru-RU" sz="2000" b="1" dirty="0" smtClean="0">
                <a:solidFill>
                  <a:srgbClr val="660033"/>
                </a:solidFill>
                <a:latin typeface="Times New Roman" pitchFamily="18" charset="0"/>
                <a:cs typeface="Times New Roman" pitchFamily="18" charset="0"/>
              </a:rPr>
              <a:t> </a:t>
            </a:r>
            <a:r>
              <a:rPr lang="uk-UA" sz="2000" b="1" dirty="0" smtClean="0">
                <a:solidFill>
                  <a:srgbClr val="660033"/>
                </a:solidFill>
                <a:latin typeface="Times New Roman" pitchFamily="18" charset="0"/>
                <a:cs typeface="Times New Roman" pitchFamily="18" charset="0"/>
              </a:rPr>
              <a:t>містяться</a:t>
            </a:r>
            <a:r>
              <a:rPr lang="ru-RU" sz="2000" b="1" dirty="0" smtClean="0">
                <a:solidFill>
                  <a:srgbClr val="660033"/>
                </a:solidFill>
                <a:latin typeface="Times New Roman" pitchFamily="18" charset="0"/>
                <a:cs typeface="Times New Roman" pitchFamily="18" charset="0"/>
              </a:rPr>
              <a:t> м</a:t>
            </a:r>
            <a:r>
              <a:rPr lang="uk-UA" sz="2000" b="1" dirty="0" smtClean="0">
                <a:solidFill>
                  <a:srgbClr val="660033"/>
                </a:solidFill>
                <a:latin typeface="Times New Roman" pitchFamily="18" charset="0"/>
                <a:cs typeface="Times New Roman" pitchFamily="18" charset="0"/>
              </a:rPr>
              <a:t>і</a:t>
            </a:r>
            <a:r>
              <a:rPr lang="ru-RU" sz="2000" b="1" dirty="0" smtClean="0">
                <a:solidFill>
                  <a:srgbClr val="660033"/>
                </a:solidFill>
                <a:latin typeface="Times New Roman" pitchFamily="18" charset="0"/>
                <a:cs typeface="Times New Roman" pitchFamily="18" charset="0"/>
              </a:rPr>
              <a:t>л</a:t>
            </a:r>
            <a:r>
              <a:rPr lang="uk-UA" sz="2000" b="1" dirty="0" err="1" smtClean="0">
                <a:solidFill>
                  <a:srgbClr val="660033"/>
                </a:solidFill>
                <a:latin typeface="Times New Roman" pitchFamily="18" charset="0"/>
                <a:cs typeface="Times New Roman" pitchFamily="18" charset="0"/>
              </a:rPr>
              <a:t>ьйони</a:t>
            </a:r>
            <a:r>
              <a:rPr lang="ru-RU" sz="2000" b="1" dirty="0" smtClean="0">
                <a:solidFill>
                  <a:srgbClr val="660033"/>
                </a:solidFill>
                <a:latin typeface="Times New Roman" pitchFamily="18" charset="0"/>
                <a:cs typeface="Times New Roman" pitchFamily="18" charset="0"/>
              </a:rPr>
              <a:t> </a:t>
            </a:r>
            <a:r>
              <a:rPr lang="ru-RU" sz="2000" b="1" dirty="0" err="1" smtClean="0">
                <a:solidFill>
                  <a:srgbClr val="660033"/>
                </a:solidFill>
                <a:latin typeface="Times New Roman" pitchFamily="18" charset="0"/>
                <a:cs typeface="Times New Roman" pitchFamily="18" charset="0"/>
              </a:rPr>
              <a:t>бактер</a:t>
            </a:r>
            <a:r>
              <a:rPr lang="uk-UA" sz="2000" b="1" dirty="0" smtClean="0">
                <a:solidFill>
                  <a:srgbClr val="660033"/>
                </a:solidFill>
                <a:latin typeface="Times New Roman" pitchFamily="18" charset="0"/>
                <a:cs typeface="Times New Roman" pitchFamily="18" charset="0"/>
              </a:rPr>
              <a:t>і</a:t>
            </a:r>
            <a:r>
              <a:rPr lang="ru-RU" sz="2000" b="1" dirty="0" err="1" smtClean="0">
                <a:solidFill>
                  <a:srgbClr val="660033"/>
                </a:solidFill>
                <a:latin typeface="Times New Roman" pitchFamily="18" charset="0"/>
                <a:cs typeface="Times New Roman" pitchFamily="18" charset="0"/>
              </a:rPr>
              <a:t>й</a:t>
            </a:r>
            <a:r>
              <a:rPr lang="ru-RU" sz="2000" b="1" dirty="0" smtClean="0">
                <a:solidFill>
                  <a:srgbClr val="660033"/>
                </a:solidFill>
                <a:latin typeface="Times New Roman" pitchFamily="18" charset="0"/>
                <a:cs typeface="Times New Roman" pitchFamily="18" charset="0"/>
              </a:rPr>
              <a:t> на 1 г, то</a:t>
            </a:r>
            <a:r>
              <a:rPr lang="uk-UA" sz="2000" b="1" dirty="0" err="1" smtClean="0">
                <a:solidFill>
                  <a:srgbClr val="660033"/>
                </a:solidFill>
                <a:latin typeface="Times New Roman" pitchFamily="18" charset="0"/>
                <a:cs typeface="Times New Roman" pitchFamily="18" charset="0"/>
              </a:rPr>
              <a:t>бто</a:t>
            </a:r>
            <a:r>
              <a:rPr lang="ru-RU" sz="2000" b="1" dirty="0" smtClean="0">
                <a:solidFill>
                  <a:srgbClr val="660033"/>
                </a:solidFill>
                <a:latin typeface="Times New Roman" pitchFamily="18" charset="0"/>
                <a:cs typeface="Times New Roman" pitchFamily="18" charset="0"/>
              </a:rPr>
              <a:t> при</a:t>
            </a:r>
            <a:r>
              <a:rPr lang="uk-UA" sz="2000" b="1" dirty="0" err="1" smtClean="0">
                <a:solidFill>
                  <a:srgbClr val="660033"/>
                </a:solidFill>
                <a:latin typeface="Times New Roman" pitchFamily="18" charset="0"/>
                <a:cs typeface="Times New Roman" pitchFamily="18" charset="0"/>
              </a:rPr>
              <a:t>близно</a:t>
            </a:r>
            <a:r>
              <a:rPr lang="uk-UA" sz="2000" b="1" dirty="0" smtClean="0">
                <a:solidFill>
                  <a:srgbClr val="660033"/>
                </a:solidFill>
                <a:latin typeface="Times New Roman" pitchFamily="18" charset="0"/>
                <a:cs typeface="Times New Roman" pitchFamily="18" charset="0"/>
              </a:rPr>
              <a:t> </a:t>
            </a:r>
            <a:r>
              <a:rPr lang="ru-RU" sz="2000" b="1" dirty="0" smtClean="0">
                <a:solidFill>
                  <a:srgbClr val="660033"/>
                </a:solidFill>
                <a:latin typeface="Times New Roman" pitchFamily="18" charset="0"/>
                <a:cs typeface="Times New Roman" pitchFamily="18" charset="0"/>
              </a:rPr>
              <a:t>2 тонн</a:t>
            </a:r>
            <a:r>
              <a:rPr lang="uk-UA" sz="2000" b="1" dirty="0" smtClean="0">
                <a:solidFill>
                  <a:srgbClr val="660033"/>
                </a:solidFill>
                <a:latin typeface="Times New Roman" pitchFamily="18" charset="0"/>
                <a:cs typeface="Times New Roman" pitchFamily="18" charset="0"/>
              </a:rPr>
              <a:t>и</a:t>
            </a:r>
            <a:r>
              <a:rPr lang="ru-RU" sz="2000" b="1" dirty="0" smtClean="0">
                <a:solidFill>
                  <a:srgbClr val="660033"/>
                </a:solidFill>
                <a:latin typeface="Times New Roman" pitchFamily="18" charset="0"/>
                <a:cs typeface="Times New Roman" pitchFamily="18" charset="0"/>
              </a:rPr>
              <a:t> на гектар.</a:t>
            </a:r>
            <a:endParaRPr lang="ru-RU" sz="2000" b="1" dirty="0">
              <a:solidFill>
                <a:srgbClr val="660033"/>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214290"/>
            <a:ext cx="8229600" cy="1162050"/>
          </a:xfrm>
        </p:spPr>
        <p:txBody>
          <a:bodyPr>
            <a:normAutofit/>
          </a:bodyPr>
          <a:lstStyle/>
          <a:p>
            <a:pPr algn="ctr"/>
            <a:r>
              <a:rPr lang="uk-UA" sz="4000" dirty="0" smtClean="0">
                <a:latin typeface="Times New Roman" pitchFamily="18" charset="0"/>
                <a:cs typeface="Times New Roman" pitchFamily="18" charset="0"/>
              </a:rPr>
              <a:t>ВІДПОВІДІ</a:t>
            </a:r>
            <a:endParaRPr lang="ru-RU" sz="4000" dirty="0">
              <a:latin typeface="Times New Roman" pitchFamily="18" charset="0"/>
              <a:cs typeface="Times New Roman" pitchFamily="18" charset="0"/>
            </a:endParaRPr>
          </a:p>
        </p:txBody>
      </p:sp>
      <p:sp>
        <p:nvSpPr>
          <p:cNvPr id="3" name="Текст 2"/>
          <p:cNvSpPr>
            <a:spLocks noGrp="1"/>
          </p:cNvSpPr>
          <p:nvPr>
            <p:ph type="body" idx="2"/>
          </p:nvPr>
        </p:nvSpPr>
        <p:spPr>
          <a:xfrm>
            <a:off x="457200" y="1406964"/>
            <a:ext cx="7115196" cy="4379490"/>
          </a:xfrm>
        </p:spPr>
        <p:txBody>
          <a:bodyPr numCol="2">
            <a:noAutofit/>
          </a:bodyPr>
          <a:lstStyle/>
          <a:p>
            <a:pPr marL="502920" indent="-457200"/>
            <a:r>
              <a:rPr lang="uk-UA" sz="3200" b="1" dirty="0" smtClean="0">
                <a:latin typeface="Times New Roman" pitchFamily="18" charset="0"/>
                <a:cs typeface="Times New Roman" pitchFamily="18" charset="0"/>
              </a:rPr>
              <a:t>1 - НІ, </a:t>
            </a:r>
          </a:p>
          <a:p>
            <a:pPr marL="502920" indent="-457200"/>
            <a:r>
              <a:rPr lang="uk-UA" sz="3200" b="1" dirty="0" smtClean="0">
                <a:latin typeface="Times New Roman" pitchFamily="18" charset="0"/>
                <a:cs typeface="Times New Roman" pitchFamily="18" charset="0"/>
              </a:rPr>
              <a:t>2 –ТАК, </a:t>
            </a:r>
          </a:p>
          <a:p>
            <a:pPr marL="502920" indent="-457200"/>
            <a:r>
              <a:rPr lang="uk-UA" sz="3200" b="1" dirty="0" smtClean="0">
                <a:latin typeface="Times New Roman" pitchFamily="18" charset="0"/>
                <a:cs typeface="Times New Roman" pitchFamily="18" charset="0"/>
              </a:rPr>
              <a:t>3- НІ, </a:t>
            </a:r>
          </a:p>
          <a:p>
            <a:pPr marL="502920" indent="-457200"/>
            <a:r>
              <a:rPr lang="uk-UA" sz="3200" b="1" dirty="0" smtClean="0">
                <a:latin typeface="Times New Roman" pitchFamily="18" charset="0"/>
                <a:cs typeface="Times New Roman" pitchFamily="18" charset="0"/>
              </a:rPr>
              <a:t>4- ТАК, </a:t>
            </a:r>
          </a:p>
          <a:p>
            <a:pPr marL="502920" indent="-457200"/>
            <a:r>
              <a:rPr lang="uk-UA" sz="3200" b="1" dirty="0" smtClean="0">
                <a:latin typeface="Times New Roman" pitchFamily="18" charset="0"/>
                <a:cs typeface="Times New Roman" pitchFamily="18" charset="0"/>
              </a:rPr>
              <a:t>5- ТАК, </a:t>
            </a:r>
          </a:p>
          <a:p>
            <a:pPr marL="502920" indent="-457200"/>
            <a:r>
              <a:rPr lang="uk-UA" sz="3200" b="1" dirty="0" smtClean="0">
                <a:latin typeface="Times New Roman" pitchFamily="18" charset="0"/>
                <a:cs typeface="Times New Roman" pitchFamily="18" charset="0"/>
              </a:rPr>
              <a:t>6-ТАК, </a:t>
            </a:r>
          </a:p>
          <a:p>
            <a:pPr marL="502920" indent="-457200"/>
            <a:r>
              <a:rPr lang="uk-UA" sz="3200" b="1" dirty="0" smtClean="0">
                <a:latin typeface="Times New Roman" pitchFamily="18" charset="0"/>
                <a:cs typeface="Times New Roman" pitchFamily="18" charset="0"/>
              </a:rPr>
              <a:t>7-НІ, </a:t>
            </a:r>
          </a:p>
          <a:p>
            <a:pPr marL="502920" indent="-457200"/>
            <a:r>
              <a:rPr lang="uk-UA" sz="3200" b="1" dirty="0" smtClean="0">
                <a:latin typeface="Times New Roman" pitchFamily="18" charset="0"/>
                <a:cs typeface="Times New Roman" pitchFamily="18" charset="0"/>
              </a:rPr>
              <a:t>8-НІ, </a:t>
            </a:r>
          </a:p>
          <a:p>
            <a:pPr marL="502920" indent="-457200"/>
            <a:r>
              <a:rPr lang="uk-UA" sz="3200" b="1" dirty="0" smtClean="0">
                <a:latin typeface="Times New Roman" pitchFamily="18" charset="0"/>
                <a:cs typeface="Times New Roman" pitchFamily="18" charset="0"/>
              </a:rPr>
              <a:t>9 – ТАК, </a:t>
            </a:r>
          </a:p>
          <a:p>
            <a:pPr marL="502920" indent="-457200"/>
            <a:r>
              <a:rPr lang="uk-UA" sz="3200" b="1" dirty="0" smtClean="0">
                <a:latin typeface="Times New Roman" pitchFamily="18" charset="0"/>
                <a:cs typeface="Times New Roman" pitchFamily="18" charset="0"/>
              </a:rPr>
              <a:t>10-ТАК , </a:t>
            </a:r>
          </a:p>
          <a:p>
            <a:pPr marL="502920" indent="-457200"/>
            <a:r>
              <a:rPr lang="uk-UA" sz="3200" b="1" dirty="0" smtClean="0">
                <a:latin typeface="Times New Roman" pitchFamily="18" charset="0"/>
                <a:cs typeface="Times New Roman" pitchFamily="18" charset="0"/>
              </a:rPr>
              <a:t>11- ТАК, </a:t>
            </a:r>
          </a:p>
          <a:p>
            <a:pPr marL="502920" indent="-457200"/>
            <a:r>
              <a:rPr lang="uk-UA" sz="3200" b="1" dirty="0" smtClean="0">
                <a:latin typeface="Times New Roman" pitchFamily="18" charset="0"/>
                <a:cs typeface="Times New Roman" pitchFamily="18" charset="0"/>
              </a:rPr>
              <a:t>12-НІ, </a:t>
            </a:r>
          </a:p>
          <a:p>
            <a:pPr marL="502920" indent="-457200"/>
            <a:r>
              <a:rPr lang="uk-UA" sz="3200" b="1" dirty="0" smtClean="0">
                <a:latin typeface="Times New Roman" pitchFamily="18" charset="0"/>
                <a:cs typeface="Times New Roman" pitchFamily="18" charset="0"/>
              </a:rPr>
              <a:t>13- ТАК, </a:t>
            </a:r>
          </a:p>
          <a:p>
            <a:pPr marL="502920" indent="-457200"/>
            <a:r>
              <a:rPr lang="uk-UA" sz="3200" b="1" dirty="0" smtClean="0">
                <a:latin typeface="Times New Roman" pitchFamily="18" charset="0"/>
                <a:cs typeface="Times New Roman" pitchFamily="18" charset="0"/>
              </a:rPr>
              <a:t>14- НІ, </a:t>
            </a:r>
          </a:p>
          <a:p>
            <a:pPr marL="502920" indent="-457200"/>
            <a:r>
              <a:rPr lang="uk-UA" sz="3200" b="1" dirty="0" smtClean="0">
                <a:latin typeface="Times New Roman" pitchFamily="18" charset="0"/>
                <a:cs typeface="Times New Roman" pitchFamily="18" charset="0"/>
              </a:rPr>
              <a:t>15-ТАК, </a:t>
            </a:r>
          </a:p>
          <a:p>
            <a:pPr marL="502920" indent="-457200"/>
            <a:r>
              <a:rPr lang="uk-UA" sz="3200" b="1" dirty="0" smtClean="0">
                <a:latin typeface="Times New Roman" pitchFamily="18" charset="0"/>
                <a:cs typeface="Times New Roman" pitchFamily="18" charset="0"/>
              </a:rPr>
              <a:t> 16- ТАК ,</a:t>
            </a:r>
          </a:p>
          <a:p>
            <a:pPr marL="502920" indent="-457200"/>
            <a:r>
              <a:rPr lang="uk-UA" sz="3200" b="1" dirty="0" smtClean="0">
                <a:latin typeface="Times New Roman" pitchFamily="18" charset="0"/>
                <a:cs typeface="Times New Roman" pitchFamily="18" charset="0"/>
              </a:rPr>
              <a:t>17- НІ, </a:t>
            </a:r>
          </a:p>
          <a:p>
            <a:pPr marL="502920" indent="-457200"/>
            <a:r>
              <a:rPr lang="uk-UA" sz="3200" b="1" dirty="0" smtClean="0">
                <a:latin typeface="Times New Roman" pitchFamily="18" charset="0"/>
                <a:cs typeface="Times New Roman" pitchFamily="18" charset="0"/>
              </a:rPr>
              <a:t>18- ТАК</a:t>
            </a:r>
            <a:endParaRPr lang="ru-RU" sz="3200" b="1"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uk-UA" sz="6000" b="1" dirty="0" smtClean="0">
                <a:latin typeface="Times New Roman" pitchFamily="18" charset="0"/>
                <a:cs typeface="Times New Roman" pitchFamily="18" charset="0"/>
              </a:rPr>
              <a:t/>
            </a:r>
            <a:br>
              <a:rPr lang="uk-UA" sz="6000" b="1" dirty="0" smtClean="0">
                <a:latin typeface="Times New Roman" pitchFamily="18" charset="0"/>
                <a:cs typeface="Times New Roman" pitchFamily="18" charset="0"/>
              </a:rPr>
            </a:br>
            <a:r>
              <a:rPr lang="uk-UA" sz="6000" b="1" dirty="0" smtClean="0">
                <a:latin typeface="Times New Roman" pitchFamily="18" charset="0"/>
                <a:cs typeface="Times New Roman" pitchFamily="18" charset="0"/>
              </a:rPr>
              <a:t/>
            </a:r>
            <a:br>
              <a:rPr lang="uk-UA" sz="6000" b="1" dirty="0" smtClean="0">
                <a:latin typeface="Times New Roman" pitchFamily="18" charset="0"/>
                <a:cs typeface="Times New Roman" pitchFamily="18" charset="0"/>
              </a:rPr>
            </a:br>
            <a:r>
              <a:rPr lang="uk-UA" sz="6000" b="1" dirty="0" smtClean="0">
                <a:latin typeface="Times New Roman" pitchFamily="18" charset="0"/>
                <a:cs typeface="Times New Roman" pitchFamily="18" charset="0"/>
              </a:rPr>
              <a:t/>
            </a:r>
            <a:br>
              <a:rPr lang="uk-UA" sz="6000" b="1" dirty="0" smtClean="0">
                <a:latin typeface="Times New Roman" pitchFamily="18" charset="0"/>
                <a:cs typeface="Times New Roman" pitchFamily="18" charset="0"/>
              </a:rPr>
            </a:br>
            <a:r>
              <a:rPr lang="uk-UA" sz="6000" b="1" dirty="0" smtClean="0">
                <a:latin typeface="Times New Roman" pitchFamily="18" charset="0"/>
                <a:cs typeface="Times New Roman" pitchFamily="18" charset="0"/>
              </a:rPr>
              <a:t/>
            </a:r>
            <a:br>
              <a:rPr lang="uk-UA" sz="6000" b="1" dirty="0" smtClean="0">
                <a:latin typeface="Times New Roman" pitchFamily="18" charset="0"/>
                <a:cs typeface="Times New Roman" pitchFamily="18" charset="0"/>
              </a:rPr>
            </a:br>
            <a:r>
              <a:rPr lang="uk-UA" sz="6000" b="1" dirty="0" smtClean="0">
                <a:latin typeface="Times New Roman" pitchFamily="18" charset="0"/>
                <a:cs typeface="Times New Roman" pitchFamily="18" charset="0"/>
              </a:rPr>
              <a:t/>
            </a:r>
            <a:br>
              <a:rPr lang="uk-UA" sz="6000" b="1" dirty="0" smtClean="0">
                <a:latin typeface="Times New Roman" pitchFamily="18" charset="0"/>
                <a:cs typeface="Times New Roman" pitchFamily="18" charset="0"/>
              </a:rPr>
            </a:br>
            <a:r>
              <a:rPr lang="uk-UA" sz="6000" b="1" dirty="0" smtClean="0">
                <a:latin typeface="Times New Roman" pitchFamily="18" charset="0"/>
                <a:cs typeface="Times New Roman" pitchFamily="18" charset="0"/>
              </a:rPr>
              <a:t/>
            </a:r>
            <a:br>
              <a:rPr lang="uk-UA" sz="6000" b="1" dirty="0" smtClean="0">
                <a:latin typeface="Times New Roman" pitchFamily="18" charset="0"/>
                <a:cs typeface="Times New Roman" pitchFamily="18" charset="0"/>
              </a:rPr>
            </a:br>
            <a:r>
              <a:rPr lang="uk-UA" sz="6000" b="1" dirty="0" smtClean="0">
                <a:latin typeface="Times New Roman" pitchFamily="18" charset="0"/>
                <a:cs typeface="Times New Roman" pitchFamily="18" charset="0"/>
              </a:rPr>
              <a:t>ІНТЕРВ’Ю</a:t>
            </a:r>
            <a:endParaRPr lang="ru-RU" sz="6000" b="1" dirty="0">
              <a:latin typeface="Times New Roman" pitchFamily="18" charset="0"/>
              <a:cs typeface="Times New Roman" pitchFamily="18" charset="0"/>
            </a:endParaRPr>
          </a:p>
        </p:txBody>
      </p:sp>
      <p:pic>
        <p:nvPicPr>
          <p:cNvPr id="54274" name="Picture 2" descr="Картинки по запросу ІНТЕРВ'Ю"/>
          <p:cNvPicPr>
            <a:picLocks noChangeAspect="1" noChangeArrowheads="1"/>
          </p:cNvPicPr>
          <p:nvPr/>
        </p:nvPicPr>
        <p:blipFill>
          <a:blip r:embed="rId2"/>
          <a:srcRect/>
          <a:stretch>
            <a:fillRect/>
          </a:stretch>
        </p:blipFill>
        <p:spPr bwMode="auto">
          <a:xfrm>
            <a:off x="5572132" y="4000504"/>
            <a:ext cx="2857500" cy="2419351"/>
          </a:xfrm>
          <a:prstGeom prst="rect">
            <a:avLst/>
          </a:prstGeom>
          <a:noFill/>
        </p:spPr>
      </p:pic>
      <p:pic>
        <p:nvPicPr>
          <p:cNvPr id="54276" name="Picture 4" descr="Картинки по запросу ІНТЕРВ'Ю"/>
          <p:cNvPicPr>
            <a:picLocks noChangeAspect="1" noChangeArrowheads="1"/>
          </p:cNvPicPr>
          <p:nvPr/>
        </p:nvPicPr>
        <p:blipFill>
          <a:blip r:embed="rId3"/>
          <a:srcRect/>
          <a:stretch>
            <a:fillRect/>
          </a:stretch>
        </p:blipFill>
        <p:spPr bwMode="auto">
          <a:xfrm>
            <a:off x="1571604" y="214290"/>
            <a:ext cx="3630217" cy="2500330"/>
          </a:xfrm>
          <a:prstGeom prst="rect">
            <a:avLst/>
          </a:prstGeom>
          <a:noFill/>
        </p:spPr>
      </p:pic>
    </p:spTree>
  </p:cSld>
  <p:clrMapOvr>
    <a:masterClrMapping/>
  </p:clrMapOvr>
  <p:transition>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14480" y="357166"/>
            <a:ext cx="3810000" cy="1162050"/>
          </a:xfrm>
        </p:spPr>
        <p:txBody>
          <a:bodyPr>
            <a:normAutofit/>
          </a:bodyPr>
          <a:lstStyle/>
          <a:p>
            <a:pPr algn="ctr"/>
            <a:r>
              <a:rPr lang="uk-UA" sz="4000" dirty="0" smtClean="0">
                <a:latin typeface="Times New Roman" pitchFamily="18" charset="0"/>
                <a:cs typeface="Times New Roman" pitchFamily="18" charset="0"/>
              </a:rPr>
              <a:t> ВИСНОВКИ</a:t>
            </a:r>
            <a:endParaRPr lang="ru-RU" sz="4000" dirty="0">
              <a:latin typeface="Times New Roman" pitchFamily="18" charset="0"/>
              <a:cs typeface="Times New Roman" pitchFamily="18" charset="0"/>
            </a:endParaRPr>
          </a:p>
        </p:txBody>
      </p:sp>
      <p:sp>
        <p:nvSpPr>
          <p:cNvPr id="4" name="Содержимое 3"/>
          <p:cNvSpPr>
            <a:spLocks noGrp="1"/>
          </p:cNvSpPr>
          <p:nvPr>
            <p:ph sz="half" idx="1"/>
          </p:nvPr>
        </p:nvSpPr>
        <p:spPr/>
        <p:txBody>
          <a:bodyPr>
            <a:normAutofit fontScale="77500" lnSpcReduction="20000"/>
          </a:bodyPr>
          <a:lstStyle/>
          <a:p>
            <a:r>
              <a:rPr lang="uk-UA" b="1" dirty="0" smtClean="0">
                <a:latin typeface="Times New Roman" pitchFamily="18" charset="0"/>
                <a:cs typeface="Times New Roman" pitchFamily="18" charset="0"/>
              </a:rPr>
              <a:t>БАКТЕРІЇ Є НАЙМЕНШИМИ ОДНОКЛІТИННИМИ ОРГАНІЗМАМИ</a:t>
            </a:r>
          </a:p>
          <a:p>
            <a:endParaRPr lang="uk-UA" b="1" dirty="0" smtClean="0">
              <a:latin typeface="Times New Roman" pitchFamily="18" charset="0"/>
              <a:cs typeface="Times New Roman" pitchFamily="18" charset="0"/>
            </a:endParaRPr>
          </a:p>
          <a:p>
            <a:r>
              <a:rPr lang="uk-UA" b="1" dirty="0" smtClean="0">
                <a:latin typeface="Times New Roman" pitchFamily="18" charset="0"/>
                <a:cs typeface="Times New Roman" pitchFamily="18" charset="0"/>
              </a:rPr>
              <a:t>БАКТЕРІЇ НАЛЕЖАТЬ ДО ПРОКАРІОТ, ЇХНІ КЛІТИНИ НЕ МАЮТЬ ЯДРА І БАГАТЬОХ ОРГАНЕЛ</a:t>
            </a:r>
          </a:p>
          <a:p>
            <a:endParaRPr lang="uk-UA" b="1" dirty="0" smtClean="0">
              <a:latin typeface="Times New Roman" pitchFamily="18" charset="0"/>
              <a:cs typeface="Times New Roman" pitchFamily="18" charset="0"/>
            </a:endParaRPr>
          </a:p>
          <a:p>
            <a:r>
              <a:rPr lang="uk-UA" b="1" dirty="0" smtClean="0">
                <a:latin typeface="Times New Roman" pitchFamily="18" charset="0"/>
                <a:cs typeface="Times New Roman" pitchFamily="18" charset="0"/>
              </a:rPr>
              <a:t>БАКТЕРІЇ ЗДАТНІ ДО ШВИДКОГО РОСТУ І РОЗМНОЖЕННЯ</a:t>
            </a:r>
          </a:p>
          <a:p>
            <a:endParaRPr lang="uk-UA" b="1" dirty="0" smtClean="0">
              <a:latin typeface="Times New Roman" pitchFamily="18" charset="0"/>
              <a:cs typeface="Times New Roman" pitchFamily="18" charset="0"/>
            </a:endParaRPr>
          </a:p>
          <a:p>
            <a:r>
              <a:rPr lang="uk-UA" b="1" dirty="0" smtClean="0">
                <a:latin typeface="Times New Roman" pitchFamily="18" charset="0"/>
                <a:cs typeface="Times New Roman" pitchFamily="18" charset="0"/>
              </a:rPr>
              <a:t>БАКТЕРІЇ ПОШИРЕНІ ПРАКТИЧНО ВСЮДИ</a:t>
            </a:r>
          </a:p>
          <a:p>
            <a:endParaRPr lang="ru-RU" dirty="0"/>
          </a:p>
        </p:txBody>
      </p:sp>
    </p:spTree>
  </p:cSld>
  <p:clrMapOvr>
    <a:masterClrMapping/>
  </p:clrMapOvr>
  <p:transition>
    <p:dissolv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76" y="214290"/>
            <a:ext cx="7786742" cy="5572164"/>
          </a:xfrm>
        </p:spPr>
        <p:txBody>
          <a:bodyPr/>
          <a:lstStyle/>
          <a:p>
            <a:pPr>
              <a:lnSpc>
                <a:spcPct val="150000"/>
              </a:lnSpc>
            </a:pPr>
            <a:r>
              <a:rPr lang="uk-UA" b="1" dirty="0" smtClean="0">
                <a:effectLst/>
                <a:latin typeface="Times New Roman" pitchFamily="18" charset="0"/>
                <a:cs typeface="Times New Roman" pitchFamily="18" charset="0"/>
              </a:rPr>
              <a:t>На уроці я вивчив…</a:t>
            </a:r>
            <a:br>
              <a:rPr lang="uk-UA" b="1" dirty="0" smtClean="0">
                <a:effectLst/>
                <a:latin typeface="Times New Roman" pitchFamily="18" charset="0"/>
                <a:cs typeface="Times New Roman" pitchFamily="18" charset="0"/>
              </a:rPr>
            </a:br>
            <a:r>
              <a:rPr lang="uk-UA" b="1" dirty="0" smtClean="0">
                <a:effectLst/>
                <a:latin typeface="Times New Roman" pitchFamily="18" charset="0"/>
                <a:cs typeface="Times New Roman" pitchFamily="18" charset="0"/>
              </a:rPr>
              <a:t>Я вперше замислився…</a:t>
            </a:r>
            <a:br>
              <a:rPr lang="uk-UA" b="1" dirty="0" smtClean="0">
                <a:effectLst/>
                <a:latin typeface="Times New Roman" pitchFamily="18" charset="0"/>
                <a:cs typeface="Times New Roman" pitchFamily="18" charset="0"/>
              </a:rPr>
            </a:br>
            <a:r>
              <a:rPr lang="uk-UA" b="1" dirty="0" smtClean="0">
                <a:effectLst/>
                <a:latin typeface="Times New Roman" pitchFamily="18" charset="0"/>
                <a:cs typeface="Times New Roman" pitchFamily="18" charset="0"/>
              </a:rPr>
              <a:t>Головне, що я хочу сказати…</a:t>
            </a:r>
            <a:br>
              <a:rPr lang="uk-UA" b="1" dirty="0" smtClean="0">
                <a:effectLst/>
                <a:latin typeface="Times New Roman" pitchFamily="18" charset="0"/>
                <a:cs typeface="Times New Roman" pitchFamily="18" charset="0"/>
              </a:rPr>
            </a:br>
            <a:r>
              <a:rPr lang="uk-UA" b="1" dirty="0" smtClean="0">
                <a:effectLst/>
                <a:latin typeface="Times New Roman" pitchFamily="18" charset="0"/>
                <a:cs typeface="Times New Roman" pitchFamily="18" charset="0"/>
              </a:rPr>
              <a:t>Наш урок закінчився, але </a:t>
            </a:r>
            <a:r>
              <a:rPr lang="uk-UA" b="1" dirty="0" smtClean="0">
                <a:latin typeface="Times New Roman" pitchFamily="18" charset="0"/>
                <a:cs typeface="Times New Roman" pitchFamily="18" charset="0"/>
              </a:rPr>
              <a:t>я…</a:t>
            </a:r>
            <a:endParaRPr lang="ru-RU" b="1"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dirty="0" smtClean="0">
                <a:latin typeface="Times New Roman" pitchFamily="18" charset="0"/>
                <a:cs typeface="Times New Roman" pitchFamily="18" charset="0"/>
              </a:rPr>
              <a:t>Домашнє завдання</a:t>
            </a:r>
            <a:endParaRPr lang="ru-RU" b="1" dirty="0">
              <a:latin typeface="Times New Roman" pitchFamily="18" charset="0"/>
              <a:cs typeface="Times New Roman" pitchFamily="18" charset="0"/>
            </a:endParaRPr>
          </a:p>
        </p:txBody>
      </p:sp>
      <p:sp>
        <p:nvSpPr>
          <p:cNvPr id="3" name="Содержимое 2"/>
          <p:cNvSpPr>
            <a:spLocks noGrp="1"/>
          </p:cNvSpPr>
          <p:nvPr>
            <p:ph idx="1"/>
          </p:nvPr>
        </p:nvSpPr>
        <p:spPr>
          <a:xfrm>
            <a:off x="928662" y="1500174"/>
            <a:ext cx="7772400" cy="4572000"/>
          </a:xfrm>
        </p:spPr>
        <p:txBody>
          <a:bodyPr>
            <a:normAutofit lnSpcReduction="10000"/>
          </a:bodyPr>
          <a:lstStyle/>
          <a:p>
            <a:r>
              <a:rPr lang="uk-UA" b="1" dirty="0" smtClean="0">
                <a:latin typeface="Times New Roman" pitchFamily="18" charset="0"/>
                <a:cs typeface="Times New Roman" pitchFamily="18" charset="0"/>
              </a:rPr>
              <a:t>§</a:t>
            </a:r>
            <a:r>
              <a:rPr lang="en-US" dirty="0" smtClean="0"/>
              <a:t> 11 </a:t>
            </a:r>
            <a:r>
              <a:rPr lang="uk-UA" dirty="0" smtClean="0"/>
              <a:t>опрацювати, відповісти на запитання;</a:t>
            </a:r>
          </a:p>
          <a:p>
            <a:r>
              <a:rPr lang="uk-UA" dirty="0" smtClean="0"/>
              <a:t>Творче завдання: підготувати повідомлення про корисні і шкідливі бактерії.</a:t>
            </a:r>
          </a:p>
          <a:p>
            <a:r>
              <a:rPr lang="uk-UA" dirty="0" smtClean="0"/>
              <a:t> Підготувати міні-проекти “ Чому скисає молоко?” </a:t>
            </a:r>
          </a:p>
          <a:p>
            <a:pPr>
              <a:buNone/>
            </a:pPr>
            <a:r>
              <a:rPr lang="uk-UA" dirty="0" smtClean="0"/>
              <a:t>“ Живі </a:t>
            </a:r>
            <a:r>
              <a:rPr lang="uk-UA" dirty="0" err="1" smtClean="0"/>
              <a:t>фільтри”</a:t>
            </a:r>
            <a:r>
              <a:rPr lang="uk-UA" dirty="0" smtClean="0"/>
              <a:t>,  “ Чим корисний йогурт?” (на вибір).</a:t>
            </a:r>
            <a:endParaRPr lang="ru-RU" dirty="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Бактерії під мікроскопом</a:t>
            </a:r>
            <a:endParaRPr lang="uk-UA" dirty="0"/>
          </a:p>
        </p:txBody>
      </p:sp>
      <p:pic>
        <p:nvPicPr>
          <p:cNvPr id="4" name="Picture 6" descr="Результат пошуку зображень за запитом &quot;бактерії під мікроскопом&quot;"/>
          <p:cNvPicPr>
            <a:picLocks noGrp="1" noChangeAspect="1" noChangeArrowheads="1"/>
          </p:cNvPicPr>
          <p:nvPr>
            <p:ph idx="1"/>
          </p:nvPr>
        </p:nvPicPr>
        <p:blipFill>
          <a:blip r:embed="rId2"/>
          <a:srcRect/>
          <a:stretch>
            <a:fillRect/>
          </a:stretch>
        </p:blipFill>
        <p:spPr bwMode="auto">
          <a:xfrm>
            <a:off x="1790411" y="1447800"/>
            <a:ext cx="6788727" cy="4800600"/>
          </a:xfrm>
          <a:prstGeom prst="rect">
            <a:avLst/>
          </a:prstGeom>
          <a:noFill/>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uk-UA" sz="4800" b="1" dirty="0" smtClean="0">
                <a:latin typeface="Times New Roman" pitchFamily="18" charset="0"/>
                <a:cs typeface="Times New Roman" pitchFamily="18" charset="0"/>
              </a:rPr>
              <a:t>МЕНЕ НАЙБІЛЬШ ВРАЗИЛО…</a:t>
            </a:r>
            <a:endParaRPr lang="ru-RU" sz="4800" b="1" dirty="0">
              <a:latin typeface="Times New Roman" pitchFamily="18" charset="0"/>
              <a:cs typeface="Times New Roman" pitchFamily="18" charset="0"/>
            </a:endParaRPr>
          </a:p>
        </p:txBody>
      </p:sp>
      <p:graphicFrame>
        <p:nvGraphicFramePr>
          <p:cNvPr id="1026" name="Object 2"/>
          <p:cNvGraphicFramePr>
            <a:graphicFrameLocks noChangeAspect="1"/>
          </p:cNvGraphicFramePr>
          <p:nvPr/>
        </p:nvGraphicFramePr>
        <p:xfrm>
          <a:off x="4381500" y="3186113"/>
          <a:ext cx="381000" cy="485775"/>
        </p:xfrm>
        <a:graphic>
          <a:graphicData uri="http://schemas.openxmlformats.org/presentationml/2006/ole">
            <p:oleObj spid="_x0000_s1026" name="Пакет" r:id="rId3" imgW="380880" imgH="485640" progId="Package">
              <p:embed/>
            </p:oleObj>
          </a:graphicData>
        </a:graphic>
      </p:graphicFrame>
      <p:graphicFrame>
        <p:nvGraphicFramePr>
          <p:cNvPr id="1027" name="Object 3"/>
          <p:cNvGraphicFramePr>
            <a:graphicFrameLocks noChangeAspect="1"/>
          </p:cNvGraphicFramePr>
          <p:nvPr/>
        </p:nvGraphicFramePr>
        <p:xfrm>
          <a:off x="4381500" y="3186113"/>
          <a:ext cx="381000" cy="485775"/>
        </p:xfrm>
        <a:graphic>
          <a:graphicData uri="http://schemas.openxmlformats.org/presentationml/2006/ole">
            <p:oleObj spid="_x0000_s1027" name="Пакет" r:id="rId4" imgW="380880" imgH="485640" progId="Package">
              <p:embed/>
            </p:oleObj>
          </a:graphicData>
        </a:graphic>
      </p:graphicFrame>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428604"/>
            <a:ext cx="7929618" cy="5857916"/>
          </a:xfrm>
        </p:spPr>
        <p:txBody>
          <a:bodyPr>
            <a:normAutofit fontScale="90000"/>
          </a:bodyPr>
          <a:lstStyle/>
          <a:p>
            <a:r>
              <a:rPr lang="uk-UA" sz="4400" b="1" dirty="0" smtClean="0">
                <a:latin typeface="Times New Roman" pitchFamily="18" charset="0"/>
                <a:cs typeface="Times New Roman" pitchFamily="18" charset="0"/>
              </a:rPr>
              <a:t>Сьогодні ми вивчимо:</a:t>
            </a:r>
            <a:br>
              <a:rPr lang="uk-UA" sz="4400" b="1" dirty="0" smtClean="0">
                <a:latin typeface="Times New Roman" pitchFamily="18" charset="0"/>
                <a:cs typeface="Times New Roman" pitchFamily="18" charset="0"/>
              </a:rPr>
            </a:br>
            <a:r>
              <a:rPr lang="uk-UA" dirty="0" smtClean="0"/>
              <a:t>1. Що таке бактерії?</a:t>
            </a:r>
            <a:br>
              <a:rPr lang="uk-UA" dirty="0" smtClean="0"/>
            </a:br>
            <a:r>
              <a:rPr lang="uk-UA" dirty="0" smtClean="0"/>
              <a:t>2. Який вигляд мають бактерії?</a:t>
            </a:r>
            <a:br>
              <a:rPr lang="uk-UA" dirty="0" smtClean="0"/>
            </a:br>
            <a:r>
              <a:rPr lang="uk-UA" dirty="0" smtClean="0"/>
              <a:t>3. Історію їх вивчення.</a:t>
            </a:r>
            <a:br>
              <a:rPr lang="uk-UA" dirty="0" smtClean="0"/>
            </a:br>
            <a:r>
              <a:rPr lang="uk-UA" dirty="0" smtClean="0"/>
              <a:t>3. Процеси життєдіяльності.</a:t>
            </a:r>
            <a:br>
              <a:rPr lang="uk-UA" dirty="0" smtClean="0"/>
            </a:br>
            <a:r>
              <a:rPr lang="uk-UA" dirty="0" smtClean="0"/>
              <a:t>4. Які їхні розміри?</a:t>
            </a:r>
            <a:br>
              <a:rPr lang="uk-UA" dirty="0" smtClean="0"/>
            </a:br>
            <a:r>
              <a:rPr lang="uk-UA" dirty="0" smtClean="0"/>
              <a:t>5.Як вони побудовані? </a:t>
            </a:r>
            <a:br>
              <a:rPr lang="uk-UA" dirty="0" smtClean="0"/>
            </a:br>
            <a:r>
              <a:rPr lang="uk-UA" dirty="0" smtClean="0"/>
              <a:t>6. Як вони розмножуються?</a:t>
            </a:r>
            <a:br>
              <a:rPr lang="uk-UA" dirty="0" smtClean="0"/>
            </a:br>
            <a:r>
              <a:rPr lang="uk-UA" dirty="0" smtClean="0"/>
              <a:t>7. Значення бактерій.</a:t>
            </a:r>
            <a:br>
              <a:rPr lang="uk-UA" dirty="0" smtClean="0"/>
            </a:br>
            <a:endParaRPr lang="ru-RU" dirty="0"/>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3600" b="1" dirty="0" smtClean="0">
                <a:latin typeface="Times New Roman" pitchFamily="18" charset="0"/>
                <a:cs typeface="Times New Roman" pitchFamily="18" charset="0"/>
              </a:rPr>
              <a:t>ІСТОРІЯ ВИВЧЕННЯ БАКТЕРІЙ</a:t>
            </a:r>
            <a:endParaRPr lang="ru-RU" sz="3600" b="1" dirty="0">
              <a:latin typeface="Times New Roman" pitchFamily="18" charset="0"/>
              <a:cs typeface="Times New Roman" pitchFamily="18" charset="0"/>
            </a:endParaRPr>
          </a:p>
        </p:txBody>
      </p:sp>
      <p:pic>
        <p:nvPicPr>
          <p:cNvPr id="1026" name="Picture 2"/>
          <p:cNvPicPr>
            <a:picLocks noGrp="1" noChangeAspect="1" noChangeArrowheads="1"/>
          </p:cNvPicPr>
          <p:nvPr>
            <p:ph sz="half" idx="1"/>
          </p:nvPr>
        </p:nvPicPr>
        <p:blipFill>
          <a:blip r:embed="rId2"/>
          <a:srcRect/>
          <a:stretch>
            <a:fillRect/>
          </a:stretch>
        </p:blipFill>
        <p:spPr bwMode="auto">
          <a:xfrm>
            <a:off x="1071538" y="1285860"/>
            <a:ext cx="3458620" cy="5429288"/>
          </a:xfrm>
          <a:prstGeom prst="rect">
            <a:avLst/>
          </a:prstGeom>
          <a:noFill/>
          <a:ln w="9525">
            <a:noFill/>
            <a:miter lim="800000"/>
            <a:headEnd/>
            <a:tailEnd/>
          </a:ln>
          <a:effectLst/>
        </p:spPr>
      </p:pic>
      <p:sp>
        <p:nvSpPr>
          <p:cNvPr id="6" name="Содержимое 5"/>
          <p:cNvSpPr>
            <a:spLocks noGrp="1"/>
          </p:cNvSpPr>
          <p:nvPr>
            <p:ph sz="half" idx="2"/>
          </p:nvPr>
        </p:nvSpPr>
        <p:spPr>
          <a:xfrm>
            <a:off x="4214810" y="1524000"/>
            <a:ext cx="4718878" cy="5048272"/>
          </a:xfrm>
        </p:spPr>
        <p:txBody>
          <a:bodyPr>
            <a:normAutofit fontScale="85000" lnSpcReduction="20000"/>
          </a:bodyPr>
          <a:lstStyle/>
          <a:p>
            <a:pPr>
              <a:buNone/>
            </a:pPr>
            <a:r>
              <a:rPr lang="ru-RU" dirty="0" smtClean="0">
                <a:solidFill>
                  <a:srgbClr val="660033"/>
                </a:solidFill>
                <a:latin typeface="Times New Roman" pitchFamily="18" charset="0"/>
                <a:cs typeface="Times New Roman" pitchFamily="18" charset="0"/>
              </a:rPr>
              <a:t>		</a:t>
            </a:r>
            <a:r>
              <a:rPr lang="ru-RU" u="sng" dirty="0" err="1" smtClean="0">
                <a:solidFill>
                  <a:srgbClr val="660033"/>
                </a:solidFill>
                <a:latin typeface="Times New Roman" pitchFamily="18" charset="0"/>
                <a:cs typeface="Times New Roman" pitchFamily="18" charset="0"/>
              </a:rPr>
              <a:t>Бактер</a:t>
            </a:r>
            <a:r>
              <a:rPr lang="uk-UA" u="sng" dirty="0" err="1" smtClean="0">
                <a:solidFill>
                  <a:srgbClr val="660033"/>
                </a:solidFill>
                <a:latin typeface="Times New Roman" pitchFamily="18" charset="0"/>
                <a:cs typeface="Times New Roman" pitchFamily="18" charset="0"/>
              </a:rPr>
              <a:t>ії</a:t>
            </a:r>
            <a:r>
              <a:rPr lang="ru-RU" u="sng" dirty="0" smtClean="0">
                <a:solidFill>
                  <a:srgbClr val="660033"/>
                </a:solidFill>
                <a:latin typeface="Times New Roman" pitchFamily="18" charset="0"/>
                <a:cs typeface="Times New Roman" pitchFamily="18" charset="0"/>
              </a:rPr>
              <a:t> </a:t>
            </a:r>
            <a:r>
              <a:rPr lang="ru-RU" dirty="0" smtClean="0">
                <a:solidFill>
                  <a:srgbClr val="660033"/>
                </a:solidFill>
                <a:latin typeface="Times New Roman" pitchFamily="18" charset="0"/>
                <a:cs typeface="Times New Roman" pitchFamily="18" charset="0"/>
              </a:rPr>
              <a:t>– </a:t>
            </a:r>
            <a:r>
              <a:rPr lang="uk-UA" dirty="0" smtClean="0">
                <a:solidFill>
                  <a:srgbClr val="660033"/>
                </a:solidFill>
                <a:latin typeface="Times New Roman" pitchFamily="18" charset="0"/>
                <a:cs typeface="Times New Roman" pitchFamily="18" charset="0"/>
              </a:rPr>
              <a:t>найдрібніші </a:t>
            </a:r>
            <a:r>
              <a:rPr lang="ru-RU" dirty="0" err="1" smtClean="0">
                <a:solidFill>
                  <a:srgbClr val="660033"/>
                </a:solidFill>
                <a:latin typeface="Times New Roman" pitchFamily="18" charset="0"/>
                <a:cs typeface="Times New Roman" pitchFamily="18" charset="0"/>
              </a:rPr>
              <a:t>з</a:t>
            </a:r>
            <a:r>
              <a:rPr lang="ru-RU" dirty="0" smtClean="0">
                <a:solidFill>
                  <a:srgbClr val="660033"/>
                </a:solidFill>
                <a:latin typeface="Times New Roman" pitchFamily="18" charset="0"/>
                <a:cs typeface="Times New Roman" pitchFamily="18" charset="0"/>
              </a:rPr>
              <a:t> орган</a:t>
            </a:r>
            <a:r>
              <a:rPr lang="uk-UA" dirty="0" smtClean="0">
                <a:solidFill>
                  <a:srgbClr val="660033"/>
                </a:solidFill>
                <a:latin typeface="Times New Roman" pitchFamily="18" charset="0"/>
                <a:cs typeface="Times New Roman" pitchFamily="18" charset="0"/>
              </a:rPr>
              <a:t>і</a:t>
            </a:r>
            <a:r>
              <a:rPr lang="ru-RU" dirty="0" err="1" smtClean="0">
                <a:solidFill>
                  <a:srgbClr val="660033"/>
                </a:solidFill>
                <a:latin typeface="Times New Roman" pitchFamily="18" charset="0"/>
                <a:cs typeface="Times New Roman" pitchFamily="18" charset="0"/>
              </a:rPr>
              <a:t>зм</a:t>
            </a:r>
            <a:r>
              <a:rPr lang="uk-UA" dirty="0" smtClean="0">
                <a:solidFill>
                  <a:srgbClr val="660033"/>
                </a:solidFill>
                <a:latin typeface="Times New Roman" pitchFamily="18" charset="0"/>
                <a:cs typeface="Times New Roman" pitchFamily="18" charset="0"/>
              </a:rPr>
              <a:t>і</a:t>
            </a:r>
            <a:r>
              <a:rPr lang="ru-RU" dirty="0" smtClean="0">
                <a:solidFill>
                  <a:srgbClr val="660033"/>
                </a:solidFill>
                <a:latin typeface="Times New Roman" pitchFamily="18" charset="0"/>
                <a:cs typeface="Times New Roman" pitchFamily="18" charset="0"/>
              </a:rPr>
              <a:t>в,</a:t>
            </a:r>
            <a:r>
              <a:rPr lang="uk-UA" dirty="0" smtClean="0">
                <a:solidFill>
                  <a:srgbClr val="660033"/>
                </a:solidFill>
                <a:latin typeface="Times New Roman" pitchFamily="18" charset="0"/>
                <a:cs typeface="Times New Roman" pitchFamily="18" charset="0"/>
              </a:rPr>
              <a:t> що мають клітинну будову. Ї</a:t>
            </a:r>
            <a:r>
              <a:rPr lang="ru-RU" dirty="0" err="1" smtClean="0">
                <a:solidFill>
                  <a:srgbClr val="660033"/>
                </a:solidFill>
                <a:latin typeface="Times New Roman" pitchFamily="18" charset="0"/>
                <a:cs typeface="Times New Roman" pitchFamily="18" charset="0"/>
              </a:rPr>
              <a:t>х</a:t>
            </a:r>
            <a:r>
              <a:rPr lang="uk-UA" dirty="0" smtClean="0">
                <a:solidFill>
                  <a:srgbClr val="660033"/>
                </a:solidFill>
                <a:latin typeface="Times New Roman" pitchFamily="18" charset="0"/>
                <a:cs typeface="Times New Roman" pitchFamily="18" charset="0"/>
              </a:rPr>
              <a:t>ні</a:t>
            </a:r>
            <a:r>
              <a:rPr lang="ru-RU" dirty="0" smtClean="0">
                <a:solidFill>
                  <a:srgbClr val="660033"/>
                </a:solidFill>
                <a:latin typeface="Times New Roman" pitchFamily="18" charset="0"/>
                <a:cs typeface="Times New Roman" pitchFamily="18" charset="0"/>
              </a:rPr>
              <a:t> </a:t>
            </a:r>
            <a:r>
              <a:rPr lang="ru-RU" dirty="0" err="1" smtClean="0">
                <a:solidFill>
                  <a:srgbClr val="660033"/>
                </a:solidFill>
                <a:latin typeface="Times New Roman" pitchFamily="18" charset="0"/>
                <a:cs typeface="Times New Roman" pitchFamily="18" charset="0"/>
              </a:rPr>
              <a:t>розм</a:t>
            </a:r>
            <a:r>
              <a:rPr lang="uk-UA" dirty="0" smtClean="0">
                <a:solidFill>
                  <a:srgbClr val="660033"/>
                </a:solidFill>
                <a:latin typeface="Times New Roman" pitchFamily="18" charset="0"/>
                <a:cs typeface="Times New Roman" pitchFamily="18" charset="0"/>
              </a:rPr>
              <a:t>і</a:t>
            </a:r>
            <a:r>
              <a:rPr lang="ru-RU" dirty="0" err="1" smtClean="0">
                <a:solidFill>
                  <a:srgbClr val="660033"/>
                </a:solidFill>
                <a:latin typeface="Times New Roman" pitchFamily="18" charset="0"/>
                <a:cs typeface="Times New Roman" pitchFamily="18" charset="0"/>
              </a:rPr>
              <a:t>р</a:t>
            </a:r>
            <a:r>
              <a:rPr lang="uk-UA" dirty="0" smtClean="0">
                <a:solidFill>
                  <a:srgbClr val="660033"/>
                </a:solidFill>
                <a:latin typeface="Times New Roman" pitchFamily="18" charset="0"/>
                <a:cs typeface="Times New Roman" pitchFamily="18" charset="0"/>
              </a:rPr>
              <a:t>и </a:t>
            </a:r>
            <a:r>
              <a:rPr lang="ru-RU" dirty="0" smtClean="0">
                <a:solidFill>
                  <a:srgbClr val="660033"/>
                </a:solidFill>
                <a:latin typeface="Times New Roman" pitchFamily="18" charset="0"/>
                <a:cs typeface="Times New Roman" pitchFamily="18" charset="0"/>
              </a:rPr>
              <a:t>с</a:t>
            </a:r>
            <a:r>
              <a:rPr lang="uk-UA" dirty="0" err="1" smtClean="0">
                <a:solidFill>
                  <a:srgbClr val="660033"/>
                </a:solidFill>
                <a:latin typeface="Times New Roman" pitchFamily="18" charset="0"/>
                <a:cs typeface="Times New Roman" pitchFamily="18" charset="0"/>
              </a:rPr>
              <a:t>кладають</a:t>
            </a:r>
            <a:r>
              <a:rPr lang="ru-RU" dirty="0" smtClean="0">
                <a:solidFill>
                  <a:srgbClr val="660033"/>
                </a:solidFill>
                <a:latin typeface="Times New Roman" pitchFamily="18" charset="0"/>
                <a:cs typeface="Times New Roman" pitchFamily="18" charset="0"/>
              </a:rPr>
              <a:t> </a:t>
            </a:r>
            <a:r>
              <a:rPr lang="uk-UA" dirty="0" smtClean="0">
                <a:solidFill>
                  <a:srgbClr val="660033"/>
                </a:solidFill>
                <a:latin typeface="Times New Roman" pitchFamily="18" charset="0"/>
                <a:cs typeface="Times New Roman" pitchFamily="18" charset="0"/>
              </a:rPr>
              <a:t>від</a:t>
            </a:r>
            <a:r>
              <a:rPr lang="ru-RU" dirty="0" smtClean="0">
                <a:solidFill>
                  <a:srgbClr val="660033"/>
                </a:solidFill>
                <a:latin typeface="Times New Roman" pitchFamily="18" charset="0"/>
                <a:cs typeface="Times New Roman" pitchFamily="18" charset="0"/>
              </a:rPr>
              <a:t> 0,1 до 10 мкм. На о</a:t>
            </a:r>
            <a:r>
              <a:rPr lang="uk-UA" dirty="0" err="1" smtClean="0">
                <a:solidFill>
                  <a:srgbClr val="660033"/>
                </a:solidFill>
                <a:latin typeface="Times New Roman" pitchFamily="18" charset="0"/>
                <a:cs typeface="Times New Roman" pitchFamily="18" charset="0"/>
              </a:rPr>
              <a:t>дній</a:t>
            </a:r>
            <a:r>
              <a:rPr lang="ru-RU" dirty="0" smtClean="0">
                <a:solidFill>
                  <a:srgbClr val="660033"/>
                </a:solidFill>
                <a:latin typeface="Times New Roman" pitchFamily="18" charset="0"/>
                <a:cs typeface="Times New Roman" pitchFamily="18" charset="0"/>
              </a:rPr>
              <a:t> </a:t>
            </a:r>
            <a:r>
              <a:rPr lang="ru-RU" dirty="0" err="1" smtClean="0">
                <a:solidFill>
                  <a:srgbClr val="660033"/>
                </a:solidFill>
                <a:latin typeface="Times New Roman" pitchFamily="18" charset="0"/>
                <a:cs typeface="Times New Roman" pitchFamily="18" charset="0"/>
              </a:rPr>
              <a:t>типографс</a:t>
            </a:r>
            <a:r>
              <a:rPr lang="uk-UA" dirty="0" err="1" smtClean="0">
                <a:solidFill>
                  <a:srgbClr val="660033"/>
                </a:solidFill>
                <a:latin typeface="Times New Roman" pitchFamily="18" charset="0"/>
                <a:cs typeface="Times New Roman" pitchFamily="18" charset="0"/>
              </a:rPr>
              <a:t>ькій</a:t>
            </a:r>
            <a:r>
              <a:rPr lang="ru-RU" dirty="0" smtClean="0">
                <a:solidFill>
                  <a:srgbClr val="660033"/>
                </a:solidFill>
                <a:latin typeface="Times New Roman" pitchFamily="18" charset="0"/>
                <a:cs typeface="Times New Roman" pitchFamily="18" charset="0"/>
              </a:rPr>
              <a:t> </a:t>
            </a:r>
            <a:r>
              <a:rPr lang="uk-UA" dirty="0" smtClean="0">
                <a:solidFill>
                  <a:srgbClr val="660033"/>
                </a:solidFill>
                <a:latin typeface="Times New Roman" pitchFamily="18" charset="0"/>
                <a:cs typeface="Times New Roman" pitchFamily="18" charset="0"/>
              </a:rPr>
              <a:t>крапочці</a:t>
            </a:r>
            <a:r>
              <a:rPr lang="ru-RU" dirty="0" smtClean="0">
                <a:solidFill>
                  <a:srgbClr val="660033"/>
                </a:solidFill>
                <a:latin typeface="Times New Roman" pitchFamily="18" charset="0"/>
                <a:cs typeface="Times New Roman" pitchFamily="18" charset="0"/>
              </a:rPr>
              <a:t> </a:t>
            </a:r>
            <a:r>
              <a:rPr lang="ru-RU" dirty="0" err="1" smtClean="0">
                <a:solidFill>
                  <a:srgbClr val="660033"/>
                </a:solidFill>
                <a:latin typeface="Times New Roman" pitchFamily="18" charset="0"/>
                <a:cs typeface="Times New Roman" pitchFamily="18" charset="0"/>
              </a:rPr>
              <a:t>можн</a:t>
            </a:r>
            <a:r>
              <a:rPr lang="uk-UA" dirty="0" smtClean="0">
                <a:solidFill>
                  <a:srgbClr val="660033"/>
                </a:solidFill>
                <a:latin typeface="Times New Roman" pitchFamily="18" charset="0"/>
                <a:cs typeface="Times New Roman" pitchFamily="18" charset="0"/>
              </a:rPr>
              <a:t>а</a:t>
            </a:r>
            <a:r>
              <a:rPr lang="ru-RU" dirty="0" smtClean="0">
                <a:solidFill>
                  <a:srgbClr val="660033"/>
                </a:solidFill>
                <a:latin typeface="Times New Roman" pitchFamily="18" charset="0"/>
                <a:cs typeface="Times New Roman" pitchFamily="18" charset="0"/>
              </a:rPr>
              <a:t> </a:t>
            </a:r>
            <a:r>
              <a:rPr lang="ru-RU" dirty="0" err="1" smtClean="0">
                <a:solidFill>
                  <a:srgbClr val="660033"/>
                </a:solidFill>
                <a:latin typeface="Times New Roman" pitchFamily="18" charset="0"/>
                <a:cs typeface="Times New Roman" pitchFamily="18" charset="0"/>
              </a:rPr>
              <a:t>розм</a:t>
            </a:r>
            <a:r>
              <a:rPr lang="uk-UA" dirty="0" smtClean="0">
                <a:solidFill>
                  <a:srgbClr val="660033"/>
                </a:solidFill>
                <a:latin typeface="Times New Roman" pitchFamily="18" charset="0"/>
                <a:cs typeface="Times New Roman" pitchFamily="18" charset="0"/>
              </a:rPr>
              <a:t>і</a:t>
            </a:r>
            <a:r>
              <a:rPr lang="ru-RU" dirty="0" err="1" smtClean="0">
                <a:solidFill>
                  <a:srgbClr val="660033"/>
                </a:solidFill>
                <a:latin typeface="Times New Roman" pitchFamily="18" charset="0"/>
                <a:cs typeface="Times New Roman" pitchFamily="18" charset="0"/>
              </a:rPr>
              <a:t>стит</a:t>
            </a:r>
            <a:r>
              <a:rPr lang="uk-UA" dirty="0" smtClean="0">
                <a:solidFill>
                  <a:srgbClr val="660033"/>
                </a:solidFill>
                <a:latin typeface="Times New Roman" pitchFamily="18" charset="0"/>
                <a:cs typeface="Times New Roman" pitchFamily="18" charset="0"/>
              </a:rPr>
              <a:t>и</a:t>
            </a:r>
            <a:r>
              <a:rPr lang="ru-RU" dirty="0" smtClean="0">
                <a:solidFill>
                  <a:srgbClr val="660033"/>
                </a:solidFill>
                <a:latin typeface="Times New Roman" pitchFamily="18" charset="0"/>
                <a:cs typeface="Times New Roman" pitchFamily="18" charset="0"/>
              </a:rPr>
              <a:t> </a:t>
            </a:r>
            <a:r>
              <a:rPr lang="ru-RU" dirty="0" err="1" smtClean="0">
                <a:solidFill>
                  <a:srgbClr val="660033"/>
                </a:solidFill>
                <a:latin typeface="Times New Roman" pitchFamily="18" charset="0"/>
                <a:cs typeface="Times New Roman" pitchFamily="18" charset="0"/>
              </a:rPr>
              <a:t>сотн</a:t>
            </a:r>
            <a:r>
              <a:rPr lang="uk-UA" dirty="0" smtClean="0">
                <a:solidFill>
                  <a:srgbClr val="660033"/>
                </a:solidFill>
                <a:latin typeface="Times New Roman" pitchFamily="18" charset="0"/>
                <a:cs typeface="Times New Roman" pitchFamily="18" charset="0"/>
              </a:rPr>
              <a:t>і</a:t>
            </a:r>
            <a:r>
              <a:rPr lang="ru-RU" dirty="0" smtClean="0">
                <a:solidFill>
                  <a:srgbClr val="660033"/>
                </a:solidFill>
                <a:latin typeface="Times New Roman" pitchFamily="18" charset="0"/>
                <a:cs typeface="Times New Roman" pitchFamily="18" charset="0"/>
              </a:rPr>
              <a:t> т</a:t>
            </a:r>
            <a:r>
              <a:rPr lang="uk-UA" dirty="0" smtClean="0">
                <a:solidFill>
                  <a:srgbClr val="660033"/>
                </a:solidFill>
                <a:latin typeface="Times New Roman" pitchFamily="18" charset="0"/>
                <a:cs typeface="Times New Roman" pitchFamily="18" charset="0"/>
              </a:rPr>
              <a:t>и</a:t>
            </a:r>
            <a:r>
              <a:rPr lang="ru-RU" dirty="0" err="1" smtClean="0">
                <a:solidFill>
                  <a:srgbClr val="660033"/>
                </a:solidFill>
                <a:latin typeface="Times New Roman" pitchFamily="18" charset="0"/>
                <a:cs typeface="Times New Roman" pitchFamily="18" charset="0"/>
              </a:rPr>
              <a:t>сяч</a:t>
            </a:r>
            <a:r>
              <a:rPr lang="ru-RU" dirty="0" smtClean="0">
                <a:solidFill>
                  <a:srgbClr val="660033"/>
                </a:solidFill>
                <a:latin typeface="Times New Roman" pitchFamily="18" charset="0"/>
                <a:cs typeface="Times New Roman" pitchFamily="18" charset="0"/>
              </a:rPr>
              <a:t> </a:t>
            </a:r>
            <a:r>
              <a:rPr lang="ru-RU" dirty="0" err="1" smtClean="0">
                <a:solidFill>
                  <a:srgbClr val="660033"/>
                </a:solidFill>
                <a:latin typeface="Times New Roman" pitchFamily="18" charset="0"/>
                <a:cs typeface="Times New Roman" pitchFamily="18" charset="0"/>
              </a:rPr>
              <a:t>бактер</a:t>
            </a:r>
            <a:r>
              <a:rPr lang="uk-UA" dirty="0" smtClean="0">
                <a:solidFill>
                  <a:srgbClr val="660033"/>
                </a:solidFill>
                <a:latin typeface="Times New Roman" pitchFamily="18" charset="0"/>
                <a:cs typeface="Times New Roman" pitchFamily="18" charset="0"/>
              </a:rPr>
              <a:t>і</a:t>
            </a:r>
            <a:r>
              <a:rPr lang="ru-RU" dirty="0" err="1" smtClean="0">
                <a:solidFill>
                  <a:srgbClr val="660033"/>
                </a:solidFill>
                <a:latin typeface="Times New Roman" pitchFamily="18" charset="0"/>
                <a:cs typeface="Times New Roman" pitchFamily="18" charset="0"/>
              </a:rPr>
              <a:t>й</a:t>
            </a:r>
            <a:r>
              <a:rPr lang="ru-RU" dirty="0" smtClean="0">
                <a:solidFill>
                  <a:srgbClr val="660033"/>
                </a:solidFill>
                <a:latin typeface="Times New Roman" pitchFamily="18" charset="0"/>
                <a:cs typeface="Times New Roman" pitchFamily="18" charset="0"/>
              </a:rPr>
              <a:t> с</a:t>
            </a:r>
            <a:r>
              <a:rPr lang="uk-UA" dirty="0" smtClean="0">
                <a:solidFill>
                  <a:srgbClr val="660033"/>
                </a:solidFill>
                <a:latin typeface="Times New Roman" pitchFamily="18" charset="0"/>
                <a:cs typeface="Times New Roman" pitchFamily="18" charset="0"/>
              </a:rPr>
              <a:t>е</a:t>
            </a:r>
            <a:r>
              <a:rPr lang="ru-RU" dirty="0" err="1" smtClean="0">
                <a:solidFill>
                  <a:srgbClr val="660033"/>
                </a:solidFill>
                <a:latin typeface="Times New Roman" pitchFamily="18" charset="0"/>
                <a:cs typeface="Times New Roman" pitchFamily="18" charset="0"/>
              </a:rPr>
              <a:t>редн</a:t>
            </a:r>
            <a:r>
              <a:rPr lang="uk-UA" dirty="0" err="1" smtClean="0">
                <a:solidFill>
                  <a:srgbClr val="660033"/>
                </a:solidFill>
                <a:latin typeface="Times New Roman" pitchFamily="18" charset="0"/>
                <a:cs typeface="Times New Roman" pitchFamily="18" charset="0"/>
              </a:rPr>
              <a:t>ьо</a:t>
            </a:r>
            <a:r>
              <a:rPr lang="ru-RU" dirty="0" smtClean="0">
                <a:solidFill>
                  <a:srgbClr val="660033"/>
                </a:solidFill>
                <a:latin typeface="Times New Roman" pitchFamily="18" charset="0"/>
                <a:cs typeface="Times New Roman" pitchFamily="18" charset="0"/>
              </a:rPr>
              <a:t>го </a:t>
            </a:r>
            <a:r>
              <a:rPr lang="ru-RU" dirty="0" err="1" smtClean="0">
                <a:solidFill>
                  <a:srgbClr val="660033"/>
                </a:solidFill>
                <a:latin typeface="Times New Roman" pitchFamily="18" charset="0"/>
                <a:cs typeface="Times New Roman" pitchFamily="18" charset="0"/>
              </a:rPr>
              <a:t>розм</a:t>
            </a:r>
            <a:r>
              <a:rPr lang="uk-UA" dirty="0" smtClean="0">
                <a:solidFill>
                  <a:srgbClr val="660033"/>
                </a:solidFill>
                <a:latin typeface="Times New Roman" pitchFamily="18" charset="0"/>
                <a:cs typeface="Times New Roman" pitchFamily="18" charset="0"/>
              </a:rPr>
              <a:t>і</a:t>
            </a:r>
            <a:r>
              <a:rPr lang="ru-RU" dirty="0" err="1" smtClean="0">
                <a:solidFill>
                  <a:srgbClr val="660033"/>
                </a:solidFill>
                <a:latin typeface="Times New Roman" pitchFamily="18" charset="0"/>
                <a:cs typeface="Times New Roman" pitchFamily="18" charset="0"/>
              </a:rPr>
              <a:t>р</a:t>
            </a:r>
            <a:r>
              <a:rPr lang="uk-UA" dirty="0" smtClean="0">
                <a:solidFill>
                  <a:srgbClr val="660033"/>
                </a:solidFill>
                <a:latin typeface="Times New Roman" pitchFamily="18" charset="0"/>
                <a:cs typeface="Times New Roman" pitchFamily="18" charset="0"/>
              </a:rPr>
              <a:t>у</a:t>
            </a:r>
            <a:r>
              <a:rPr lang="ru-RU" dirty="0" smtClean="0">
                <a:solidFill>
                  <a:srgbClr val="660033"/>
                </a:solidFill>
                <a:latin typeface="Times New Roman" pitchFamily="18" charset="0"/>
                <a:cs typeface="Times New Roman" pitchFamily="18" charset="0"/>
              </a:rPr>
              <a:t>. </a:t>
            </a:r>
            <a:r>
              <a:rPr lang="uk-UA" dirty="0" smtClean="0">
                <a:solidFill>
                  <a:srgbClr val="660033"/>
                </a:solidFill>
                <a:latin typeface="Times New Roman" pitchFamily="18" charset="0"/>
                <a:cs typeface="Times New Roman" pitchFamily="18" charset="0"/>
              </a:rPr>
              <a:t>Побачити б</a:t>
            </a:r>
            <a:r>
              <a:rPr lang="ru-RU" dirty="0" smtClean="0">
                <a:solidFill>
                  <a:srgbClr val="660033"/>
                </a:solidFill>
                <a:latin typeface="Times New Roman" pitchFamily="18" charset="0"/>
                <a:cs typeface="Times New Roman" pitchFamily="18" charset="0"/>
              </a:rPr>
              <a:t>актер</a:t>
            </a:r>
            <a:r>
              <a:rPr lang="uk-UA" dirty="0" err="1" smtClean="0">
                <a:solidFill>
                  <a:srgbClr val="660033"/>
                </a:solidFill>
                <a:latin typeface="Times New Roman" pitchFamily="18" charset="0"/>
                <a:cs typeface="Times New Roman" pitchFamily="18" charset="0"/>
              </a:rPr>
              <a:t>ії</a:t>
            </a:r>
            <a:r>
              <a:rPr lang="ru-RU" dirty="0" smtClean="0">
                <a:solidFill>
                  <a:srgbClr val="660033"/>
                </a:solidFill>
                <a:latin typeface="Times New Roman" pitchFamily="18" charset="0"/>
                <a:cs typeface="Times New Roman" pitchFamily="18" charset="0"/>
              </a:rPr>
              <a:t> </a:t>
            </a:r>
            <a:r>
              <a:rPr lang="ru-RU" dirty="0" err="1" smtClean="0">
                <a:solidFill>
                  <a:srgbClr val="660033"/>
                </a:solidFill>
                <a:latin typeface="Times New Roman" pitchFamily="18" charset="0"/>
                <a:cs typeface="Times New Roman" pitchFamily="18" charset="0"/>
              </a:rPr>
              <a:t>можн</a:t>
            </a:r>
            <a:r>
              <a:rPr lang="uk-UA" dirty="0" smtClean="0">
                <a:solidFill>
                  <a:srgbClr val="660033"/>
                </a:solidFill>
                <a:latin typeface="Times New Roman" pitchFamily="18" charset="0"/>
                <a:cs typeface="Times New Roman" pitchFamily="18" charset="0"/>
              </a:rPr>
              <a:t>а</a:t>
            </a:r>
            <a:r>
              <a:rPr lang="ru-RU" dirty="0" smtClean="0">
                <a:solidFill>
                  <a:srgbClr val="660033"/>
                </a:solidFill>
                <a:latin typeface="Times New Roman" pitchFamily="18" charset="0"/>
                <a:cs typeface="Times New Roman" pitchFamily="18" charset="0"/>
              </a:rPr>
              <a:t>  т</a:t>
            </a:r>
            <a:r>
              <a:rPr lang="uk-UA" dirty="0" smtClean="0">
                <a:solidFill>
                  <a:srgbClr val="660033"/>
                </a:solidFill>
                <a:latin typeface="Times New Roman" pitchFamily="18" charset="0"/>
                <a:cs typeface="Times New Roman" pitchFamily="18" charset="0"/>
              </a:rPr>
              <a:t>і</a:t>
            </a:r>
            <a:r>
              <a:rPr lang="ru-RU" dirty="0" err="1" smtClean="0">
                <a:solidFill>
                  <a:srgbClr val="660033"/>
                </a:solidFill>
                <a:latin typeface="Times New Roman" pitchFamily="18" charset="0"/>
                <a:cs typeface="Times New Roman" pitchFamily="18" charset="0"/>
              </a:rPr>
              <a:t>льк</a:t>
            </a:r>
            <a:r>
              <a:rPr lang="uk-UA" dirty="0" smtClean="0">
                <a:solidFill>
                  <a:srgbClr val="660033"/>
                </a:solidFill>
                <a:latin typeface="Times New Roman" pitchFamily="18" charset="0"/>
                <a:cs typeface="Times New Roman" pitchFamily="18" charset="0"/>
              </a:rPr>
              <a:t>и</a:t>
            </a:r>
            <a:r>
              <a:rPr lang="ru-RU" dirty="0" smtClean="0">
                <a:solidFill>
                  <a:srgbClr val="660033"/>
                </a:solidFill>
                <a:latin typeface="Times New Roman" pitchFamily="18" charset="0"/>
                <a:cs typeface="Times New Roman" pitchFamily="18" charset="0"/>
              </a:rPr>
              <a:t> в м</a:t>
            </a:r>
            <a:r>
              <a:rPr lang="uk-UA" dirty="0" smtClean="0">
                <a:solidFill>
                  <a:srgbClr val="660033"/>
                </a:solidFill>
                <a:latin typeface="Times New Roman" pitchFamily="18" charset="0"/>
                <a:cs typeface="Times New Roman" pitchFamily="18" charset="0"/>
              </a:rPr>
              <a:t>і</a:t>
            </a:r>
            <a:r>
              <a:rPr lang="ru-RU" dirty="0" err="1" smtClean="0">
                <a:solidFill>
                  <a:srgbClr val="660033"/>
                </a:solidFill>
                <a:latin typeface="Times New Roman" pitchFamily="18" charset="0"/>
                <a:cs typeface="Times New Roman" pitchFamily="18" charset="0"/>
              </a:rPr>
              <a:t>кроскоп</a:t>
            </a:r>
            <a:r>
              <a:rPr lang="ru-RU" dirty="0" smtClean="0">
                <a:solidFill>
                  <a:srgbClr val="660033"/>
                </a:solidFill>
                <a:latin typeface="Times New Roman" pitchFamily="18" charset="0"/>
                <a:cs typeface="Times New Roman" pitchFamily="18" charset="0"/>
              </a:rPr>
              <a:t>,</a:t>
            </a:r>
            <a:r>
              <a:rPr lang="uk-UA" dirty="0" smtClean="0">
                <a:solidFill>
                  <a:srgbClr val="660033"/>
                </a:solidFill>
                <a:latin typeface="Times New Roman" pitchFamily="18" charset="0"/>
                <a:cs typeface="Times New Roman" pitchFamily="18" charset="0"/>
              </a:rPr>
              <a:t> </a:t>
            </a:r>
            <a:r>
              <a:rPr lang="ru-RU" dirty="0" smtClean="0">
                <a:solidFill>
                  <a:srgbClr val="660033"/>
                </a:solidFill>
                <a:latin typeface="Times New Roman" pitchFamily="18" charset="0"/>
                <a:cs typeface="Times New Roman" pitchFamily="18" charset="0"/>
              </a:rPr>
              <a:t>тому </a:t>
            </a:r>
            <a:r>
              <a:rPr lang="uk-UA" dirty="0" smtClean="0">
                <a:solidFill>
                  <a:srgbClr val="660033"/>
                </a:solidFill>
                <a:latin typeface="Times New Roman" pitchFamily="18" charset="0"/>
                <a:cs typeface="Times New Roman" pitchFamily="18" charset="0"/>
              </a:rPr>
              <a:t>ї</a:t>
            </a:r>
            <a:r>
              <a:rPr lang="ru-RU" dirty="0" err="1" smtClean="0">
                <a:solidFill>
                  <a:srgbClr val="660033"/>
                </a:solidFill>
                <a:latin typeface="Times New Roman" pitchFamily="18" charset="0"/>
                <a:cs typeface="Times New Roman" pitchFamily="18" charset="0"/>
              </a:rPr>
              <a:t>х</a:t>
            </a:r>
            <a:r>
              <a:rPr lang="ru-RU" dirty="0" smtClean="0">
                <a:solidFill>
                  <a:srgbClr val="660033"/>
                </a:solidFill>
                <a:latin typeface="Times New Roman" pitchFamily="18" charset="0"/>
                <a:cs typeface="Times New Roman" pitchFamily="18" charset="0"/>
              </a:rPr>
              <a:t> </a:t>
            </a:r>
            <a:r>
              <a:rPr lang="ru-RU" dirty="0" err="1" smtClean="0">
                <a:solidFill>
                  <a:srgbClr val="660033"/>
                </a:solidFill>
                <a:latin typeface="Times New Roman" pitchFamily="18" charset="0"/>
                <a:cs typeface="Times New Roman" pitchFamily="18" charset="0"/>
              </a:rPr>
              <a:t>наз</a:t>
            </a:r>
            <a:r>
              <a:rPr lang="uk-UA" dirty="0" smtClean="0">
                <a:solidFill>
                  <a:srgbClr val="660033"/>
                </a:solidFill>
                <a:latin typeface="Times New Roman" pitchFamily="18" charset="0"/>
                <a:cs typeface="Times New Roman" pitchFamily="18" charset="0"/>
              </a:rPr>
              <a:t>и</a:t>
            </a:r>
            <a:r>
              <a:rPr lang="ru-RU" dirty="0" err="1" smtClean="0">
                <a:solidFill>
                  <a:srgbClr val="660033"/>
                </a:solidFill>
                <a:latin typeface="Times New Roman" pitchFamily="18" charset="0"/>
                <a:cs typeface="Times New Roman" pitchFamily="18" charset="0"/>
              </a:rPr>
              <a:t>вают</a:t>
            </a:r>
            <a:r>
              <a:rPr lang="uk-UA" dirty="0" smtClean="0">
                <a:solidFill>
                  <a:srgbClr val="660033"/>
                </a:solidFill>
                <a:latin typeface="Times New Roman" pitchFamily="18" charset="0"/>
                <a:cs typeface="Times New Roman" pitchFamily="18" charset="0"/>
              </a:rPr>
              <a:t>ь </a:t>
            </a:r>
            <a:r>
              <a:rPr lang="ru-RU" i="1" u="sng" dirty="0" smtClean="0">
                <a:solidFill>
                  <a:srgbClr val="660033"/>
                </a:solidFill>
                <a:latin typeface="Times New Roman" pitchFamily="18" charset="0"/>
                <a:cs typeface="Times New Roman" pitchFamily="18" charset="0"/>
              </a:rPr>
              <a:t>м</a:t>
            </a:r>
            <a:r>
              <a:rPr lang="uk-UA" i="1" u="sng" dirty="0" smtClean="0">
                <a:solidFill>
                  <a:srgbClr val="660033"/>
                </a:solidFill>
                <a:latin typeface="Times New Roman" pitchFamily="18" charset="0"/>
                <a:cs typeface="Times New Roman" pitchFamily="18" charset="0"/>
              </a:rPr>
              <a:t>і</a:t>
            </a:r>
            <a:r>
              <a:rPr lang="ru-RU" i="1" u="sng" dirty="0" err="1" smtClean="0">
                <a:solidFill>
                  <a:srgbClr val="660033"/>
                </a:solidFill>
                <a:latin typeface="Times New Roman" pitchFamily="18" charset="0"/>
                <a:cs typeface="Times New Roman" pitchFamily="18" charset="0"/>
              </a:rPr>
              <a:t>кроорган</a:t>
            </a:r>
            <a:r>
              <a:rPr lang="uk-UA" i="1" u="sng" dirty="0" smtClean="0">
                <a:solidFill>
                  <a:srgbClr val="660033"/>
                </a:solidFill>
                <a:latin typeface="Times New Roman" pitchFamily="18" charset="0"/>
                <a:cs typeface="Times New Roman" pitchFamily="18" charset="0"/>
              </a:rPr>
              <a:t>і</a:t>
            </a:r>
            <a:r>
              <a:rPr lang="ru-RU" i="1" u="sng" dirty="0" err="1" smtClean="0">
                <a:solidFill>
                  <a:srgbClr val="660033"/>
                </a:solidFill>
                <a:latin typeface="Times New Roman" pitchFamily="18" charset="0"/>
                <a:cs typeface="Times New Roman" pitchFamily="18" charset="0"/>
              </a:rPr>
              <a:t>змами</a:t>
            </a:r>
            <a:r>
              <a:rPr lang="uk-UA" i="1" u="sng" dirty="0" smtClean="0">
                <a:solidFill>
                  <a:srgbClr val="660033"/>
                </a:solidFill>
                <a:latin typeface="Times New Roman" pitchFamily="18" charset="0"/>
                <a:cs typeface="Times New Roman" pitchFamily="18" charset="0"/>
              </a:rPr>
              <a:t>. </a:t>
            </a:r>
          </a:p>
          <a:p>
            <a:pPr>
              <a:buNone/>
            </a:pPr>
            <a:r>
              <a:rPr lang="uk-UA" dirty="0" smtClean="0">
                <a:solidFill>
                  <a:srgbClr val="660033"/>
                </a:solidFill>
                <a:latin typeface="Times New Roman" pitchFamily="18" charset="0"/>
                <a:cs typeface="Times New Roman" pitchFamily="18" charset="0"/>
              </a:rPr>
              <a:t>		Наука, що їх вивчає </a:t>
            </a:r>
            <a:r>
              <a:rPr lang="ru-RU" dirty="0" smtClean="0">
                <a:solidFill>
                  <a:srgbClr val="660033"/>
                </a:solidFill>
                <a:latin typeface="Times New Roman" pitchFamily="18" charset="0"/>
                <a:cs typeface="Times New Roman" pitchFamily="18" charset="0"/>
              </a:rPr>
              <a:t> </a:t>
            </a:r>
            <a:r>
              <a:rPr lang="uk-UA" dirty="0" smtClean="0">
                <a:solidFill>
                  <a:srgbClr val="660033"/>
                </a:solidFill>
                <a:latin typeface="Times New Roman" pitchFamily="18" charset="0"/>
                <a:cs typeface="Times New Roman" pitchFamily="18" charset="0"/>
              </a:rPr>
              <a:t>називається</a:t>
            </a:r>
            <a:r>
              <a:rPr lang="ru-RU" dirty="0" smtClean="0">
                <a:solidFill>
                  <a:srgbClr val="660033"/>
                </a:solidFill>
                <a:latin typeface="Times New Roman" pitchFamily="18" charset="0"/>
                <a:cs typeface="Times New Roman" pitchFamily="18" charset="0"/>
              </a:rPr>
              <a:t> </a:t>
            </a:r>
            <a:r>
              <a:rPr lang="ru-RU" i="1" u="sng" dirty="0" smtClean="0">
                <a:solidFill>
                  <a:srgbClr val="660033"/>
                </a:solidFill>
                <a:latin typeface="Times New Roman" pitchFamily="18" charset="0"/>
                <a:cs typeface="Times New Roman" pitchFamily="18" charset="0"/>
              </a:rPr>
              <a:t>м</a:t>
            </a:r>
            <a:r>
              <a:rPr lang="uk-UA" i="1" u="sng" dirty="0" smtClean="0">
                <a:solidFill>
                  <a:srgbClr val="660033"/>
                </a:solidFill>
                <a:latin typeface="Times New Roman" pitchFamily="18" charset="0"/>
                <a:cs typeface="Times New Roman" pitchFamily="18" charset="0"/>
              </a:rPr>
              <a:t>і</a:t>
            </a:r>
            <a:r>
              <a:rPr lang="ru-RU" i="1" u="sng" dirty="0" err="1" smtClean="0">
                <a:solidFill>
                  <a:srgbClr val="660033"/>
                </a:solidFill>
                <a:latin typeface="Times New Roman" pitchFamily="18" charset="0"/>
                <a:cs typeface="Times New Roman" pitchFamily="18" charset="0"/>
              </a:rPr>
              <a:t>кроб</a:t>
            </a:r>
            <a:r>
              <a:rPr lang="uk-UA" i="1" u="sng" dirty="0" smtClean="0">
                <a:solidFill>
                  <a:srgbClr val="660033"/>
                </a:solidFill>
                <a:latin typeface="Times New Roman" pitchFamily="18" charset="0"/>
                <a:cs typeface="Times New Roman" pitchFamily="18" charset="0"/>
              </a:rPr>
              <a:t>і</a:t>
            </a:r>
            <a:r>
              <a:rPr lang="ru-RU" i="1" u="sng" dirty="0" err="1" smtClean="0">
                <a:solidFill>
                  <a:srgbClr val="660033"/>
                </a:solidFill>
                <a:latin typeface="Times New Roman" pitchFamily="18" charset="0"/>
                <a:cs typeface="Times New Roman" pitchFamily="18" charset="0"/>
              </a:rPr>
              <a:t>олог</a:t>
            </a:r>
            <a:r>
              <a:rPr lang="uk-UA" i="1" u="sng" dirty="0" err="1" smtClean="0">
                <a:solidFill>
                  <a:srgbClr val="660033"/>
                </a:solidFill>
                <a:latin typeface="Times New Roman" pitchFamily="18" charset="0"/>
                <a:cs typeface="Times New Roman" pitchFamily="18" charset="0"/>
              </a:rPr>
              <a:t>ією</a:t>
            </a:r>
            <a:r>
              <a:rPr lang="ru-RU" u="sng" dirty="0" smtClean="0">
                <a:solidFill>
                  <a:srgbClr val="660033"/>
                </a:solidFill>
                <a:latin typeface="Times New Roman" pitchFamily="18" charset="0"/>
                <a:cs typeface="Times New Roman" pitchFamily="18" charset="0"/>
              </a:rPr>
              <a:t>. </a:t>
            </a:r>
          </a:p>
          <a:p>
            <a:pPr>
              <a:buNone/>
            </a:pPr>
            <a:r>
              <a:rPr lang="ru-RU" dirty="0" smtClean="0">
                <a:solidFill>
                  <a:srgbClr val="660033"/>
                </a:solidFill>
                <a:latin typeface="Times New Roman" pitchFamily="18" charset="0"/>
                <a:cs typeface="Times New Roman" pitchFamily="18" charset="0"/>
              </a:rPr>
              <a:t>		</a:t>
            </a:r>
            <a:r>
              <a:rPr lang="uk-UA" dirty="0" smtClean="0">
                <a:solidFill>
                  <a:srgbClr val="660033"/>
                </a:solidFill>
                <a:latin typeface="Times New Roman" pitchFamily="18" charset="0"/>
                <a:cs typeface="Times New Roman" pitchFamily="18" charset="0"/>
              </a:rPr>
              <a:t>Галузь </a:t>
            </a:r>
            <a:r>
              <a:rPr lang="ru-RU" dirty="0" smtClean="0">
                <a:solidFill>
                  <a:srgbClr val="660033"/>
                </a:solidFill>
                <a:latin typeface="Times New Roman" pitchFamily="18" charset="0"/>
                <a:cs typeface="Times New Roman" pitchFamily="18" charset="0"/>
              </a:rPr>
              <a:t>м</a:t>
            </a:r>
            <a:r>
              <a:rPr lang="uk-UA" dirty="0" smtClean="0">
                <a:solidFill>
                  <a:srgbClr val="660033"/>
                </a:solidFill>
                <a:latin typeface="Times New Roman" pitchFamily="18" charset="0"/>
                <a:cs typeface="Times New Roman" pitchFamily="18" charset="0"/>
              </a:rPr>
              <a:t>і</a:t>
            </a:r>
            <a:r>
              <a:rPr lang="ru-RU" dirty="0" err="1" smtClean="0">
                <a:solidFill>
                  <a:srgbClr val="660033"/>
                </a:solidFill>
                <a:latin typeface="Times New Roman" pitchFamily="18" charset="0"/>
                <a:cs typeface="Times New Roman" pitchFamily="18" charset="0"/>
              </a:rPr>
              <a:t>кроб</a:t>
            </a:r>
            <a:r>
              <a:rPr lang="uk-UA" dirty="0" smtClean="0">
                <a:solidFill>
                  <a:srgbClr val="660033"/>
                </a:solidFill>
                <a:latin typeface="Times New Roman" pitchFamily="18" charset="0"/>
                <a:cs typeface="Times New Roman" pitchFamily="18" charset="0"/>
              </a:rPr>
              <a:t>і</a:t>
            </a:r>
            <a:r>
              <a:rPr lang="ru-RU" dirty="0" err="1" smtClean="0">
                <a:solidFill>
                  <a:srgbClr val="660033"/>
                </a:solidFill>
                <a:latin typeface="Times New Roman" pitchFamily="18" charset="0"/>
                <a:cs typeface="Times New Roman" pitchFamily="18" charset="0"/>
              </a:rPr>
              <a:t>олог</a:t>
            </a:r>
            <a:r>
              <a:rPr lang="uk-UA" dirty="0" err="1" smtClean="0">
                <a:solidFill>
                  <a:srgbClr val="660033"/>
                </a:solidFill>
                <a:latin typeface="Times New Roman" pitchFamily="18" charset="0"/>
                <a:cs typeface="Times New Roman" pitchFamily="18" charset="0"/>
              </a:rPr>
              <a:t>ії</a:t>
            </a:r>
            <a:r>
              <a:rPr lang="ru-RU" dirty="0" smtClean="0">
                <a:solidFill>
                  <a:srgbClr val="660033"/>
                </a:solidFill>
                <a:latin typeface="Times New Roman" pitchFamily="18" charset="0"/>
                <a:cs typeface="Times New Roman" pitchFamily="18" charset="0"/>
              </a:rPr>
              <a:t>, </a:t>
            </a:r>
            <a:r>
              <a:rPr lang="uk-UA" dirty="0" smtClean="0">
                <a:solidFill>
                  <a:srgbClr val="660033"/>
                </a:solidFill>
                <a:latin typeface="Times New Roman" pitchFamily="18" charset="0"/>
                <a:cs typeface="Times New Roman" pitchFamily="18" charset="0"/>
              </a:rPr>
              <a:t>що вивчає</a:t>
            </a:r>
            <a:r>
              <a:rPr lang="ru-RU" dirty="0" smtClean="0">
                <a:solidFill>
                  <a:srgbClr val="660033"/>
                </a:solidFill>
                <a:latin typeface="Times New Roman" pitchFamily="18" charset="0"/>
                <a:cs typeface="Times New Roman" pitchFamily="18" charset="0"/>
              </a:rPr>
              <a:t> </a:t>
            </a:r>
            <a:r>
              <a:rPr lang="ru-RU" dirty="0" err="1" smtClean="0">
                <a:solidFill>
                  <a:srgbClr val="660033"/>
                </a:solidFill>
                <a:latin typeface="Times New Roman" pitchFamily="18" charset="0"/>
                <a:cs typeface="Times New Roman" pitchFamily="18" charset="0"/>
              </a:rPr>
              <a:t>бактер</a:t>
            </a:r>
            <a:r>
              <a:rPr lang="uk-UA" dirty="0" err="1" smtClean="0">
                <a:solidFill>
                  <a:srgbClr val="660033"/>
                </a:solidFill>
                <a:latin typeface="Times New Roman" pitchFamily="18" charset="0"/>
                <a:cs typeface="Times New Roman" pitchFamily="18" charset="0"/>
              </a:rPr>
              <a:t>ії</a:t>
            </a:r>
            <a:r>
              <a:rPr lang="ru-RU" dirty="0" smtClean="0">
                <a:solidFill>
                  <a:srgbClr val="660033"/>
                </a:solidFill>
                <a:latin typeface="Times New Roman" pitchFamily="18" charset="0"/>
                <a:cs typeface="Times New Roman" pitchFamily="18" charset="0"/>
              </a:rPr>
              <a:t>, </a:t>
            </a:r>
            <a:r>
              <a:rPr lang="ru-RU" dirty="0" err="1" smtClean="0">
                <a:solidFill>
                  <a:srgbClr val="660033"/>
                </a:solidFill>
                <a:latin typeface="Times New Roman" pitchFamily="18" charset="0"/>
                <a:cs typeface="Times New Roman" pitchFamily="18" charset="0"/>
              </a:rPr>
              <a:t>наз</a:t>
            </a:r>
            <a:r>
              <a:rPr lang="uk-UA" dirty="0" smtClean="0">
                <a:solidFill>
                  <a:srgbClr val="660033"/>
                </a:solidFill>
                <a:latin typeface="Times New Roman" pitchFamily="18" charset="0"/>
                <a:cs typeface="Times New Roman" pitchFamily="18" charset="0"/>
              </a:rPr>
              <a:t>и</a:t>
            </a:r>
            <a:r>
              <a:rPr lang="ru-RU" dirty="0" err="1" smtClean="0">
                <a:solidFill>
                  <a:srgbClr val="660033"/>
                </a:solidFill>
                <a:latin typeface="Times New Roman" pitchFamily="18" charset="0"/>
                <a:cs typeface="Times New Roman" pitchFamily="18" charset="0"/>
              </a:rPr>
              <a:t>ва</a:t>
            </a:r>
            <a:r>
              <a:rPr lang="uk-UA" dirty="0" err="1" smtClean="0">
                <a:solidFill>
                  <a:srgbClr val="660033"/>
                </a:solidFill>
                <a:latin typeface="Times New Roman" pitchFamily="18" charset="0"/>
                <a:cs typeface="Times New Roman" pitchFamily="18" charset="0"/>
              </a:rPr>
              <a:t>ють</a:t>
            </a:r>
            <a:r>
              <a:rPr lang="ru-RU" dirty="0" smtClean="0">
                <a:solidFill>
                  <a:srgbClr val="660033"/>
                </a:solidFill>
                <a:latin typeface="Times New Roman" pitchFamily="18" charset="0"/>
                <a:cs typeface="Times New Roman" pitchFamily="18" charset="0"/>
              </a:rPr>
              <a:t> </a:t>
            </a:r>
            <a:r>
              <a:rPr lang="ru-RU" i="1" u="sng" dirty="0" err="1" smtClean="0">
                <a:solidFill>
                  <a:srgbClr val="660033"/>
                </a:solidFill>
                <a:latin typeface="Times New Roman" pitchFamily="18" charset="0"/>
                <a:cs typeface="Times New Roman" pitchFamily="18" charset="0"/>
              </a:rPr>
              <a:t>бактер</a:t>
            </a:r>
            <a:r>
              <a:rPr lang="uk-UA" i="1" u="sng" dirty="0" smtClean="0">
                <a:solidFill>
                  <a:srgbClr val="660033"/>
                </a:solidFill>
                <a:latin typeface="Times New Roman" pitchFamily="18" charset="0"/>
                <a:cs typeface="Times New Roman" pitchFamily="18" charset="0"/>
              </a:rPr>
              <a:t>і</a:t>
            </a:r>
            <a:r>
              <a:rPr lang="ru-RU" i="1" u="sng" dirty="0" err="1" smtClean="0">
                <a:solidFill>
                  <a:srgbClr val="660033"/>
                </a:solidFill>
                <a:latin typeface="Times New Roman" pitchFamily="18" charset="0"/>
                <a:cs typeface="Times New Roman" pitchFamily="18" charset="0"/>
              </a:rPr>
              <a:t>олог</a:t>
            </a:r>
            <a:r>
              <a:rPr lang="uk-UA" i="1" u="sng" dirty="0" err="1" smtClean="0">
                <a:solidFill>
                  <a:srgbClr val="660033"/>
                </a:solidFill>
                <a:latin typeface="Times New Roman" pitchFamily="18" charset="0"/>
                <a:cs typeface="Times New Roman" pitchFamily="18" charset="0"/>
              </a:rPr>
              <a:t>ією</a:t>
            </a:r>
            <a:r>
              <a:rPr lang="ru-RU" dirty="0" smtClean="0">
                <a:solidFill>
                  <a:srgbClr val="660033"/>
                </a:solidFill>
                <a:latin typeface="Times New Roman" pitchFamily="18" charset="0"/>
                <a:cs typeface="Times New Roman" pitchFamily="18" charset="0"/>
              </a:rPr>
              <a:t>. </a:t>
            </a:r>
            <a:endParaRPr lang="ru-RU" dirty="0"/>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73050"/>
            <a:ext cx="8643966" cy="1162050"/>
          </a:xfrm>
        </p:spPr>
        <p:txBody>
          <a:bodyPr>
            <a:normAutofit/>
          </a:bodyPr>
          <a:lstStyle/>
          <a:p>
            <a:r>
              <a:rPr lang="uk-UA" sz="4000" dirty="0" smtClean="0">
                <a:effectLst/>
                <a:latin typeface="Times New Roman" pitchFamily="18" charset="0"/>
                <a:cs typeface="Times New Roman" pitchFamily="18" charset="0"/>
              </a:rPr>
              <a:t>ІСТОРІЯ ВИВЧЕННЯ БАКТЕРІЙ</a:t>
            </a:r>
            <a:endParaRPr lang="ru-RU" sz="4000" dirty="0">
              <a:effectLst/>
              <a:latin typeface="Times New Roman" pitchFamily="18" charset="0"/>
              <a:cs typeface="Times New Roman" pitchFamily="18" charset="0"/>
            </a:endParaRPr>
          </a:p>
        </p:txBody>
      </p:sp>
      <p:sp>
        <p:nvSpPr>
          <p:cNvPr id="3" name="Текст 2"/>
          <p:cNvSpPr>
            <a:spLocks noGrp="1"/>
          </p:cNvSpPr>
          <p:nvPr>
            <p:ph type="body" idx="2"/>
          </p:nvPr>
        </p:nvSpPr>
        <p:spPr/>
        <p:txBody>
          <a:bodyPr>
            <a:noAutofit/>
          </a:bodyPr>
          <a:lstStyle/>
          <a:p>
            <a:r>
              <a:rPr lang="uk-UA" sz="2000" dirty="0" smtClean="0">
                <a:latin typeface="Times New Roman" pitchFamily="18" charset="0"/>
                <a:cs typeface="Times New Roman" pitchFamily="18" charset="0"/>
              </a:rPr>
              <a:t>Французький вчений Луї  Пастер (1822-1895рр.) розробив методи дослідження бактерій і з</a:t>
            </a:r>
            <a:r>
              <a:rPr lang="en-US" sz="2000" dirty="0" smtClean="0">
                <a:latin typeface="Times New Roman" pitchFamily="18" charset="0"/>
                <a:cs typeface="Times New Roman" pitchFamily="18" charset="0"/>
              </a:rPr>
              <a:t>’</a:t>
            </a:r>
            <a:r>
              <a:rPr lang="uk-UA" sz="2000" dirty="0" smtClean="0">
                <a:latin typeface="Times New Roman" pitchFamily="18" charset="0"/>
                <a:cs typeface="Times New Roman" pitchFamily="18" charset="0"/>
              </a:rPr>
              <a:t>ясував, що саме ці організми є причиною багатьох хвороб людини.  </a:t>
            </a:r>
          </a:p>
          <a:p>
            <a:r>
              <a:rPr lang="uk-UA" sz="2000" dirty="0" smtClean="0">
                <a:latin typeface="Times New Roman" pitchFamily="18" charset="0"/>
                <a:cs typeface="Times New Roman" pitchFamily="18" charset="0"/>
              </a:rPr>
              <a:t>	Він є засновником  науки про бактерії – </a:t>
            </a:r>
            <a:r>
              <a:rPr lang="uk-UA" sz="2000" i="1" u="sng" dirty="0" smtClean="0">
                <a:latin typeface="Times New Roman" pitchFamily="18" charset="0"/>
                <a:cs typeface="Times New Roman" pitchFamily="18" charset="0"/>
              </a:rPr>
              <a:t>мікробіології.</a:t>
            </a:r>
            <a:endParaRPr lang="ru-RU" sz="2000" u="sng" dirty="0">
              <a:latin typeface="Times New Roman" pitchFamily="18" charset="0"/>
              <a:cs typeface="Times New Roman" pitchFamily="18" charset="0"/>
            </a:endParaRPr>
          </a:p>
        </p:txBody>
      </p:sp>
      <p:pic>
        <p:nvPicPr>
          <p:cNvPr id="7" name="Picture 2"/>
          <p:cNvPicPr>
            <a:picLocks noGrp="1" noChangeAspect="1" noChangeArrowheads="1"/>
          </p:cNvPicPr>
          <p:nvPr>
            <p:ph sz="half" idx="1"/>
          </p:nvPr>
        </p:nvPicPr>
        <p:blipFill>
          <a:blip r:embed="rId2"/>
          <a:srcRect/>
          <a:stretch>
            <a:fillRect/>
          </a:stretch>
        </p:blipFill>
        <p:spPr bwMode="auto">
          <a:xfrm>
            <a:off x="4746785" y="1643050"/>
            <a:ext cx="3281155" cy="4778381"/>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нцестояння">
  <a:themeElements>
    <a:clrScheme name="Сонцестояння">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нцестояння">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нцестояння">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581</TotalTime>
  <Words>808</Words>
  <Application>Microsoft Office PowerPoint</Application>
  <PresentationFormat>Екран (4:3)</PresentationFormat>
  <Paragraphs>181</Paragraphs>
  <Slides>44</Slides>
  <Notes>0</Notes>
  <HiddenSlides>0</HiddenSlides>
  <MMClips>0</MMClips>
  <ScaleCrop>false</ScaleCrop>
  <HeadingPairs>
    <vt:vector size="6" baseType="variant">
      <vt:variant>
        <vt:lpstr>Тема</vt:lpstr>
      </vt:variant>
      <vt:variant>
        <vt:i4>1</vt:i4>
      </vt:variant>
      <vt:variant>
        <vt:lpstr>Вбудовані сервери OLE</vt:lpstr>
      </vt:variant>
      <vt:variant>
        <vt:i4>1</vt:i4>
      </vt:variant>
      <vt:variant>
        <vt:lpstr>Заголовки слайдів</vt:lpstr>
      </vt:variant>
      <vt:variant>
        <vt:i4>44</vt:i4>
      </vt:variant>
    </vt:vector>
  </HeadingPairs>
  <TitlesOfParts>
    <vt:vector size="46" baseType="lpstr">
      <vt:lpstr>Сонцестояння</vt:lpstr>
      <vt:lpstr>Пакет</vt:lpstr>
      <vt:lpstr>  Мільярди мікроорганізмів розсіяні в природі,  вони оточують нас усюди. Невидимі, вони постійно  супроводжують людину, втручаючись  в її життя то як вороги, то як друзі.    В. Л. Омелянський </vt:lpstr>
      <vt:lpstr>Бактерії – найменші одноклітинні  організми. </vt:lpstr>
      <vt:lpstr>Як ви уявляєте собі бактерії</vt:lpstr>
      <vt:lpstr>Слайд 4</vt:lpstr>
      <vt:lpstr>Бактерії під мікроскопом</vt:lpstr>
      <vt:lpstr>МЕНЕ НАЙБІЛЬШ ВРАЗИЛО…</vt:lpstr>
      <vt:lpstr>Сьогодні ми вивчимо: 1. Що таке бактерії? 2. Який вигляд мають бактерії? 3. Історію їх вивчення. 3. Процеси життєдіяльності. 4. Які їхні розміри? 5.Як вони побудовані?  6. Як вони розмножуються? 7. Значення бактерій. </vt:lpstr>
      <vt:lpstr>ІСТОРІЯ ВИВЧЕННЯ БАКТЕРІЙ</vt:lpstr>
      <vt:lpstr>ІСТОРІЯ ВИВЧЕННЯ БАКТЕРІЙ</vt:lpstr>
      <vt:lpstr> НАРАЗІ  ВЧЕНИМИ ОПИСАНО БЛИЗЬКО 30 тис. ВИДІВ  БАКТЕРІЙ. СЕРЕД НИХ ЛИШЕ МЕНШЕ 100 ВИДІВ Є ВИЗНАНИМИ ЗБУДНИКАМИ НЕБЕЗПЕЧНИХ  ХВОРОБ ЛЮДИНИ.  НА ТІЛІ ЗДОРОВОЇ ЛЮДИНИ ЖИВЕ ВІД 300 ДО 1000 ВИДІВ БАКТЕРІЙ.  ЗАГАЛЬНА МАСА ЯКИХ СКЛАДАЄ БЛИЗЬКО 1 КГ!   ЧИСЕЛЬНІСТЬ КЛІТИН БЛИЗЬКО 10 КВАДРИЛЬЙОНІВ. ЦЕ В 10 РАЗІВ ПЕРЕВИЩУЄ ЧИСЕЛЬНІСТЬ КЛІТИН У САМОЇ ЛЮДИНИ.</vt:lpstr>
      <vt:lpstr> ФОРМИ БАКТЕРІАЛЬНИХ КЛІТИН   Коки - округлої форми      </vt:lpstr>
      <vt:lpstr>ФОРМИ БАКТЕРІАЛЬНИХ КЛІТИН</vt:lpstr>
      <vt:lpstr>ФОРМИ БАКТЕРІАЛЬНИХ КЛІТИН</vt:lpstr>
      <vt:lpstr>ФОРМИ БАКТЕРІАЛЬНИХ КЛІТИН</vt:lpstr>
      <vt:lpstr>ФОРМИ БАКТЕРІАЛЬНИХ КЛІТИН</vt:lpstr>
      <vt:lpstr>ФОРМИ БАКТЕРІАЛЬНИХ КЛІТИН</vt:lpstr>
      <vt:lpstr>БУДОВА БАКТЕРІАЛЬНОЇ КЛІТИНИ</vt:lpstr>
      <vt:lpstr>РУХ БАКТЕРІЙ</vt:lpstr>
      <vt:lpstr>Бактерії з джгутиками</vt:lpstr>
      <vt:lpstr>Бактерії з джгутиками</vt:lpstr>
      <vt:lpstr>Бактерії з джгутиками</vt:lpstr>
      <vt:lpstr>ПРОЦЕСИ  ЖИТТЄДІЯЛЬНОСТІ  - ВСІ БАКТЕРІЇ ЖИВЛЯТЬСЯ ( ПОГЛИНАЮТЬ ПОЖИВНІ РЕЧОВИНИ З НАВКОЛИШНЬОГО СЕРЕДОВИЩА); Автотрофи – бактерії, що не потребують речовин, які виробляються іншими організмами. До них належать пурпурові бактерії, ціанобактерії, залізобактерії, сіркобактерії, азотфіксуючі бактерії.   Гетеротрофи – бактерії, що потребують готових органічних речовин. До них належать паразити (збудники хвороб) і сапрофіти ( бактерії гниття чи   бродіння). - РОСТУТЬ ; - ВИДІЛЯЮТЬ  ШКІДЛИВІ ПРОДУКТИ           ЖИТТЄДІЯЛЬНОСТІ  В НАВКОЛИШНЄ СЕРЕДОВИЩЕ; -  ВИРОБЛЯЮТЬ НЕОБХІДНУ ХІМІЧНУ ЕНЕРГІЮ; - ПОДВОЮЮТЬ ДНК;  - РОЗМНОЖУЮТЬСЯ. </vt:lpstr>
      <vt:lpstr>РОЗМНОЖЕННЯ  БАКТЕРІЙ  РОЗМНОЖЕННЯ БАКТЕРІЙ ВІДБУВАЄТЬСЯ ШЛЯХОМ ПОДІЛУ КЛІТИНИ НАВПІЛ.            БАКТЕРІЇ ДІЛЯТЬСЯ ДУЖЕ ШВИДКО. НАПРИКЛАД КИШКОВА ПАЛИЧКА ДІЛИТЬСЯ КОЖНІ 20 ХВ.   ЗА ДВІ ДОБИ ПОКОЛІННЯ ВІД МАТЕРИНСЬКОЇ КЛІТИНИ ЗА МАСОЮ ЗДАТНЕ ПЕРЕВИЩИТИ МАСУ НАШОЇ ПЛАНЕТИ. АЛЕ ЦЬОГО НЕ ТРАПЛАЄТЬСЯ, ТОМУ ЩО НЕ ЗАВЖДИ Є СПРИЯТЛИВІ УМОВИ ДЛЯ РОЗМНОЖЕННЯ І РОЗВИТКУ БАКТЕРІЙ -  ЦЕ  ВОЛОГА, ПОЖИВНІ РЕЧОВИНИ, ДЖЕРЕЛО ЕНЕРГІЇ, ТЕМПЕРАТУРА ТА ІН.  Якщо клітина подвоюється кожні півгодини, то за добу вона здатна дати 281474976710656 нащадків.  </vt:lpstr>
      <vt:lpstr>РОЗМНОЖЕННЯ  БАКТЕРІЙ  При несприятливих умовах бактерія вкривається щільною оболонкою, її вміст  стає більш густим, життєдіяльність майже припиняється.       В такому стані вони можуть годинами знаходитись в глибокому вакуумі і, навіть, переносити температуру від    –240 °С до +100 °С. </vt:lpstr>
      <vt:lpstr>ПЕРЕНЕСЕННЯ НЕСПРИЯТЛИВИХ УМОВ</vt:lpstr>
      <vt:lpstr>Бактерії під мікроскопом</vt:lpstr>
      <vt:lpstr>Бактерії під мікроскопом</vt:lpstr>
      <vt:lpstr>Бактерії під мікроскопом</vt:lpstr>
      <vt:lpstr>    Бактерії у повсякденному  житті. </vt:lpstr>
      <vt:lpstr>МІСТО БАКТЕРІЙ</vt:lpstr>
      <vt:lpstr>    ТЕРМІНОЛОГІЧНИЙ СЛОВНИК</vt:lpstr>
      <vt:lpstr>  ЦІКАВО ЗНАТИ…</vt:lpstr>
      <vt:lpstr>ЗНАЧЕННЯ БАКТЕРІЙ </vt:lpstr>
      <vt:lpstr> Способи знищення шкідливих бактерій в харчових продуктах: </vt:lpstr>
      <vt:lpstr>Перевірка на уважність</vt:lpstr>
      <vt:lpstr>Знайди помилку</vt:lpstr>
      <vt:lpstr>Слайд 37</vt:lpstr>
      <vt:lpstr>Біологічний диктант</vt:lpstr>
      <vt:lpstr>Біологічний диктант</vt:lpstr>
      <vt:lpstr>ВІДПОВІДІ</vt:lpstr>
      <vt:lpstr>      ІНТЕРВ’Ю</vt:lpstr>
      <vt:lpstr> ВИСНОВКИ</vt:lpstr>
      <vt:lpstr>На уроці я вивчив… Я вперше замислився… Головне, що я хочу сказати… Наш урок закінчився, але я…</vt:lpstr>
      <vt:lpstr>Домашнє завдання</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Бактерії – найменші одноклітинні  організми.</dc:title>
  <dc:creator>Лида</dc:creator>
  <cp:lastModifiedBy>Вчитель</cp:lastModifiedBy>
  <cp:revision>68</cp:revision>
  <dcterms:created xsi:type="dcterms:W3CDTF">2014-10-26T16:40:58Z</dcterms:created>
  <dcterms:modified xsi:type="dcterms:W3CDTF">2016-11-17T07:24:38Z</dcterms:modified>
</cp:coreProperties>
</file>