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257" r:id="rId3"/>
    <p:sldId id="295" r:id="rId4"/>
    <p:sldId id="287" r:id="rId5"/>
    <p:sldId id="292" r:id="rId6"/>
    <p:sldId id="289" r:id="rId7"/>
    <p:sldId id="290" r:id="rId8"/>
    <p:sldId id="291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81" r:id="rId23"/>
    <p:sldId id="284" r:id="rId24"/>
    <p:sldId id="282" r:id="rId25"/>
    <p:sldId id="283" r:id="rId26"/>
    <p:sldId id="288" r:id="rId27"/>
    <p:sldId id="260" r:id="rId28"/>
    <p:sldId id="286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84752-109A-4313-9F37-6DCE2C8256F1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7F4F-F49E-42DE-8BF1-6031400FC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7F4F-F49E-42DE-8BF1-6031400FCB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4954-1E59-4004-BED5-A983FFC212D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3C9A-618C-4DAC-A1D6-B2423F927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http://im2-tub-ua.yandex.net/i?id=d297033a7292547448a8767f0957a065-82-144&amp;n=21" TargetMode="External"/><Relationship Id="rId3" Type="http://schemas.openxmlformats.org/officeDocument/2006/relationships/image" Target="http://img0.liveinternet.ru/images/attach/c/0/47/581/47581956_Pierre_de_Fermat.jpg" TargetMode="External"/><Relationship Id="rId7" Type="http://schemas.openxmlformats.org/officeDocument/2006/relationships/image" Target="http://matematika-buz.ucoz.ru/matematiki/evklid.jpg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http://www.sefon.ru/preview/m/2/8/2/2821a81b32d8de676e79138c739b82ff.jpeg" TargetMode="External"/><Relationship Id="rId5" Type="http://schemas.openxmlformats.org/officeDocument/2006/relationships/image" Target="http://img1.liveinternet.ru/images/attach/c/8/100/37/100037277_Voronoy_Georgiy_Fedoseevich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http://www.kptc.org/mathematic/img/Lobachevsky.j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Фон презентация - Электронные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4581128"/>
            <a:ext cx="708883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8616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Скажи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мені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-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я забуду,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покажи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мені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-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і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я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запам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’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ятаю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</a:t>
            </a:r>
          </a:p>
          <a:p>
            <a:pPr marL="358616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дай зробити -  і я зрозумію.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                      Китайська притча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WP_20141209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88640"/>
            <a:ext cx="5339316" cy="300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36912"/>
            <a:ext cx="7772400" cy="223224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Майстер</a:t>
            </a: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– </a:t>
            </a:r>
            <a:r>
              <a:rPr kumimoji="0" lang="ru-RU" sz="5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клас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Застосування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інтерактивних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методів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навчання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під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час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вивчення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теорії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b="1" i="1" noProof="0" dirty="0" err="1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ймовірності</a:t>
            </a:r>
            <a:r>
              <a:rPr lang="ru-RU" sz="4800" b="1" i="1" noProof="0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у 6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класі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715140" y="3286124"/>
            <a:ext cx="24288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V="1">
            <a:off x="5000628" y="2132856"/>
            <a:ext cx="363460" cy="938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571876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715140" y="3286124"/>
            <a:ext cx="24288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endCxn id="6" idx="5"/>
          </p:cNvCxnSpPr>
          <p:nvPr/>
        </p:nvCxnSpPr>
        <p:spPr>
          <a:xfrm flipH="1" flipV="1">
            <a:off x="3749411" y="2089012"/>
            <a:ext cx="608275" cy="911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V="1">
            <a:off x="5000628" y="2132856"/>
            <a:ext cx="363460" cy="938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571876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літає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715140" y="3286124"/>
            <a:ext cx="24288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571876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літає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715140" y="3286124"/>
            <a:ext cx="24288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571876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літає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715140" y="3143248"/>
            <a:ext cx="24288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500438"/>
            <a:ext cx="100013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лютому сніг розтане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Сонце зійде на сході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лютому  сніг розтане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857364"/>
            <a:ext cx="192879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Страус летить</a:t>
            </a: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Сонце зійде на сході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лютому сніг розтане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28102"/>
            <a:ext cx="1782664" cy="68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643050"/>
            <a:ext cx="192879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 коробки із кульками вибрали кульку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Страус летить</a:t>
            </a: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Сонце зійде на сході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лютому сніг розтане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57692"/>
            <a:ext cx="1782664" cy="656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1011" y="71414"/>
            <a:ext cx="8718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Вступ</a:t>
            </a:r>
            <a:endParaRPr lang="uk-UA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03" y="785795"/>
            <a:ext cx="8521201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	Теорія ймовірностей як самостійна наука виникла в середині 17 століття. Тоді були дуже поширені азартні ігри, тобто ігри, в яких результат залежить лише від випадку. До таких ігор належать ігри з кубиками, гра в «орлянку», деякі карточні ігри. Б. Паскаль і П. Ферма в листуванні з приводу задач, які виникли в зв'язку з азартними іграми, запровадили поняття ймовірності. Для розв'язання таких задач існуючий тоді математичний апарат виявився недостатнім, і було закладено основи нової науки. Нині теорія ймовірностей широко застосовується в фізиці і в біології, у техніці, в різних галузях народного господарства.</a:t>
            </a:r>
            <a:endParaRPr lang="uk-UA" dirty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http://www.stock-world.de/anonymize/attachment.m?aid=117882"/>
          <p:cNvPicPr>
            <a:picLocks noChangeAspect="1" noChangeArrowheads="1"/>
          </p:cNvPicPr>
          <p:nvPr/>
        </p:nvPicPr>
        <p:blipFill>
          <a:blip r:embed="rId2" cstate="print"/>
          <a:srcRect t="4758" b="4836"/>
          <a:stretch>
            <a:fillRect/>
          </a:stretch>
        </p:blipFill>
        <p:spPr bwMode="auto">
          <a:xfrm>
            <a:off x="4786369" y="3714752"/>
            <a:ext cx="3751472" cy="3016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://yourtutor.info/wp-content/uploads/2012/05/reshenie-zadach-po-teorii.png"/>
          <p:cNvPicPr>
            <a:picLocks noChangeAspect="1" noChangeArrowheads="1"/>
          </p:cNvPicPr>
          <p:nvPr/>
        </p:nvPicPr>
        <p:blipFill>
          <a:blip r:embed="rId3" cstate="print"/>
          <a:srcRect t="18293" b="16666"/>
          <a:stretch>
            <a:fillRect/>
          </a:stretch>
        </p:blipFill>
        <p:spPr bwMode="auto">
          <a:xfrm>
            <a:off x="713343" y="4071943"/>
            <a:ext cx="3483510" cy="259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dirty="0" smtClean="0"/>
              <a:t>Асоціативний кущ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300037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подія</a:t>
            </a:r>
            <a:endParaRPr lang="uk-UA" sz="4800" dirty="0"/>
          </a:p>
        </p:txBody>
      </p:sp>
      <p:sp>
        <p:nvSpPr>
          <p:cNvPr id="5" name="Овал 4"/>
          <p:cNvSpPr/>
          <p:nvPr/>
        </p:nvSpPr>
        <p:spPr>
          <a:xfrm>
            <a:off x="0" y="1643050"/>
            <a:ext cx="192879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Монета впала гербом  вгору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2285984" y="1357298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буде четвер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643438" y="135729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Крокодил буде літати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929454" y="171448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виграю в лото-забава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0" y="3357562"/>
            <a:ext cx="20716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 коробки із кульками вибрали кульку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Страус летить</a:t>
            </a: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2285984" y="550070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Сонце зійде на сході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4857752" y="550070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лютому сніг розтане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643702" y="4786322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зустріну динозавра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6715140" y="3071810"/>
            <a:ext cx="24288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Завтра настане субота</a:t>
            </a:r>
            <a:endParaRPr lang="uk-UA" dirty="0"/>
          </a:p>
        </p:txBody>
      </p:sp>
      <p:cxnSp>
        <p:nvCxnSpPr>
          <p:cNvPr id="17" name="Пряма зі стрілкою 16"/>
          <p:cNvCxnSpPr>
            <a:endCxn id="5" idx="5"/>
          </p:cNvCxnSpPr>
          <p:nvPr/>
        </p:nvCxnSpPr>
        <p:spPr>
          <a:xfrm rot="10800000">
            <a:off x="1646328" y="2557692"/>
            <a:ext cx="1782664" cy="656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536149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5400000" flipH="1" flipV="1">
            <a:off x="4679157" y="2393149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5572132" y="2357430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stCxn id="4" idx="6"/>
            <a:endCxn id="15" idx="2"/>
          </p:cNvCxnSpPr>
          <p:nvPr/>
        </p:nvCxnSpPr>
        <p:spPr>
          <a:xfrm flipV="1">
            <a:off x="5715008" y="3464719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10800000" flipV="1">
            <a:off x="2071670" y="364331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0800000" flipV="1">
            <a:off x="1928794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2893207" y="4607727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endCxn id="13" idx="0"/>
          </p:cNvCxnSpPr>
          <p:nvPr/>
        </p:nvCxnSpPr>
        <p:spPr>
          <a:xfrm rot="16200000" flipH="1">
            <a:off x="4732735" y="4482710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5572132" y="3929066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443170"/>
                <a:gridCol w="3043230"/>
              </a:tblGrid>
              <a:tr h="1225159"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випадкова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вірогідна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неможлива</a:t>
                      </a:r>
                      <a:endParaRPr lang="uk-UA" sz="4000" dirty="0"/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r>
                        <a:rPr lang="uk-UA" dirty="0" smtClean="0"/>
                        <a:t>Я виграю в лото-забава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Завтра буде четвер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Крокодил буде літати</a:t>
                      </a:r>
                      <a:endParaRPr lang="uk-UA" dirty="0"/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r>
                        <a:rPr lang="uk-UA" dirty="0" smtClean="0"/>
                        <a:t>У лютому сніг розтане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Сонце зійде на сході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Завтра настане субота</a:t>
                      </a:r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r>
                        <a:rPr lang="uk-UA" dirty="0" smtClean="0"/>
                        <a:t>Монета впала </a:t>
                      </a:r>
                      <a:r>
                        <a:rPr lang="uk-UA" dirty="0" err="1" smtClean="0"/>
                        <a:t>“гербом”</a:t>
                      </a:r>
                      <a:r>
                        <a:rPr lang="uk-UA" dirty="0" smtClean="0"/>
                        <a:t> вгору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 коробки з кульками вибрали кульку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Я зустріну динозавра</a:t>
                      </a:r>
                    </a:p>
                    <a:p>
                      <a:r>
                        <a:rPr lang="uk-UA" dirty="0" smtClean="0"/>
                        <a:t>Страус летить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Обери позицію</a:t>
            </a: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>
            <a:off x="7596336" y="2348880"/>
            <a:ext cx="216024" cy="1080120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436096" y="2348880"/>
            <a:ext cx="216024" cy="1080120"/>
          </a:xfrm>
          <a:prstGeom prst="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971600" y="2420888"/>
            <a:ext cx="216024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3347864" y="2348880"/>
            <a:ext cx="216024" cy="108012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7544" y="1916832"/>
            <a:ext cx="1728192" cy="49009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історики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555776" y="1916832"/>
            <a:ext cx="1714512" cy="44059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теоретики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716016" y="1916832"/>
            <a:ext cx="1725912" cy="417513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поети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876256" y="1916832"/>
            <a:ext cx="1785950" cy="42862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практики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67544" y="3429000"/>
            <a:ext cx="1785950" cy="273060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Екскурс  в історію. Повідомлення про виникнення   вчень про події та розвиток теорії ймовірностей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627784" y="3429000"/>
            <a:ext cx="1728192" cy="2688332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Скласти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гроно»  з теми « Подія. Ймовірність подій»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948264" y="3429000"/>
            <a:ext cx="1800200" cy="264070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Гра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“Чарівна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</a:rPr>
              <a:t>торбинка”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H="1">
            <a:off x="1403648" y="1357298"/>
            <a:ext cx="2311096" cy="5595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4357686" y="1285860"/>
            <a:ext cx="2806602" cy="630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3857620" y="1357299"/>
            <a:ext cx="1362452" cy="5595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16016" y="3429000"/>
            <a:ext cx="1728192" cy="2688332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Скласти  </a:t>
            </a:r>
            <a:r>
              <a:rPr lang="uk-UA" sz="20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сенкан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зі словом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“подія”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214414" y="714356"/>
            <a:ext cx="5857916" cy="61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Події. Ймовірність подій.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Пряма зі стрілкою 34"/>
          <p:cNvCxnSpPr>
            <a:stCxn id="2066" idx="2"/>
            <a:endCxn id="2066" idx="2"/>
          </p:cNvCxnSpPr>
          <p:nvPr/>
        </p:nvCxnSpPr>
        <p:spPr>
          <a:xfrm>
            <a:off x="1331640" y="24069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/>
          <p:nvPr/>
        </p:nvCxnSpPr>
        <p:spPr>
          <a:xfrm flipH="1">
            <a:off x="3275856" y="1340768"/>
            <a:ext cx="571504" cy="559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омияге - волшебная сумочка-конфетница Страна Мастеров"/>
          <p:cNvPicPr>
            <a:picLocks noChangeAspect="1" noChangeArrowheads="1"/>
          </p:cNvPicPr>
          <p:nvPr/>
        </p:nvPicPr>
        <p:blipFill>
          <a:blip r:embed="rId2" cstate="print"/>
          <a:srcRect l="14703" r="7759" b="13113"/>
          <a:stretch>
            <a:fillRect/>
          </a:stretch>
        </p:blipFill>
        <p:spPr bwMode="auto">
          <a:xfrm>
            <a:off x="7164288" y="4365104"/>
            <a:ext cx="14550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1" grpId="0" animBg="1"/>
      <p:bldP spid="42" grpId="0" animBg="1"/>
      <p:bldP spid="2066" grpId="0" animBg="1"/>
      <p:bldP spid="2065" grpId="0" animBg="1"/>
      <p:bldP spid="2058" grpId="0" animBg="1"/>
      <p:bldP spid="2057" grpId="0" animBg="1"/>
      <p:bldP spid="2064" grpId="0" animBg="1"/>
      <p:bldP spid="2063" grpId="0" animBg="1"/>
      <p:bldP spid="2056" grpId="0" animBg="1"/>
      <p:bldP spid="2061" grpId="0" animBg="1"/>
      <p:bldP spid="2054" grpId="0" animBg="1"/>
      <p:bldP spid="2059" grpId="0" animBg="1"/>
      <p:bldP spid="2052" grpId="0" animBg="1"/>
      <p:bldP spid="20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17 августа родилис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536" y="178140"/>
            <a:ext cx="2016224" cy="2712549"/>
          </a:xfrm>
          <a:prstGeom prst="rect">
            <a:avLst/>
          </a:prstGeom>
          <a:noFill/>
        </p:spPr>
      </p:pic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0" y="2943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0" y="32480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0" y="35528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Георгій Вороний - український математик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47864" y="235121"/>
            <a:ext cx="2016224" cy="2730970"/>
          </a:xfrm>
          <a:prstGeom prst="rect">
            <a:avLst/>
          </a:prstGeom>
          <a:noFill/>
        </p:spPr>
      </p:pic>
      <p:pic>
        <p:nvPicPr>
          <p:cNvPr id="1028" name="Picture 4" descr="Математика: Для тих хто хоче знати більше - ДЗ &quot;Державна бібліотека України для юнацтва&quot;"/>
          <p:cNvPicPr>
            <a:picLocks noChangeAspect="1" noChangeArrowheads="1"/>
          </p:cNvPicPr>
          <p:nvPr/>
        </p:nvPicPr>
        <p:blipFill>
          <a:blip r:embed="rId6" r:link="rId7" cstate="print"/>
          <a:srcRect b="6610"/>
          <a:stretch>
            <a:fillRect/>
          </a:stretch>
        </p:blipFill>
        <p:spPr bwMode="auto">
          <a:xfrm>
            <a:off x="6732240" y="332656"/>
            <a:ext cx="1983876" cy="2258566"/>
          </a:xfrm>
          <a:prstGeom prst="rect">
            <a:avLst/>
          </a:prstGeom>
          <a:noFill/>
        </p:spPr>
      </p:pic>
      <p:pic>
        <p:nvPicPr>
          <p:cNvPr id="1027" name="Picture 3" descr="Политическое эссе: Что должны делать США и Росс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51520" y="3356992"/>
            <a:ext cx="2089341" cy="2730624"/>
          </a:xfrm>
          <a:prstGeom prst="rect">
            <a:avLst/>
          </a:prstGeom>
          <a:noFill/>
        </p:spPr>
      </p:pic>
      <p:pic>
        <p:nvPicPr>
          <p:cNvPr id="1026" name="Picture 2" descr="offing: Март 2010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059832" y="3356992"/>
            <a:ext cx="2219325" cy="2790825"/>
          </a:xfrm>
          <a:prstGeom prst="rect">
            <a:avLst/>
          </a:prstGeom>
          <a:noFill/>
        </p:spPr>
      </p:pic>
      <p:pic>
        <p:nvPicPr>
          <p:cNvPr id="1025" name="Picture 1" descr="Гольфстрим TV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6300192" y="3356992"/>
            <a:ext cx="2286000" cy="27622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29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41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92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71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647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err="1" smtClean="0">
                <a:solidFill>
                  <a:srgbClr val="C00000"/>
                </a:solidFill>
              </a:rPr>
              <a:t>Гронування</a:t>
            </a:r>
            <a:r>
              <a:rPr lang="uk-UA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uk-UA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857224" y="3214686"/>
            <a:ext cx="1514475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випадкова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779912" y="3212976"/>
            <a:ext cx="1600200" cy="57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вірогідна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715140" y="3143248"/>
            <a:ext cx="1800225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неможлива</a:t>
            </a:r>
          </a:p>
        </p:txBody>
      </p:sp>
      <p:sp>
        <p:nvSpPr>
          <p:cNvPr id="65548" name="AutoShape 12"/>
          <p:cNvSpPr>
            <a:spLocks noChangeShapeType="1"/>
          </p:cNvSpPr>
          <p:nvPr/>
        </p:nvSpPr>
        <p:spPr bwMode="auto">
          <a:xfrm flipH="1">
            <a:off x="1571603" y="2428868"/>
            <a:ext cx="2714644" cy="7620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541" name="AutoShape 5"/>
          <p:cNvSpPr>
            <a:spLocks noChangeShapeType="1"/>
          </p:cNvSpPr>
          <p:nvPr/>
        </p:nvSpPr>
        <p:spPr bwMode="auto">
          <a:xfrm>
            <a:off x="4929190" y="2428868"/>
            <a:ext cx="2714631" cy="6905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857224" y="5572140"/>
            <a:ext cx="1770560" cy="95320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en-US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714744" y="5500702"/>
            <a:ext cx="1649344" cy="102464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04248" y="5500702"/>
            <a:ext cx="1687306" cy="9526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5" name="AutoShape 9"/>
          <p:cNvSpPr>
            <a:spLocks noChangeShapeType="1"/>
          </p:cNvSpPr>
          <p:nvPr/>
        </p:nvSpPr>
        <p:spPr bwMode="auto">
          <a:xfrm flipH="1">
            <a:off x="1805915" y="3789040"/>
            <a:ext cx="45719" cy="17281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537" name="AutoShape 1"/>
          <p:cNvSpPr>
            <a:spLocks noChangeShapeType="1"/>
          </p:cNvSpPr>
          <p:nvPr/>
        </p:nvSpPr>
        <p:spPr bwMode="auto">
          <a:xfrm flipH="1">
            <a:off x="7668344" y="3714752"/>
            <a:ext cx="46927" cy="18024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3214678" y="1643050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Подія</a:t>
            </a:r>
            <a:endParaRPr lang="uk-UA" sz="2800" dirty="0"/>
          </a:p>
        </p:txBody>
      </p:sp>
      <p:cxnSp>
        <p:nvCxnSpPr>
          <p:cNvPr id="27" name="Пряма зі стрілкою 26"/>
          <p:cNvCxnSpPr>
            <a:stCxn id="26" idx="2"/>
            <a:endCxn id="65544" idx="0"/>
          </p:cNvCxnSpPr>
          <p:nvPr/>
        </p:nvCxnSpPr>
        <p:spPr>
          <a:xfrm flipH="1">
            <a:off x="4580012" y="2428868"/>
            <a:ext cx="99145" cy="784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>
            <a:stCxn id="65544" idx="2"/>
            <a:endCxn id="65540" idx="0"/>
          </p:cNvCxnSpPr>
          <p:nvPr/>
        </p:nvCxnSpPr>
        <p:spPr>
          <a:xfrm flipH="1">
            <a:off x="4539416" y="3784476"/>
            <a:ext cx="40596" cy="1716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1179170" y="5616728"/>
          <a:ext cx="944558" cy="836608"/>
        </p:xfrm>
        <a:graphic>
          <a:graphicData uri="http://schemas.openxmlformats.org/presentationml/2006/ole">
            <p:oleObj spid="_x0000_s1026" name="Формула" r:id="rId3" imgW="4442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05275" y="5795963"/>
          <a:ext cx="869950" cy="404812"/>
        </p:xfrm>
        <a:graphic>
          <a:graphicData uri="http://schemas.openxmlformats.org/presentationml/2006/ole">
            <p:oleObj spid="_x0000_s1027" name="Формула" r:id="rId4" imgW="355320" imgH="1648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197725" y="5688013"/>
          <a:ext cx="1157288" cy="541337"/>
        </p:xfrm>
        <a:graphic>
          <a:graphicData uri="http://schemas.openxmlformats.org/presentationml/2006/ole">
            <p:oleObj spid="_x0000_s1028" name="Формула" r:id="rId5" imgW="3808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7758138"/>
              </a:tblGrid>
              <a:tr h="99441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1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Іменник (1 слово)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9441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2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Дієслова </a:t>
                      </a:r>
                      <a:r>
                        <a:rPr lang="uk-UA" sz="4400" baseline="0" dirty="0" smtClean="0">
                          <a:latin typeface="Arial Black" pitchFamily="34" charset="0"/>
                        </a:rPr>
                        <a:t> (2 слова)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9441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3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Прикметники (3 слова)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9441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4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Фраза (4 слова)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9441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5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Arial Black" pitchFamily="34" charset="0"/>
                        </a:rPr>
                        <a:t>Синонім (1 слово)</a:t>
                      </a:r>
                      <a:endParaRPr lang="uk-UA" sz="4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2843808" y="188640"/>
            <a:ext cx="2909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Сенкан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90872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До слова “ПОДІЯ”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шаблоны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0"/>
            <a:ext cx="8927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3"/>
          <p:cNvSpPr/>
          <p:nvPr/>
        </p:nvSpPr>
        <p:spPr>
          <a:xfrm>
            <a:off x="2843808" y="1340768"/>
            <a:ext cx="3962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Сенкан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0" y="2332037"/>
            <a:ext cx="9001156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подія,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відбуватися, не відбуватися,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випадкова,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вірогідна</a:t>
            </a: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, неможлива,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Подія – як результат </a:t>
            </a:r>
            <a:r>
              <a:rPr kumimoji="0" lang="uk-UA" sz="28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експеременту</a:t>
            </a: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+mn-cs"/>
              </a:rPr>
              <a:t>випадок.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Скачать Игру Act of War: Direct Action / Шок и трепет (руссобит-М/rus/2005) бесплатно &quot; СКАЧАТЬ ПРОГРАММЫ, МУЗЫКУ, ИГРЫ,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i="1" dirty="0" err="1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Домашнє</a:t>
            </a:r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800" i="1" dirty="0" err="1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завдання</a:t>
            </a:r>
            <a:endParaRPr lang="ru-RU" sz="4800" i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«Ми – </a:t>
            </a:r>
            <a:r>
              <a:rPr kumimoji="0" lang="ru-RU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дизайнери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005064"/>
            <a:ext cx="4591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Презентація  коміксів </a:t>
            </a:r>
            <a:endParaRPr lang="uk-UA" sz="40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 smtClean="0"/>
              <a:t>Подорож </a:t>
            </a:r>
            <a:r>
              <a:rPr lang="uk-UA" sz="3600" b="1" dirty="0" err="1" smtClean="0"/>
              <a:t>Рататуя</a:t>
            </a:r>
            <a:r>
              <a:rPr lang="uk-UA" sz="3600" b="1" dirty="0" smtClean="0"/>
              <a:t> країною математики</a:t>
            </a:r>
            <a:endParaRPr lang="uk-UA" sz="3600" b="1" dirty="0"/>
          </a:p>
        </p:txBody>
      </p:sp>
      <p:pic>
        <p:nvPicPr>
          <p:cNvPr id="68610" name="Picture 2" descr="F:\Фото_вчитель_року\Комікс\нови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200048" cy="2350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F:\Фото_вчитель_року\Комікс\мавпа!!!!!!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104456" cy="30829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F:\Фото_вчитель_року\Комікс\новиb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04864"/>
            <a:ext cx="4616276" cy="3181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F:\Фото_вчитель_року\Комікс\новиdfd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132856"/>
            <a:ext cx="5112568" cy="4123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D:\малюнкии\КАРТИНКИ ШКОЛА\igru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303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 smtClean="0"/>
              <a:t>Найбільш досліджувані предмети</a:t>
            </a:r>
            <a:br>
              <a:rPr lang="uk-UA" sz="2800" b="1" smtClean="0"/>
            </a:br>
            <a:r>
              <a:rPr lang="uk-UA" sz="2800" b="1" smtClean="0"/>
              <a:t> теорії імовірності </a:t>
            </a:r>
            <a:endParaRPr lang="ru-RU" sz="2800" b="1" smtClean="0"/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5DBC9-F4C7-4DBA-A18C-6E81A9CAFCD8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pic>
        <p:nvPicPr>
          <p:cNvPr id="19463" name="Picture 2" descr="C:\Users\Compaq\My GCompris\Desktop\Status-media-playlist-shuffl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Users\Compaq\My GCompris\Desktop\images.jpg"/>
          <p:cNvPicPr>
            <a:picLocks noChangeAspect="1" noChangeArrowheads="1"/>
          </p:cNvPicPr>
          <p:nvPr/>
        </p:nvPicPr>
        <p:blipFill>
          <a:blip r:embed="rId4" cstate="print"/>
          <a:srcRect l="50315"/>
          <a:stretch>
            <a:fillRect/>
          </a:stretch>
        </p:blipFill>
        <p:spPr bwMode="auto">
          <a:xfrm>
            <a:off x="3131840" y="1340768"/>
            <a:ext cx="1200150" cy="1200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6" name="Picture 8" descr="C:\Users\Compaq\My GCompris\Desktop\images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2051720" y="2060848"/>
            <a:ext cx="1207746" cy="1200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D:\малюнкии\КАРТИНКИ ШКОЛА\0_ae3dc_3c665c7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1785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D:\малюнкии\КАРТИНКИ ШКОЛА\7f82295acd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143000"/>
            <a:ext cx="20034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D:\малюнкии\КАРТИНКИ ШКОЛА\chess-fig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5300" y="838200"/>
            <a:ext cx="102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http://superarbalet.ru/wp-content/uploads/db.img/catalog/preview/mishen_bumazhna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133600"/>
            <a:ext cx="1459139" cy="1503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70" name="Picture 19" descr="http://image.tsn.ua/media/images2/550xX/May2008/661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048000"/>
            <a:ext cx="2133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3" descr="http://lotozabava.com/images/tirazh-597.jpg"/>
          <p:cNvPicPr>
            <a:picLocks noChangeAspect="1" noChangeArrowheads="1"/>
          </p:cNvPicPr>
          <p:nvPr/>
        </p:nvPicPr>
        <p:blipFill>
          <a:blip r:embed="rId10" cstate="print"/>
          <a:srcRect r="5333" b="22667"/>
          <a:stretch>
            <a:fillRect/>
          </a:stretch>
        </p:blipFill>
        <p:spPr bwMode="auto">
          <a:xfrm>
            <a:off x="1752600" y="4724400"/>
            <a:ext cx="3352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http://lotoazart.com/files/uploads/loto_zabava_msl.jpg"/>
          <p:cNvPicPr>
            <a:picLocks noChangeAspect="1" noChangeArrowheads="1"/>
          </p:cNvPicPr>
          <p:nvPr/>
        </p:nvPicPr>
        <p:blipFill>
          <a:blip r:embed="rId11" cstate="print"/>
          <a:srcRect l="16901" r="15493"/>
          <a:stretch>
            <a:fillRect/>
          </a:stretch>
        </p:blipFill>
        <p:spPr bwMode="auto">
          <a:xfrm>
            <a:off x="611560" y="4941168"/>
            <a:ext cx="1266093" cy="1200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73" name="Picture 9" descr="http://illustrators.ru/posts/7505/origina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0875" y="4876800"/>
            <a:ext cx="31813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4" descr="король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965384">
            <a:off x="6127750" y="5060950"/>
            <a:ext cx="9826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фіційний сайт Олександрівського НВК - ПЕДАГОГІЧНА СТОРІ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2589"/>
            <a:ext cx="4451226" cy="37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2348880"/>
            <a:ext cx="6762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Гра </a:t>
            </a: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“Віриш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не </a:t>
            </a: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віриш”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Математина</a:t>
            </a: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 розминка</a:t>
            </a:r>
            <a:endParaRPr lang="uk-UA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Тема для презентаций powerpoint &quot; решение найд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49418"/>
            <a:ext cx="9387408" cy="70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772400" cy="287021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 віриш ти, що Шарль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Перро</a:t>
            </a: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автор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“Червоної</a:t>
            </a: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шапочки”</a:t>
            </a: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написав казку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“Любов</a:t>
            </a: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циркуля і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лінійки”</a:t>
            </a: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uk-UA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Тема для презентаций powerpoint &quot; решение найд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21426"/>
            <a:ext cx="8892480" cy="70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2910" y="714356"/>
            <a:ext cx="8001056" cy="281465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 віриш ти, що великий Евклід сказав царю Птоломею: ”В геометрії немає царської дороги”?</a:t>
            </a:r>
            <a:endParaRPr kumimoji="0" lang="uk-UA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ма для презентаций powerpoint &quot; решение найд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21426"/>
            <a:ext cx="8892480" cy="70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988840"/>
            <a:ext cx="8229600" cy="2143140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 віриш ти, що брати Грімм – автори казки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“Бременські</a:t>
            </a: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музиканти”</a:t>
            </a: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написали казку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“Дивовижні</a:t>
            </a: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пригоди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трикутника”</a:t>
            </a:r>
            <a:endParaRPr kumimoji="0" lang="uk-UA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443170"/>
                <a:gridCol w="3043230"/>
              </a:tblGrid>
              <a:tr h="1225159"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випадкова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вірогідна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неможлива</a:t>
                      </a:r>
                      <a:endParaRPr lang="uk-UA" sz="4000" dirty="0"/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Обери позицію</a:t>
            </a: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480</Words>
  <Application>Microsoft Office PowerPoint</Application>
  <PresentationFormat>Экран (4:3)</PresentationFormat>
  <Paragraphs>163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Формула</vt:lpstr>
      <vt:lpstr>Слайд 1</vt:lpstr>
      <vt:lpstr>Слайд 2</vt:lpstr>
      <vt:lpstr>Найбільш досліджувані предмети  теорії імовірності </vt:lpstr>
      <vt:lpstr>Слайд 4</vt:lpstr>
      <vt:lpstr>Слайд 5</vt:lpstr>
      <vt:lpstr>Слайд 6</vt:lpstr>
      <vt:lpstr>Слайд 7</vt:lpstr>
      <vt:lpstr>Слайд 8</vt:lpstr>
      <vt:lpstr>Обери позицію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Асоціативний кущ</vt:lpstr>
      <vt:lpstr>Обери позицію</vt:lpstr>
      <vt:lpstr>Слайд 22</vt:lpstr>
      <vt:lpstr>Слайд 23</vt:lpstr>
      <vt:lpstr>Гронування </vt:lpstr>
      <vt:lpstr>Слайд 25</vt:lpstr>
      <vt:lpstr>Слайд 26</vt:lpstr>
      <vt:lpstr>Слайд 27</vt:lpstr>
      <vt:lpstr>Подорож Рататуя країною математики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82</cp:revision>
  <dcterms:created xsi:type="dcterms:W3CDTF">2014-12-08T15:19:17Z</dcterms:created>
  <dcterms:modified xsi:type="dcterms:W3CDTF">2014-12-09T20:28:49Z</dcterms:modified>
</cp:coreProperties>
</file>