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7" r:id="rId2"/>
    <p:sldId id="258" r:id="rId3"/>
    <p:sldId id="261" r:id="rId4"/>
    <p:sldId id="277" r:id="rId5"/>
    <p:sldId id="263" r:id="rId6"/>
    <p:sldId id="264" r:id="rId7"/>
    <p:sldId id="265" r:id="rId8"/>
    <p:sldId id="266" r:id="rId9"/>
    <p:sldId id="271" r:id="rId10"/>
    <p:sldId id="272" r:id="rId11"/>
    <p:sldId id="269" r:id="rId12"/>
    <p:sldId id="274" r:id="rId13"/>
    <p:sldId id="273" r:id="rId14"/>
    <p:sldId id="268" r:id="rId15"/>
    <p:sldId id="275" r:id="rId16"/>
    <p:sldId id="270" r:id="rId17"/>
    <p:sldId id="276" r:id="rId18"/>
    <p:sldId id="267" r:id="rId19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6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-3132" y="-12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7F8950-554E-463E-93CB-1AD8BCB1177D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DCDD7-534E-4290-BE74-B8FDEFEF4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8984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52D746-2E89-45DA-814A-5710E0E63FC2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39BC3-917A-4E45-B6DC-623AA798EE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867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w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im7-tub-ua.yandex.net/i?id=467486044-48-72&amp;n=2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_________Microsoft_Word1.doc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wmf"/><Relationship Id="rId7" Type="http://schemas.openxmlformats.org/officeDocument/2006/relationships/image" Target="../media/image14.jpe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wmf"/><Relationship Id="rId4" Type="http://schemas.openxmlformats.org/officeDocument/2006/relationships/image" Target="../media/image11.wmf"/><Relationship Id="rId9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4" y="5301208"/>
            <a:ext cx="7130653" cy="1080120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Учитель математики </a:t>
            </a:r>
            <a:r>
              <a:rPr lang="ru-RU" dirty="0" err="1" smtClean="0"/>
              <a:t>Міловської</a:t>
            </a:r>
            <a:r>
              <a:rPr lang="ru-RU" dirty="0" smtClean="0"/>
              <a:t> ЗОШ 1-3 </a:t>
            </a:r>
            <a:r>
              <a:rPr lang="ru-RU" dirty="0" err="1" smtClean="0"/>
              <a:t>ступенів</a:t>
            </a:r>
            <a:r>
              <a:rPr lang="ru-RU" dirty="0" smtClean="0"/>
              <a:t> </a:t>
            </a:r>
            <a:r>
              <a:rPr lang="ru-RU" dirty="0" err="1" smtClean="0"/>
              <a:t>Лугансько</a:t>
            </a:r>
            <a:r>
              <a:rPr lang="uk-UA" dirty="0" smtClean="0"/>
              <a:t>ї області </a:t>
            </a:r>
            <a:r>
              <a:rPr lang="ru-RU" dirty="0" smtClean="0"/>
              <a:t> </a:t>
            </a:r>
            <a:r>
              <a:rPr lang="ru-RU" dirty="0" err="1" smtClean="0"/>
              <a:t>Пригорнєва</a:t>
            </a:r>
            <a:r>
              <a:rPr lang="ru-RU" dirty="0" smtClean="0"/>
              <a:t> С.І.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4581128"/>
          </a:xfr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uk-UA" sz="6600" b="1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Застосування визначеного </a:t>
            </a:r>
            <a:r>
              <a:rPr lang="uk-UA" sz="6600" b="1" i="1" u="sng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нтеграла</a:t>
            </a:r>
            <a:r>
              <a:rPr lang="uk-UA" sz="6600" b="1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до обчислення площ плоских фігур</a:t>
            </a:r>
            <a:endParaRPr lang="ru-RU" sz="6600" b="1" i="1" u="sng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830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Документи\Работа\МАТЕМАТИКА - поурочні плани\2012-2013\311-911\Розділ 6\Тема 6-8\img050.bmp"/>
          <p:cNvPicPr>
            <a:picLocks noChangeAspect="1" noChangeArrowheads="1"/>
          </p:cNvPicPr>
          <p:nvPr/>
        </p:nvPicPr>
        <p:blipFill>
          <a:blip r:embed="rId2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500063"/>
            <a:ext cx="5429250" cy="421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8625" y="214313"/>
            <a:ext cx="8429625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Обчислення площ плоских фігур</a:t>
            </a:r>
            <a:endParaRPr lang="ru-RU" sz="3600" dirty="0">
              <a:latin typeface="+mn-lt"/>
            </a:endParaRPr>
          </a:p>
        </p:txBody>
      </p:sp>
      <p:sp>
        <p:nvSpPr>
          <p:cNvPr id="327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4929188"/>
            <a:ext cx="4429125" cy="1649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лево 5">
            <a:hlinkClick r:id="rId4" action="ppaction://hlinksldjump"/>
          </p:cNvPr>
          <p:cNvSpPr/>
          <p:nvPr/>
        </p:nvSpPr>
        <p:spPr>
          <a:xfrm>
            <a:off x="7929563" y="5643563"/>
            <a:ext cx="1000125" cy="8572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122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500688" y="1285875"/>
            <a:ext cx="3429000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r>
              <a:rPr lang="uk-UA" sz="2800" dirty="0"/>
              <a:t>Якщо </a:t>
            </a:r>
            <a:r>
              <a:rPr lang="uk-UA" sz="2800" dirty="0" smtClean="0"/>
              <a:t>  межі </a:t>
            </a:r>
            <a:r>
              <a:rPr lang="en-US" sz="2800" dirty="0" smtClean="0"/>
              <a:t>  </a:t>
            </a:r>
            <a:r>
              <a:rPr lang="en-US" sz="2800" dirty="0">
                <a:solidFill>
                  <a:srgbClr val="FF0000"/>
                </a:solidFill>
              </a:rPr>
              <a:t>x=a  </a:t>
            </a:r>
            <a:r>
              <a:rPr lang="uk-UA" sz="2800" dirty="0"/>
              <a:t>або  </a:t>
            </a:r>
            <a:r>
              <a:rPr lang="en-US" sz="2800" dirty="0">
                <a:solidFill>
                  <a:srgbClr val="FF0000"/>
                </a:solidFill>
              </a:rPr>
              <a:t>x=b</a:t>
            </a:r>
            <a:r>
              <a:rPr lang="uk-UA" sz="2800" dirty="0">
                <a:solidFill>
                  <a:srgbClr val="FF0000"/>
                </a:solidFill>
              </a:rPr>
              <a:t> </a:t>
            </a:r>
            <a:r>
              <a:rPr lang="uk-UA" sz="2800" dirty="0" smtClean="0"/>
              <a:t>вироджується </a:t>
            </a:r>
            <a:r>
              <a:rPr lang="uk-UA" sz="2800" dirty="0"/>
              <a:t>в точку перетину кривих  </a:t>
            </a:r>
            <a:r>
              <a:rPr lang="en-US" sz="2800" dirty="0"/>
              <a:t>y=f</a:t>
            </a:r>
            <a:r>
              <a:rPr lang="en-US" sz="2800" baseline="-25000" dirty="0"/>
              <a:t>1</a:t>
            </a:r>
            <a:r>
              <a:rPr lang="en-US" sz="2800" dirty="0"/>
              <a:t>(x) </a:t>
            </a:r>
            <a:r>
              <a:rPr lang="uk-UA" sz="2800" dirty="0"/>
              <a:t>і </a:t>
            </a:r>
            <a:r>
              <a:rPr lang="en-US" sz="2800" dirty="0"/>
              <a:t>y=f</a:t>
            </a:r>
            <a:r>
              <a:rPr lang="uk-UA" sz="2800" baseline="-25000" dirty="0"/>
              <a:t>2</a:t>
            </a:r>
            <a:r>
              <a:rPr lang="en-US" sz="2800" dirty="0"/>
              <a:t>(x) </a:t>
            </a:r>
            <a:r>
              <a:rPr lang="uk-UA" sz="2800" dirty="0"/>
              <a:t>, то величини  </a:t>
            </a:r>
            <a:r>
              <a:rPr lang="en-US" sz="2800" dirty="0">
                <a:solidFill>
                  <a:srgbClr val="FF0000"/>
                </a:solidFill>
              </a:rPr>
              <a:t>a </a:t>
            </a:r>
            <a:r>
              <a:rPr lang="en-US" sz="2800" dirty="0"/>
              <a:t> </a:t>
            </a:r>
            <a:r>
              <a:rPr lang="uk-UA" sz="2800" dirty="0"/>
              <a:t> і   </a:t>
            </a:r>
            <a:r>
              <a:rPr lang="en-US" sz="2800" dirty="0">
                <a:solidFill>
                  <a:srgbClr val="FF0000"/>
                </a:solidFill>
              </a:rPr>
              <a:t>b </a:t>
            </a:r>
            <a:r>
              <a:rPr lang="uk-UA" sz="2800" dirty="0"/>
              <a:t>визначаються як абсциси точок  перетину цих кривих </a:t>
            </a:r>
            <a:endParaRPr lang="ru-RU" sz="2800" dirty="0"/>
          </a:p>
        </p:txBody>
      </p:sp>
      <p:pic>
        <p:nvPicPr>
          <p:cNvPr id="31746" name="Picture 2" descr="img047"/>
          <p:cNvPicPr>
            <a:picLocks noChangeAspect="1" noChangeArrowheads="1"/>
          </p:cNvPicPr>
          <p:nvPr/>
        </p:nvPicPr>
        <p:blipFill>
          <a:blip r:embed="rId2">
            <a:lum bright="-12000" contras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357313"/>
            <a:ext cx="4929188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85750" y="0"/>
            <a:ext cx="8558213" cy="1214438"/>
          </a:xfrm>
          <a:prstGeom prst="rect">
            <a:avLst/>
          </a:prstGeom>
        </p:spPr>
        <p:txBody>
          <a:bodyPr lIns="0" rIns="0" bIns="0" anchor="b">
            <a:normAutofit fontScale="90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sz="5000" b="1" u="sng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Обчислення площ плоских фігур</a:t>
            </a:r>
            <a:endParaRPr lang="ru-RU" sz="5000" b="1" u="sng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58715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1648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32656"/>
            <a:ext cx="889248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dirty="0"/>
          </a:p>
          <a:p>
            <a:r>
              <a:rPr lang="uk-UA" sz="3200" u="sng" dirty="0" smtClean="0">
                <a:solidFill>
                  <a:schemeClr val="accent1"/>
                </a:solidFill>
              </a:rPr>
              <a:t>Алгоритм обчислення площі плоскої фігури</a:t>
            </a:r>
            <a:endParaRPr lang="ru-RU" sz="3200" u="sng" dirty="0">
              <a:solidFill>
                <a:schemeClr val="accent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018183"/>
            <a:ext cx="9144000" cy="310854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342900" indent="-342900" algn="just">
              <a:buAutoNum type="arabicPeriod"/>
            </a:pPr>
            <a:r>
              <a:rPr lang="uk-UA" sz="2800" dirty="0" smtClean="0"/>
              <a:t>Побудова графіків функцій</a:t>
            </a:r>
          </a:p>
          <a:p>
            <a:pPr marL="342900" indent="-342900" algn="just">
              <a:buAutoNum type="arabicPeriod"/>
            </a:pPr>
            <a:r>
              <a:rPr lang="uk-UA" sz="2800" dirty="0" smtClean="0"/>
              <a:t>Уточнення границь інтегрування (знаходження абсцис точок перетину </a:t>
            </a:r>
            <a:r>
              <a:rPr lang="en-US" sz="2800" dirty="0"/>
              <a:t> </a:t>
            </a:r>
            <a:r>
              <a:rPr lang="uk-UA" sz="2800" dirty="0" smtClean="0"/>
              <a:t>графіків функцій)</a:t>
            </a:r>
          </a:p>
          <a:p>
            <a:pPr marL="342900" indent="-342900" algn="just">
              <a:buAutoNum type="arabicPeriod"/>
            </a:pPr>
            <a:r>
              <a:rPr lang="uk-UA" sz="2800" dirty="0" smtClean="0"/>
              <a:t>Обчислення площі за потрібною формулою</a:t>
            </a:r>
          </a:p>
          <a:p>
            <a:pPr algn="just"/>
            <a:r>
              <a:rPr lang="ru-RU" sz="2800" dirty="0"/>
              <a:t/>
            </a:r>
            <a:br>
              <a:rPr lang="ru-RU" sz="2800" dirty="0"/>
            </a:br>
            <a:endParaRPr lang="uk-UA" sz="2800" dirty="0" smtClean="0"/>
          </a:p>
          <a:p>
            <a:pPr algn="just"/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043608" y="2971800"/>
                <a:ext cx="7272808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 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 </m:t>
                        </m:r>
                      </m:sub>
                    </m:sSub>
                    <m:nary>
                      <m:naryPr>
                        <m:ctrlPr>
                          <a:rPr lang="ru-RU" sz="28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8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sz="28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p>
                      <m:e>
                        <m:r>
                          <a:rPr lang="en-US" sz="2800" b="0" i="1" smtClean="0">
                            <a:latin typeface="Cambria Math"/>
                          </a:rPr>
                          <m:t> </m:t>
                        </m:r>
                      </m:e>
                    </m:nary>
                  </m:oMath>
                </a14:m>
                <a:r>
                  <a:rPr lang="uk-UA" sz="2800" i="1" dirty="0"/>
                  <a:t>(  дах – підлога )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2971800"/>
                <a:ext cx="7272808" cy="95410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131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4" name="TextBox 1"/>
          <p:cNvSpPr txBox="1">
            <a:spLocks noChangeArrowheads="1"/>
          </p:cNvSpPr>
          <p:nvPr/>
        </p:nvSpPr>
        <p:spPr bwMode="auto">
          <a:xfrm>
            <a:off x="500063" y="214313"/>
            <a:ext cx="778668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/>
            <a:r>
              <a:rPr lang="uk-UA" sz="2800">
                <a:solidFill>
                  <a:srgbClr val="C00000"/>
                </a:solidFill>
              </a:rPr>
              <a:t>Установіть відповідність між  фігурами та формулами обчислення площ</a:t>
            </a:r>
            <a:endParaRPr lang="ru-RU" sz="2800">
              <a:solidFill>
                <a:srgbClr val="C00000"/>
              </a:solidFill>
            </a:endParaRPr>
          </a:p>
        </p:txBody>
      </p:sp>
      <p:pic>
        <p:nvPicPr>
          <p:cNvPr id="67595" name="Picture 2" descr="D:\Документи\Работа\МАТЕМАТИКА - поурочні плани\2012-2013\311-911\Розділ 6\Тема 6-8\img060.bmp"/>
          <p:cNvPicPr>
            <a:picLocks noChangeAspect="1" noChangeArrowheads="1"/>
          </p:cNvPicPr>
          <p:nvPr/>
        </p:nvPicPr>
        <p:blipFill>
          <a:blip r:embed="rId2">
            <a:lum bright="2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"/>
          <a:stretch>
            <a:fillRect/>
          </a:stretch>
        </p:blipFill>
        <p:spPr bwMode="auto">
          <a:xfrm>
            <a:off x="357188" y="1428750"/>
            <a:ext cx="2295525" cy="2214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596" name="Picture 3" descr="D:\Документи\Работа\МАТЕМАТИКА - поурочні плани\2012-2013\311-911\Розділ 6\Тема 6-8\img063.bmp"/>
          <p:cNvPicPr>
            <a:picLocks noChangeAspect="1" noChangeArrowheads="1"/>
          </p:cNvPicPr>
          <p:nvPr/>
        </p:nvPicPr>
        <p:blipFill>
          <a:blip r:embed="rId3">
            <a:lum bright="2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1428750"/>
            <a:ext cx="2468562" cy="2214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597" name="Picture 4" descr="D:\Документи\Работа\МАТЕМАТИКА - поурочні плани\2012-2013\311-911\Розділ 6\Тема 6-8\img062.bmp"/>
          <p:cNvPicPr>
            <a:picLocks noChangeAspect="1" noChangeArrowheads="1"/>
          </p:cNvPicPr>
          <p:nvPr/>
        </p:nvPicPr>
        <p:blipFill>
          <a:blip r:embed="rId4">
            <a:lum bright="1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1428750"/>
            <a:ext cx="2733675" cy="2214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59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6758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5572125"/>
            <a:ext cx="2071688" cy="931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59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6759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5500688"/>
            <a:ext cx="2703512" cy="107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60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6759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200" y="5572125"/>
            <a:ext cx="2733675" cy="928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362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59259E-6 L 0.29739 -0.243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00" y="-1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48148E-6 L 0.28351 -0.22824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75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00" y="-11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07407E-6 L -0.65486 -0.2437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700" y="-1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00063" y="142875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sz="5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   Давай подумаємо!</a:t>
            </a:r>
            <a:endParaRPr lang="ru-RU" sz="5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8" descr="D:\Документи\Работа\Курси\випускна робота\рисунки на метематическую тематику_files\d188d0bad0bed0bbd0b0-7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1285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71750" y="1214438"/>
            <a:ext cx="4143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r>
              <a:rPr lang="uk-UA"/>
              <a:t>Знайти площу  заштрихованої фігури</a:t>
            </a:r>
            <a:endParaRPr lang="ru-RU"/>
          </a:p>
        </p:txBody>
      </p:sp>
      <p:pic>
        <p:nvPicPr>
          <p:cNvPr id="29697" name="Picture 1" descr="img048"/>
          <p:cNvPicPr>
            <a:picLocks noChangeAspect="1" noChangeArrowheads="1"/>
          </p:cNvPicPr>
          <p:nvPr/>
        </p:nvPicPr>
        <p:blipFill>
          <a:blip r:embed="rId3">
            <a:lum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1857375"/>
            <a:ext cx="5459412" cy="441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7397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20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764704"/>
            <a:ext cx="8640961" cy="3619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184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Box 1"/>
          <p:cNvSpPr txBox="1">
            <a:spLocks noChangeArrowheads="1"/>
          </p:cNvSpPr>
          <p:nvPr/>
        </p:nvSpPr>
        <p:spPr bwMode="auto">
          <a:xfrm>
            <a:off x="357188" y="285750"/>
            <a:ext cx="85010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r>
              <a:rPr lang="uk-UA">
                <a:solidFill>
                  <a:srgbClr val="FF0000"/>
                </a:solidFill>
              </a:rPr>
              <a:t> Розв'яжіть задачу:</a:t>
            </a:r>
            <a:r>
              <a:rPr lang="uk-UA"/>
              <a:t>  Знайти  площу фігури, обмеженою лініями </a:t>
            </a:r>
            <a:endParaRPr lang="ru-RU"/>
          </a:p>
        </p:txBody>
      </p:sp>
      <p:sp>
        <p:nvSpPr>
          <p:cNvPr id="5120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51201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9325" y="785813"/>
            <a:ext cx="3040063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9"/>
          <a:stretch>
            <a:fillRect/>
          </a:stretch>
        </p:blipFill>
        <p:spPr bwMode="auto">
          <a:xfrm>
            <a:off x="1071563" y="1357313"/>
            <a:ext cx="7366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0984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9865096" cy="6120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391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8229600" cy="1143000"/>
          </a:xfrm>
        </p:spPr>
        <p:txBody>
          <a:bodyPr/>
          <a:lstStyle/>
          <a:p>
            <a:pPr algn="ctr"/>
            <a:r>
              <a:rPr lang="uk-UA" smtClean="0"/>
              <a:t>           Давай подумаємо!</a:t>
            </a:r>
            <a:endParaRPr lang="ru-RU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Содержимое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42938" y="1916832"/>
                <a:ext cx="8186737" cy="2520279"/>
              </a:xfrm>
            </p:spPr>
            <p:txBody>
              <a:bodyPr>
                <a:normAutofit/>
              </a:bodyPr>
              <a:lstStyle/>
              <a:p>
                <a:pPr>
                  <a:buFont typeface="Wingdings 2" pitchFamily="18" charset="2"/>
                  <a:buNone/>
                </a:pPr>
                <a:r>
                  <a:rPr lang="uk-UA" sz="3600" b="1" dirty="0" smtClean="0"/>
                  <a:t>Знайти  площу фігури, обмеженою графіками функцій</a:t>
                </a:r>
              </a:p>
              <a:p>
                <a:pPr>
                  <a:buFont typeface="Wingdings 2" pitchFamily="18" charset="2"/>
                  <a:buNone/>
                </a:pPr>
                <a:r>
                  <a:rPr lang="en-US" sz="3600" dirty="0" smtClean="0"/>
                  <a:t> </a:t>
                </a:r>
                <a:r>
                  <a:rPr lang="uk-UA" sz="3600" b="1" dirty="0" smtClean="0"/>
                  <a:t>1 група					2 </a:t>
                </a:r>
                <a:r>
                  <a:rPr lang="uk-UA" sz="3600" b="1" dirty="0" err="1" smtClean="0"/>
                  <a:t>група</a:t>
                </a:r>
                <a:endParaRPr lang="uk-UA" sz="3600" b="1" dirty="0" smtClean="0"/>
              </a:p>
              <a:p>
                <a:pPr>
                  <a:buFont typeface="Wingdings 2" pitchFamily="18" charset="2"/>
                  <a:buNone/>
                </a:pPr>
                <a:r>
                  <a:rPr lang="en-US" sz="2800" b="1" dirty="0"/>
                  <a:t>y</a:t>
                </a:r>
                <a:r>
                  <a:rPr lang="en-US" sz="2800" b="1" dirty="0" smtClean="0"/>
                  <a:t>=-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en-US" sz="28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800" b="1" dirty="0" smtClean="0"/>
                  <a:t>+4</a:t>
                </a:r>
                <a:r>
                  <a:rPr lang="ru-RU" sz="2800" b="1" dirty="0" smtClean="0"/>
                  <a:t>,</a:t>
                </a:r>
                <a:r>
                  <a:rPr lang="en-US" sz="2800" b="1" dirty="0" smtClean="0"/>
                  <a:t> y= 4-x				y=2-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en-US" sz="28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800" b="1" i="1" smtClean="0">
                        <a:latin typeface="Cambria Math"/>
                      </a:rPr>
                      <m:t>, </m:t>
                    </m:r>
                    <m:r>
                      <a:rPr lang="en-US" sz="2800" b="1" i="1" smtClean="0">
                        <a:latin typeface="Cambria Math"/>
                      </a:rPr>
                      <m:t> </m:t>
                    </m:r>
                    <m:r>
                      <a:rPr lang="en-US" sz="2800" b="1" i="1" smtClean="0">
                        <a:latin typeface="Cambria Math"/>
                      </a:rPr>
                      <m:t>𝒚</m:t>
                    </m:r>
                    <m:r>
                      <a:rPr lang="en-US" sz="2800" b="1" i="1" smtClean="0">
                        <a:latin typeface="Cambria Math"/>
                      </a:rPr>
                      <m:t>=</m:t>
                    </m:r>
                    <m:r>
                      <a:rPr lang="en-US" sz="2800" b="1" i="1" smtClean="0">
                        <a:latin typeface="Cambria Math"/>
                      </a:rPr>
                      <m:t>𝒙</m:t>
                    </m:r>
                  </m:oMath>
                </a14:m>
                <a:endParaRPr lang="uk-UA" sz="2800" b="1" dirty="0"/>
              </a:p>
              <a:p>
                <a:pPr>
                  <a:buFont typeface="Wingdings 2" pitchFamily="18" charset="2"/>
                  <a:buNone/>
                </a:pPr>
                <a:endParaRPr lang="en-US" dirty="0" smtClean="0"/>
              </a:p>
              <a:p>
                <a:pPr>
                  <a:buFont typeface="Wingdings 2" pitchFamily="18" charset="2"/>
                  <a:buNone/>
                </a:pPr>
                <a:endParaRPr lang="uk-UA" dirty="0"/>
              </a:p>
              <a:p>
                <a:pPr>
                  <a:buFont typeface="Wingdings 2" pitchFamily="18" charset="2"/>
                  <a:buNone/>
                </a:pPr>
                <a:endParaRPr lang="ru-RU" dirty="0" smtClean="0"/>
              </a:p>
            </p:txBody>
          </p:sp>
        </mc:Choice>
        <mc:Fallback xmlns=""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42938" y="1916832"/>
                <a:ext cx="8186737" cy="2520279"/>
              </a:xfrm>
              <a:blipFill rotWithShape="1">
                <a:blip r:embed="rId2"/>
                <a:stretch>
                  <a:fillRect l="-1638" t="-3382" r="-2234" b="-38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948622" y="6858000"/>
            <a:ext cx="6207125" cy="243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8" name="Picture 8" descr="D:\Документи\Работа\Курси\випускна робота\рисунки на метематическую тематику_files\d188d0bad0bed0bbd0b0-7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214313"/>
            <a:ext cx="1285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174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512511" cy="136815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uk-UA" sz="5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Мета уроку</a:t>
            </a:r>
            <a:r>
              <a:rPr lang="uk-UA" sz="5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  <a:endParaRPr lang="ru-RU" sz="5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79512" y="1916832"/>
            <a:ext cx="8856984" cy="468052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Закріпити поняття криволінійної трапеції; визначеного інтеграла;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Закріпити уміння застосовувати формулу Ньютона-Лейбніца та властивості інтеграла до обчислення визначених інтегралів;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Навчитись застосовувати визначений інтеграл до обчислення площ плоских фігур.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08958050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im7-tub-ua.yandex.net/i?id=467486044-48-72&amp;n=21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8" y="928688"/>
            <a:ext cx="4643437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428625" y="1500188"/>
            <a:ext cx="4143375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uk-UA" sz="3200" b="1" i="1">
                <a:cs typeface="Times New Roman" pitchFamily="18" charset="0"/>
              </a:rPr>
              <a:t>Людський розум може знайти в інтегральному численні невичерпне поле своєї діяльності.</a:t>
            </a:r>
            <a:endParaRPr lang="ru-RU" sz="3200"/>
          </a:p>
          <a:p>
            <a:pPr algn="r" eaLnBrk="0" hangingPunct="0"/>
            <a:r>
              <a:rPr lang="uk-UA" sz="3200" b="1" i="1">
                <a:solidFill>
                  <a:srgbClr val="0B5395"/>
                </a:solidFill>
                <a:cs typeface="Times New Roman" pitchFamily="18" charset="0"/>
              </a:rPr>
              <a:t>Огюст Конт</a:t>
            </a:r>
            <a:endParaRPr lang="uk-UA" sz="3200">
              <a:solidFill>
                <a:srgbClr val="0B53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67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6616" y="4437112"/>
            <a:ext cx="2664296" cy="28803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16632"/>
            <a:ext cx="6400800" cy="2016224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/>
              <a:t>Обчисліть визначений інтеграл</a:t>
            </a:r>
            <a:endParaRPr lang="ru-RU" sz="2800" b="1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2553169"/>
              </p:ext>
            </p:extLst>
          </p:nvPr>
        </p:nvGraphicFramePr>
        <p:xfrm>
          <a:off x="899592" y="1772816"/>
          <a:ext cx="7002462" cy="32395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Документ" r:id="rId4" imgW="7001726" imgH="2303613" progId="Word.Document.12">
                  <p:embed/>
                </p:oleObj>
              </mc:Choice>
              <mc:Fallback>
                <p:oleObj name="Документ" r:id="rId4" imgW="7001726" imgH="230361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99592" y="1772816"/>
                        <a:ext cx="7002462" cy="32395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647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"/>
          <a:stretch>
            <a:fillRect/>
          </a:stretch>
        </p:blipFill>
        <p:spPr bwMode="auto">
          <a:xfrm>
            <a:off x="428625" y="863600"/>
            <a:ext cx="8429625" cy="586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" b="34"/>
          <a:stretch>
            <a:fillRect/>
          </a:stretch>
        </p:blipFill>
        <p:spPr bwMode="auto">
          <a:xfrm>
            <a:off x="742950" y="642938"/>
            <a:ext cx="7835900" cy="592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6288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200" dirty="0" smtClean="0"/>
              <a:t>Задайте формулою графік функції</a:t>
            </a:r>
            <a:endParaRPr lang="ru-RU" sz="3200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" b="108"/>
          <a:stretch>
            <a:fillRect/>
          </a:stretch>
        </p:blipFill>
        <p:spPr bwMode="auto">
          <a:xfrm>
            <a:off x="285750" y="1071563"/>
            <a:ext cx="8429625" cy="565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690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D:\Документи\Работа\МАТЕМАТИКА - поурочні плани\2012-2013\311-911\Розділ 6\Тема 6-8\img057.bmp"/>
          <p:cNvPicPr>
            <a:picLocks noChangeAspect="1" noChangeArrowheads="1"/>
          </p:cNvPicPr>
          <p:nvPr/>
        </p:nvPicPr>
        <p:blipFill>
          <a:blip r:embed="rId2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" b="116"/>
          <a:stretch>
            <a:fillRect/>
          </a:stretch>
        </p:blipFill>
        <p:spPr bwMode="auto">
          <a:xfrm>
            <a:off x="1571625" y="809625"/>
            <a:ext cx="6429375" cy="547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D:\Документи\Работа\МАТЕМАТИКА - поурочні плани\2012-2013\311-911\Розділ 6\Тема 6-8\img056.bmp"/>
          <p:cNvPicPr>
            <a:picLocks noChangeAspect="1" noChangeArrowheads="1"/>
          </p:cNvPicPr>
          <p:nvPr/>
        </p:nvPicPr>
        <p:blipFill>
          <a:blip r:embed="rId3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" b="-52"/>
          <a:stretch>
            <a:fillRect/>
          </a:stretch>
        </p:blipFill>
        <p:spPr bwMode="auto">
          <a:xfrm>
            <a:off x="857250" y="928688"/>
            <a:ext cx="7429500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57188" y="285750"/>
            <a:ext cx="85725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just"/>
            <a:r>
              <a:rPr lang="uk-UA" sz="2800"/>
              <a:t>Запишіть у вигляді суми або різниці площ криволінійних трапецій площу заштрихованих фігур:</a:t>
            </a:r>
            <a:endParaRPr lang="ru-RU" sz="2800"/>
          </a:p>
        </p:txBody>
      </p:sp>
      <p:pic>
        <p:nvPicPr>
          <p:cNvPr id="54275" name="Picture 3" descr="D:\Документи\Работа\МАТЕМАТИКА - поурочні плани\2012-2013\311-911\Розділ 6\Тема 6-8\img055.bmp"/>
          <p:cNvPicPr>
            <a:picLocks noChangeAspect="1" noChangeArrowheads="1"/>
          </p:cNvPicPr>
          <p:nvPr/>
        </p:nvPicPr>
        <p:blipFill>
          <a:blip r:embed="rId4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19"/>
          <a:stretch>
            <a:fillRect/>
          </a:stretch>
        </p:blipFill>
        <p:spPr bwMode="auto">
          <a:xfrm>
            <a:off x="1643063" y="1214438"/>
            <a:ext cx="6827837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9045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857250" y="857250"/>
          <a:ext cx="7643814" cy="4714875"/>
        </p:xfrm>
        <a:graphic>
          <a:graphicData uri="http://schemas.openxmlformats.org/drawingml/2006/table">
            <a:tbl>
              <a:tblPr/>
              <a:tblGrid>
                <a:gridCol w="1925994"/>
                <a:gridCol w="1925994"/>
                <a:gridCol w="1925994"/>
                <a:gridCol w="1865832"/>
              </a:tblGrid>
              <a:tr h="13860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000" dirty="0">
                          <a:latin typeface="Times New Roman"/>
                          <a:ea typeface="Times New Roman"/>
                        </a:rPr>
                      </a:b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9291" marR="59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000">
                          <a:latin typeface="Times New Roman"/>
                          <a:ea typeface="Times New Roman"/>
                        </a:rPr>
                      </a:b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9291" marR="59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000">
                          <a:latin typeface="Times New Roman"/>
                          <a:ea typeface="Times New Roman"/>
                        </a:rPr>
                      </a:b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59291" marR="59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000" dirty="0">
                          <a:latin typeface="Times New Roman"/>
                          <a:ea typeface="Times New Roman"/>
                        </a:rPr>
                      </a:b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9291" marR="59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3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6200">
                        <a:latin typeface="Times New Roman"/>
                        <a:ea typeface="Times New Roman"/>
                      </a:endParaRPr>
                    </a:p>
                  </a:txBody>
                  <a:tcPr marL="59291" marR="59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6200">
                        <a:latin typeface="Times New Roman"/>
                        <a:ea typeface="Times New Roman"/>
                      </a:endParaRPr>
                    </a:p>
                  </a:txBody>
                  <a:tcPr marL="59291" marR="59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6200">
                        <a:latin typeface="Times New Roman"/>
                        <a:ea typeface="Times New Roman"/>
                      </a:endParaRPr>
                    </a:p>
                  </a:txBody>
                  <a:tcPr marL="59291" marR="59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6200" dirty="0">
                        <a:latin typeface="Times New Roman"/>
                        <a:ea typeface="Times New Roman"/>
                      </a:endParaRPr>
                    </a:p>
                  </a:txBody>
                  <a:tcPr marL="59291" marR="59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50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6200">
                        <a:latin typeface="Times New Roman"/>
                        <a:ea typeface="Times New Roman"/>
                      </a:endParaRPr>
                    </a:p>
                  </a:txBody>
                  <a:tcPr marL="59291" marR="59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6200">
                        <a:latin typeface="Times New Roman"/>
                        <a:ea typeface="Times New Roman"/>
                      </a:endParaRPr>
                    </a:p>
                  </a:txBody>
                  <a:tcPr marL="59291" marR="59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6200">
                        <a:latin typeface="Times New Roman"/>
                        <a:ea typeface="Times New Roman"/>
                      </a:endParaRPr>
                    </a:p>
                  </a:txBody>
                  <a:tcPr marL="59291" marR="59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6200" dirty="0">
                        <a:latin typeface="Times New Roman"/>
                        <a:ea typeface="Times New Roman"/>
                      </a:endParaRPr>
                    </a:p>
                  </a:txBody>
                  <a:tcPr marL="59291" marR="59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3808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1214438"/>
            <a:ext cx="1333500" cy="642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806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8" y="1214438"/>
            <a:ext cx="17145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804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1143000"/>
            <a:ext cx="1500187" cy="884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802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1214438"/>
            <a:ext cx="1481138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831" name="Picture 15" descr="img046"/>
          <p:cNvPicPr>
            <a:picLocks noChangeAspect="1" noChangeArrowheads="1"/>
          </p:cNvPicPr>
          <p:nvPr/>
        </p:nvPicPr>
        <p:blipFill>
          <a:blip r:embed="rId6">
            <a:lum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2714625"/>
            <a:ext cx="167957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32" name="Picture 11" descr="img049"/>
          <p:cNvPicPr>
            <a:picLocks noChangeAspect="1" noChangeArrowheads="1"/>
          </p:cNvPicPr>
          <p:nvPr/>
        </p:nvPicPr>
        <p:blipFill>
          <a:blip r:embed="rId7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2786063"/>
            <a:ext cx="1535112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33" name="Picture 9" descr="img050"/>
          <p:cNvPicPr>
            <a:picLocks noChangeAspect="1" noChangeArrowheads="1"/>
          </p:cNvPicPr>
          <p:nvPr/>
        </p:nvPicPr>
        <p:blipFill>
          <a:blip r:embed="rId8">
            <a:lum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786063"/>
            <a:ext cx="1627188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34" name="Picture 13" descr="img051"/>
          <p:cNvPicPr>
            <a:picLocks noChangeAspect="1" noChangeArrowheads="1"/>
          </p:cNvPicPr>
          <p:nvPr/>
        </p:nvPicPr>
        <p:blipFill>
          <a:blip r:embed="rId9">
            <a:lum contras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8" y="2786063"/>
            <a:ext cx="1697037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282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10001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4900" b="1" u="sng" dirty="0" smtClean="0">
                <a:solidFill>
                  <a:schemeClr val="accent1">
                    <a:lumMod val="75000"/>
                  </a:schemeClr>
                </a:solidFill>
              </a:rPr>
              <a:t>Обчислення площ плоских фігур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dirty="0"/>
          </a:p>
        </p:txBody>
      </p:sp>
      <p:sp>
        <p:nvSpPr>
          <p:cNvPr id="276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928688"/>
            <a:ext cx="6283325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5" name="Picture 3" descr="img046"/>
          <p:cNvPicPr>
            <a:picLocks noChangeAspect="1" noChangeArrowheads="1"/>
          </p:cNvPicPr>
          <p:nvPr/>
        </p:nvPicPr>
        <p:blipFill>
          <a:blip r:embed="rId3">
            <a:lum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2286000"/>
            <a:ext cx="3427412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763" y="3071813"/>
            <a:ext cx="349885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5275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D:\Документи\Работа\МАТЕМАТИКА - поурочні плани\2012-2013\311-911\Розділ 6\Тема 6-8\img049.bmp"/>
          <p:cNvPicPr>
            <a:picLocks noChangeAspect="1" noChangeArrowheads="1"/>
          </p:cNvPicPr>
          <p:nvPr/>
        </p:nvPicPr>
        <p:blipFill>
          <a:blip r:embed="rId2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500063"/>
            <a:ext cx="4857750" cy="421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1500" y="285750"/>
            <a:ext cx="800100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Обчислення площ плоских фігур</a:t>
            </a:r>
            <a:endParaRPr lang="ru-RU" sz="3600" dirty="0">
              <a:latin typeface="+mn-lt"/>
            </a:endParaRPr>
          </a:p>
        </p:txBody>
      </p:sp>
      <p:sp>
        <p:nvSpPr>
          <p:cNvPr id="2663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4786313"/>
            <a:ext cx="4424362" cy="153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7100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168</TotalTime>
  <Words>215</Words>
  <Application>Microsoft Office PowerPoint</Application>
  <PresentationFormat>Экран (4:3)</PresentationFormat>
  <Paragraphs>40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Воздушный поток</vt:lpstr>
      <vt:lpstr>Документ</vt:lpstr>
      <vt:lpstr>Застосування визначеного нтеграла до обчислення площ плоских фігур</vt:lpstr>
      <vt:lpstr>Мета уроку:</vt:lpstr>
      <vt:lpstr>Презентация PowerPoint</vt:lpstr>
      <vt:lpstr>Презентация PowerPoint</vt:lpstr>
      <vt:lpstr>Задайте формулою графік функції</vt:lpstr>
      <vt:lpstr>Презентация PowerPoint</vt:lpstr>
      <vt:lpstr>Презентация PowerPoint</vt:lpstr>
      <vt:lpstr>Обчислення площ плоских фігур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Давай подумаємо!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Костя</dc:creator>
  <cp:lastModifiedBy>Костя</cp:lastModifiedBy>
  <cp:revision>18</cp:revision>
  <cp:lastPrinted>2017-11-12T16:29:31Z</cp:lastPrinted>
  <dcterms:created xsi:type="dcterms:W3CDTF">2017-11-12T06:16:00Z</dcterms:created>
  <dcterms:modified xsi:type="dcterms:W3CDTF">2017-11-15T17:03:13Z</dcterms:modified>
</cp:coreProperties>
</file>