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7" r:id="rId5"/>
    <p:sldId id="264" r:id="rId6"/>
    <p:sldId id="265" r:id="rId7"/>
  </p:sldIdLst>
  <p:sldSz cx="9144000" cy="6858000" type="screen4x3"/>
  <p:notesSz cx="4625975" cy="68135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57467-3739-4250-8AEB-0ABC4504569F}" type="datetimeFigureOut">
              <a:rPr lang="ru-RU" smtClean="0"/>
              <a:pPr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FA40F-57C3-4BCD-B385-EF06412849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30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7864" y="476672"/>
            <a:ext cx="56166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/>
              <a:t> </a:t>
            </a:r>
            <a:r>
              <a:rPr lang="uk-UA" sz="4000" b="1" dirty="0" smtClean="0">
                <a:solidFill>
                  <a:srgbClr val="C00000"/>
                </a:solidFill>
                <a:latin typeface="Cassandra" pitchFamily="66" charset="0"/>
              </a:rPr>
              <a:t>Слово </a:t>
            </a:r>
          </a:p>
          <a:p>
            <a:pPr algn="ctr"/>
            <a:r>
              <a:rPr lang="uk-UA" sz="4000" b="1" dirty="0" smtClean="0">
                <a:solidFill>
                  <a:srgbClr val="C00000"/>
                </a:solidFill>
                <a:latin typeface="Cassandra" pitchFamily="66" charset="0"/>
              </a:rPr>
              <a:t>як основна одиниця мови . </a:t>
            </a:r>
          </a:p>
          <a:p>
            <a:pPr algn="ctr"/>
            <a:r>
              <a:rPr lang="uk-UA" sz="4000" b="1" dirty="0" smtClean="0">
                <a:solidFill>
                  <a:srgbClr val="C00000"/>
                </a:solidFill>
                <a:latin typeface="Cassandra" pitchFamily="66" charset="0"/>
              </a:rPr>
              <a:t> Лексичне значення слова.</a:t>
            </a:r>
          </a:p>
          <a:p>
            <a:pPr algn="ctr"/>
            <a:r>
              <a:rPr lang="uk-UA" sz="4000" b="1" dirty="0" smtClean="0">
                <a:solidFill>
                  <a:srgbClr val="C00000"/>
                </a:solidFill>
                <a:latin typeface="Cassandra" pitchFamily="66" charset="0"/>
              </a:rPr>
              <a:t>Походження і розвиток лексичних значень. </a:t>
            </a:r>
          </a:p>
          <a:p>
            <a:pPr algn="ctr"/>
            <a:r>
              <a:rPr lang="uk-UA" sz="4000" b="1" dirty="0" smtClean="0">
                <a:solidFill>
                  <a:srgbClr val="C00000"/>
                </a:solidFill>
                <a:latin typeface="Cassandra" pitchFamily="66" charset="0"/>
              </a:rPr>
              <a:t>Слово і поняття.</a:t>
            </a:r>
            <a:endParaRPr lang="ru-RU" sz="4000" b="1" dirty="0">
              <a:solidFill>
                <a:srgbClr val="C00000"/>
              </a:solidFill>
              <a:latin typeface="Cassandr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7667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latin typeface="Cassandra" pitchFamily="66" charset="0"/>
              </a:rPr>
              <a:t>Тема уроку.</a:t>
            </a:r>
            <a:endParaRPr lang="ru-RU" sz="4800" b="1" dirty="0">
              <a:latin typeface="Cassandr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30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6" y="188640"/>
            <a:ext cx="2660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  <a:latin typeface="Cassandra" pitchFamily="66" charset="0"/>
              </a:rPr>
              <a:t>Епіграф.</a:t>
            </a:r>
            <a:endParaRPr lang="ru-RU" sz="4800" b="1" dirty="0">
              <a:solidFill>
                <a:srgbClr val="C00000"/>
              </a:solidFill>
              <a:latin typeface="Cassandr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1124744"/>
            <a:ext cx="4525620" cy="458587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Cassandra" pitchFamily="66" charset="0"/>
              </a:rPr>
              <a:t>Страшні слова,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коли вони мовчать,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коли вони зненацька причаїлись,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коли не знаєш,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з чого їх </a:t>
            </a:r>
            <a:r>
              <a:rPr lang="uk-UA" sz="3600" b="1" dirty="0" err="1" smtClean="0">
                <a:latin typeface="Cassandra" pitchFamily="66" charset="0"/>
              </a:rPr>
              <a:t>почать</a:t>
            </a:r>
            <a:r>
              <a:rPr lang="uk-UA" sz="3600" b="1" dirty="0" smtClean="0">
                <a:latin typeface="Cassandra" pitchFamily="66" charset="0"/>
              </a:rPr>
              <a:t>,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бо всі слова 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були уже чиїмись</a:t>
            </a:r>
            <a:r>
              <a:rPr lang="uk-UA" sz="4000" b="1" dirty="0" smtClean="0">
                <a:latin typeface="Cassandra" pitchFamily="66" charset="0"/>
              </a:rPr>
              <a:t>…</a:t>
            </a:r>
            <a:endParaRPr lang="ru-RU" sz="4000" b="1" dirty="0">
              <a:latin typeface="Cassandra" pitchFamily="66" charset="0"/>
            </a:endParaRPr>
          </a:p>
        </p:txBody>
      </p:sp>
      <p:pic>
        <p:nvPicPr>
          <p:cNvPr id="24578" name="Picture 2" descr="http://aboutevents.net/media/attachments/events_event/1352/cr_dqztQO4Q.jpg.1020x2200_q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4077419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тттттттт</a:t>
            </a:r>
            <a:r>
              <a:rPr lang="ru-RU" dirty="0" smtClean="0"/>
              <a:t> тттттттттттттттттттттттттттттттттттттттттттттттттттттттттттттттттттттттттттттттттттттттттттттттттттттттттттттттттттттттттттттттттттбллллллллллллллллллблллллллллллллллллллллллллллллллллллллллллллллллллллллллллдлллллллллллллллллллююююююююююююююююююююююююююююююююююююююююююююююююююююююююююююююююююююююююююжжж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30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17545639">
            <a:off x="-74887" y="1170952"/>
            <a:ext cx="3315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rgbClr val="C00000"/>
                </a:solidFill>
                <a:latin typeface="Cassandra" pitchFamily="66" charset="0"/>
              </a:rPr>
              <a:t>Ви</a:t>
            </a:r>
          </a:p>
          <a:p>
            <a:r>
              <a:rPr lang="uk-UA" sz="3600" dirty="0" smtClean="0">
                <a:solidFill>
                  <a:srgbClr val="C00000"/>
                </a:solidFill>
                <a:latin typeface="Cassandra" pitchFamily="66" charset="0"/>
              </a:rPr>
              <a:t>навчитеся:</a:t>
            </a:r>
            <a:endParaRPr lang="ru-RU" sz="3600" dirty="0">
              <a:solidFill>
                <a:srgbClr val="C00000"/>
              </a:solidFill>
              <a:latin typeface="Cassandr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188640"/>
            <a:ext cx="701011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uk-UA" sz="3600" b="1" dirty="0" smtClean="0">
                <a:latin typeface="Cassandra" pitchFamily="66" charset="0"/>
              </a:rPr>
              <a:t>Розрізняти 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однозначні і багатозначні слова.</a:t>
            </a:r>
          </a:p>
          <a:p>
            <a:pPr algn="ctr">
              <a:buFont typeface="Wingdings" pitchFamily="2" charset="2"/>
              <a:buChar char="ü"/>
            </a:pPr>
            <a:r>
              <a:rPr lang="uk-UA" sz="3600" b="1" dirty="0" smtClean="0">
                <a:latin typeface="Cassandra" pitchFamily="66" charset="0"/>
              </a:rPr>
              <a:t>Визначати ознаки 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власне українських слів.</a:t>
            </a:r>
          </a:p>
          <a:p>
            <a:pPr algn="ctr">
              <a:buFont typeface="Wingdings" pitchFamily="2" charset="2"/>
              <a:buChar char="ü"/>
            </a:pPr>
            <a:r>
              <a:rPr lang="uk-UA" sz="3600" b="1" dirty="0" smtClean="0">
                <a:latin typeface="Cassandra" pitchFamily="66" charset="0"/>
              </a:rPr>
              <a:t>Знаходити й розпізнавати 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тропи, синоніми,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антоніми, омоніми, 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з'ясовувати їхню стилістичну роль.</a:t>
            </a:r>
          </a:p>
          <a:p>
            <a:pPr algn="ctr">
              <a:buFont typeface="Wingdings" pitchFamily="2" charset="2"/>
              <a:buChar char="ü"/>
            </a:pPr>
            <a:r>
              <a:rPr lang="uk-UA" sz="3600" b="1" dirty="0" smtClean="0">
                <a:latin typeface="Cassandra" pitchFamily="66" charset="0"/>
              </a:rPr>
              <a:t>Усувати лексичні помилки, </a:t>
            </a:r>
          </a:p>
          <a:p>
            <a:pPr algn="ctr"/>
            <a:r>
              <a:rPr lang="uk-UA" sz="3600" b="1" dirty="0" smtClean="0">
                <a:latin typeface="Cassandra" pitchFamily="66" charset="0"/>
              </a:rPr>
              <a:t>користуючись відповідними словниками</a:t>
            </a:r>
            <a:r>
              <a:rPr lang="uk-UA" sz="36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30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356992"/>
            <a:ext cx="2841960" cy="30209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23928" y="188640"/>
            <a:ext cx="4968552" cy="618630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uk-UA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Слово</a:t>
            </a:r>
            <a:r>
              <a:rPr lang="uk-UA" sz="3600" dirty="0" smtClean="0"/>
              <a:t> </a:t>
            </a:r>
            <a:r>
              <a:rPr lang="uk-UA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</a:t>
            </a:r>
            <a:r>
              <a:rPr lang="uk-UA" sz="3600" dirty="0" smtClean="0"/>
              <a:t> </a:t>
            </a:r>
            <a:r>
              <a:rPr lang="uk-UA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 основна мовна одиниця,</a:t>
            </a:r>
          </a:p>
          <a:p>
            <a:pPr algn="ctr">
              <a:lnSpc>
                <a:spcPct val="100000"/>
              </a:lnSpc>
            </a:pPr>
            <a:r>
              <a:rPr lang="uk-UA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яка через комплекс звуків відображає свідомість, несе інформацію, виконує номінативну функцію, має лексичне і граматичне значення </a:t>
            </a:r>
          </a:p>
          <a:p>
            <a:pPr algn="ctr">
              <a:lnSpc>
                <a:spcPct val="100000"/>
              </a:lnSpc>
            </a:pPr>
            <a:r>
              <a:rPr lang="uk-UA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 виконує синтаксичну роль.</a:t>
            </a:r>
            <a:endParaRPr lang="ru-RU" sz="3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19839581">
            <a:off x="45662" y="1276598"/>
            <a:ext cx="3873176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uk-UA" sz="7200" dirty="0" smtClean="0">
                <a:latin typeface="Cassandra" pitchFamily="66" charset="0"/>
              </a:rPr>
              <a:t>Записати</a:t>
            </a:r>
            <a:endParaRPr lang="ru-RU" sz="7200" dirty="0">
              <a:latin typeface="Cassandr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30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18678209">
            <a:off x="-173556" y="2132224"/>
            <a:ext cx="45255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  <a:latin typeface="Georgia" pitchFamily="18" charset="0"/>
              </a:rPr>
              <a:t>Запам'ятати: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404664"/>
            <a:ext cx="489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>
                <a:solidFill>
                  <a:srgbClr val="FF0000"/>
                </a:solidFill>
                <a:latin typeface="Georgia" pitchFamily="18" charset="0"/>
              </a:rPr>
              <a:t>Лексема</a:t>
            </a:r>
            <a:r>
              <a:rPr lang="uk-UA" sz="2400" b="1" i="1" dirty="0" smtClean="0">
                <a:latin typeface="Georgia" pitchFamily="18" charset="0"/>
              </a:rPr>
              <a:t> – окреме слово з усією сукупністю властивих йому</a:t>
            </a:r>
          </a:p>
          <a:p>
            <a:r>
              <a:rPr lang="uk-UA" sz="2400" b="1" i="1" dirty="0" smtClean="0">
                <a:latin typeface="Georgia" pitchFamily="18" charset="0"/>
              </a:rPr>
              <a:t>форм словозміни і значень у різних контекстах.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4005064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>
                <a:latin typeface="Georgia" pitchFamily="18" charset="0"/>
              </a:rPr>
              <a:t>Словоформа</a:t>
            </a:r>
            <a:r>
              <a:rPr lang="uk-UA" sz="2400" i="1" dirty="0" smtClean="0">
                <a:latin typeface="Georgia" pitchFamily="18" charset="0"/>
              </a:rPr>
              <a:t> – окреме слово у певній граматичній формі</a:t>
            </a:r>
          </a:p>
          <a:p>
            <a:r>
              <a:rPr lang="uk-UA" sz="2400" i="1" dirty="0" smtClean="0">
                <a:latin typeface="Georgia" pitchFamily="18" charset="0"/>
              </a:rPr>
              <a:t> ( відмінок, рід…)</a:t>
            </a:r>
            <a:endParaRPr lang="ru-RU" sz="24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30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491880" y="188640"/>
            <a:ext cx="51480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 варіант</a:t>
            </a:r>
          </a:p>
          <a:p>
            <a:pPr algn="ctr"/>
            <a:r>
              <a:rPr lang="uk-UA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Написати міні-етюд на тему </a:t>
            </a:r>
          </a:p>
          <a:p>
            <a:pPr algn="ctr"/>
            <a:r>
              <a:rPr lang="uk-UA" sz="3200" b="1" dirty="0" smtClean="0">
                <a:ln w="1905"/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«Скажу слово…», використовуючи в ньому однозначні слова, синоніми, омоніми, антоніми. 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3284984"/>
            <a:ext cx="540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варіант</a:t>
            </a:r>
          </a:p>
          <a:p>
            <a:pPr algn="ctr"/>
            <a:r>
              <a:rPr lang="uk-UA" sz="3200" b="1" dirty="0" smtClean="0">
                <a:ln w="1905"/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Скласти казку «Загублене слово», розповівши про значення слова у нашому житті.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764704"/>
            <a:ext cx="36503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2060"/>
                </a:solidFill>
                <a:latin typeface="Cassandra" pitchFamily="66" charset="0"/>
              </a:rPr>
              <a:t>Домашнє </a:t>
            </a:r>
          </a:p>
          <a:p>
            <a:r>
              <a:rPr lang="uk-UA" sz="6000" b="1" dirty="0" smtClean="0">
                <a:solidFill>
                  <a:srgbClr val="002060"/>
                </a:solidFill>
                <a:latin typeface="Cassandra" pitchFamily="66" charset="0"/>
              </a:rPr>
              <a:t>завдання</a:t>
            </a:r>
            <a:endParaRPr lang="ru-RU" sz="6000" b="1" dirty="0">
              <a:solidFill>
                <a:srgbClr val="002060"/>
              </a:solidFill>
              <a:latin typeface="Cassandr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204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 тттттттт тттттттттттттттттттттттттттттттттттттттттттттттттттттттттттттттттттттттттттттттттттттттттттттттттттттттттттттттттттттттттттттттттттбллллллллллллллллллблллллллллллллллллллллллллллллллллллллллллллллллллллллллллдлллллллллллллллллллююююююююююююююююююююююююююююююююююююююююююююююююююююююююююююююююююююююююююжжж 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КОРОЛЬ</dc:creator>
  <cp:lastModifiedBy>User</cp:lastModifiedBy>
  <cp:revision>76</cp:revision>
  <dcterms:created xsi:type="dcterms:W3CDTF">2015-11-15T20:25:32Z</dcterms:created>
  <dcterms:modified xsi:type="dcterms:W3CDTF">2017-11-03T18:17:18Z</dcterms:modified>
</cp:coreProperties>
</file>