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86" r:id="rId2"/>
    <p:sldId id="287" r:id="rId3"/>
    <p:sldId id="260" r:id="rId4"/>
    <p:sldId id="261" r:id="rId5"/>
    <p:sldId id="275" r:id="rId6"/>
    <p:sldId id="276" r:id="rId7"/>
    <p:sldId id="262" r:id="rId8"/>
    <p:sldId id="263" r:id="rId9"/>
    <p:sldId id="288" r:id="rId10"/>
    <p:sldId id="289" r:id="rId11"/>
    <p:sldId id="264" r:id="rId12"/>
    <p:sldId id="257" r:id="rId13"/>
    <p:sldId id="274" r:id="rId14"/>
    <p:sldId id="277" r:id="rId15"/>
    <p:sldId id="297" r:id="rId16"/>
    <p:sldId id="266" r:id="rId17"/>
    <p:sldId id="268" r:id="rId18"/>
    <p:sldId id="285" r:id="rId19"/>
    <p:sldId id="293" r:id="rId20"/>
    <p:sldId id="269" r:id="rId21"/>
    <p:sldId id="270" r:id="rId22"/>
    <p:sldId id="271" r:id="rId23"/>
    <p:sldId id="272" r:id="rId24"/>
    <p:sldId id="290" r:id="rId25"/>
    <p:sldId id="284" r:id="rId26"/>
    <p:sldId id="267" r:id="rId27"/>
    <p:sldId id="256" r:id="rId28"/>
    <p:sldId id="280" r:id="rId29"/>
    <p:sldId id="291" r:id="rId30"/>
    <p:sldId id="292" r:id="rId31"/>
    <p:sldId id="273" r:id="rId32"/>
    <p:sldId id="278" r:id="rId33"/>
    <p:sldId id="279" r:id="rId34"/>
    <p:sldId id="294" r:id="rId35"/>
    <p:sldId id="296" r:id="rId36"/>
    <p:sldId id="295" r:id="rId3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4E409-0619-459E-91AE-C6F92427DF5A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FA3D82-3443-4851-A571-EE186AA224E8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3778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FA3D82-3443-4851-A571-EE186AA224E8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2511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FA3D82-3443-4851-A571-EE186AA224E8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2511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FA3D82-3443-4851-A571-EE186AA224E8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1287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7444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8278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08826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8084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9157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5137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5597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75289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19205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17441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0760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10524-3B17-41FC-B249-2F1DCFE41A7E}" type="datetimeFigureOut">
              <a:rPr lang="uk-UA" smtClean="0"/>
              <a:t>21.11.2017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EC68F-4432-4548-8CFC-70D69FEC620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892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0"/>
            <a:ext cx="759633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ТЕМА УРОКУ:</a:t>
            </a:r>
          </a:p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Множення натуральних чисел.</a:t>
            </a:r>
          </a:p>
          <a:p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uk-UA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Розв</a:t>
            </a:r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’</a:t>
            </a:r>
            <a:r>
              <a:rPr lang="uk-UA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язування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задач.</a:t>
            </a:r>
          </a:p>
          <a:p>
            <a:r>
              <a:rPr lang="uk-UA" sz="3600" b="1" dirty="0" smtClean="0">
                <a:solidFill>
                  <a:srgbClr val="FF0000"/>
                </a:solidFill>
              </a:rPr>
              <a:t>МЕТА УРОКУ:</a:t>
            </a:r>
          </a:p>
          <a:p>
            <a:r>
              <a:rPr lang="uk-UA" sz="3600" b="1" dirty="0" smtClean="0"/>
              <a:t>- повторити усні прийоми </a:t>
            </a:r>
            <a:r>
              <a:rPr lang="uk-UA" sz="3600" b="1" dirty="0" err="1" smtClean="0"/>
              <a:t>множен-</a:t>
            </a:r>
            <a:endParaRPr lang="uk-UA" sz="3600" b="1" dirty="0" smtClean="0"/>
          </a:p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uk-UA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ня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натуральних чисел;</a:t>
            </a:r>
          </a:p>
          <a:p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- навчитись використовувати </a:t>
            </a:r>
            <a:r>
              <a:rPr lang="uk-UA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знан-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</a:p>
          <a:p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uk-UA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ня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з математики в різних галузях </a:t>
            </a:r>
          </a:p>
          <a:p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людського життя;</a:t>
            </a:r>
          </a:p>
          <a:p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- </a:t>
            </a:r>
          </a:p>
          <a:p>
            <a:endParaRPr lang="uk-UA" sz="36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</a:p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uk-UA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47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695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6632"/>
            <a:ext cx="4560763" cy="3861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4149080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0000"/>
                </a:solidFill>
              </a:rPr>
              <a:t>Задача 1.</a:t>
            </a:r>
          </a:p>
          <a:p>
            <a:pPr algn="just"/>
            <a:r>
              <a:rPr lang="ru-RU" sz="3200" b="1" dirty="0"/>
              <a:t> </a:t>
            </a:r>
            <a:r>
              <a:rPr lang="ru-RU" sz="3200" b="1" dirty="0" err="1" smtClean="0"/>
              <a:t>Якщо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нещільно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закрити</a:t>
            </a:r>
            <a:r>
              <a:rPr lang="ru-RU" sz="3200" b="1" dirty="0" smtClean="0"/>
              <a:t> кран з водою, то за годину з </a:t>
            </a:r>
            <a:r>
              <a:rPr lang="ru-RU" sz="3200" b="1" dirty="0" err="1" smtClean="0"/>
              <a:t>нього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викапає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півлітрова</a:t>
            </a:r>
            <a:r>
              <a:rPr lang="ru-RU" sz="3200" b="1" dirty="0" smtClean="0"/>
              <a:t> банка води. </a:t>
            </a:r>
            <a:r>
              <a:rPr lang="ru-RU" sz="3200" b="1" dirty="0" err="1" smtClean="0"/>
              <a:t>Скільки</a:t>
            </a:r>
            <a:r>
              <a:rPr lang="ru-RU" sz="3200" b="1" dirty="0" smtClean="0"/>
              <a:t> води </a:t>
            </a:r>
            <a:r>
              <a:rPr lang="ru-RU" sz="3200" b="1" dirty="0" err="1" smtClean="0"/>
              <a:t>викапає</a:t>
            </a:r>
            <a:r>
              <a:rPr lang="ru-RU" sz="3200" b="1" dirty="0" smtClean="0"/>
              <a:t> за </a:t>
            </a:r>
            <a:r>
              <a:rPr lang="ru-RU" sz="3200" b="1" dirty="0" err="1" smtClean="0"/>
              <a:t>добу</a:t>
            </a:r>
            <a:r>
              <a:rPr lang="ru-RU" sz="3200" b="1" dirty="0" smtClean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69603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854" y="2852936"/>
            <a:ext cx="3953146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548680"/>
            <a:ext cx="80648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Задача 2.</a:t>
            </a:r>
          </a:p>
          <a:p>
            <a:r>
              <a:rPr lang="uk-UA" sz="3200" b="1" dirty="0" smtClean="0"/>
              <a:t>Дмитро знає, що потрібно економити воду,</a:t>
            </a:r>
          </a:p>
          <a:p>
            <a:r>
              <a:rPr lang="uk-UA" sz="3200" b="1" dirty="0"/>
              <a:t>т</a:t>
            </a:r>
            <a:r>
              <a:rPr lang="uk-UA" sz="3200" b="1" dirty="0" smtClean="0"/>
              <a:t>ому миється під душем, а не у ванні. На душ використовує 20 л води, для ванни</a:t>
            </a:r>
          </a:p>
          <a:p>
            <a:pPr marL="457200" indent="-457200">
              <a:buFontTx/>
              <a:buChar char="-"/>
            </a:pPr>
            <a:r>
              <a:rPr lang="uk-UA" sz="3200" b="1" dirty="0" smtClean="0"/>
              <a:t>у 5 разів більше. </a:t>
            </a:r>
            <a:r>
              <a:rPr lang="uk-UA" sz="3200" b="1" dirty="0" err="1" smtClean="0"/>
              <a:t>Скіль-</a:t>
            </a:r>
            <a:endParaRPr lang="uk-UA" sz="3200" b="1" dirty="0" smtClean="0"/>
          </a:p>
          <a:p>
            <a:r>
              <a:rPr lang="uk-UA" sz="3200" b="1" dirty="0" err="1"/>
              <a:t>к</a:t>
            </a:r>
            <a:r>
              <a:rPr lang="uk-UA" sz="3200" b="1" dirty="0" err="1" smtClean="0"/>
              <a:t>и</a:t>
            </a:r>
            <a:r>
              <a:rPr lang="uk-UA" sz="3200" b="1" dirty="0" smtClean="0"/>
              <a:t> води зекономить </a:t>
            </a:r>
            <a:r>
              <a:rPr lang="uk-UA" sz="3200" b="1" dirty="0" err="1" smtClean="0"/>
              <a:t>Дмит-</a:t>
            </a:r>
            <a:endParaRPr lang="uk-UA" sz="3200" b="1" dirty="0" smtClean="0"/>
          </a:p>
          <a:p>
            <a:r>
              <a:rPr lang="uk-UA" sz="3200" b="1" dirty="0" err="1"/>
              <a:t>р</a:t>
            </a:r>
            <a:r>
              <a:rPr lang="uk-UA" sz="3200" b="1" dirty="0" err="1" smtClean="0"/>
              <a:t>о</a:t>
            </a:r>
            <a:r>
              <a:rPr lang="uk-UA" sz="3200" b="1" dirty="0" smtClean="0"/>
              <a:t> за місяць, якщо він </a:t>
            </a:r>
            <a:r>
              <a:rPr lang="uk-UA" sz="3200" b="1" dirty="0" err="1" smtClean="0"/>
              <a:t>ми-</a:t>
            </a:r>
            <a:endParaRPr lang="uk-UA" sz="3200" b="1" dirty="0" smtClean="0"/>
          </a:p>
          <a:p>
            <a:r>
              <a:rPr lang="uk-UA" sz="3200" b="1" dirty="0" err="1"/>
              <a:t>є</a:t>
            </a:r>
            <a:r>
              <a:rPr lang="uk-UA" sz="3200" b="1" dirty="0" err="1" smtClean="0"/>
              <a:t>ться</a:t>
            </a:r>
            <a:r>
              <a:rPr lang="uk-UA" sz="3200" b="1" dirty="0" smtClean="0"/>
              <a:t> 9 разів в місяць?</a:t>
            </a:r>
          </a:p>
          <a:p>
            <a:r>
              <a:rPr lang="uk-UA" sz="3200" b="1" dirty="0" smtClean="0"/>
              <a:t> 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8520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AppData\Local\Temp\Rar$DIa0.355\3490635-7456a1f05817d9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5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908720"/>
            <a:ext cx="9144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ВОДА, ТЕПЛО, СВІТЛО, ГАЗ- ЦЕ ЦІННИЙ РЕСУРС,</a:t>
            </a:r>
          </a:p>
          <a:p>
            <a:r>
              <a:rPr lang="uk-UA" sz="3200" b="1" dirty="0" smtClean="0"/>
              <a:t>ТОВАР, ЯКИЙ ТРЕБА ЗАОЩАДЖУВАТИ ТОМУ, ЩО</a:t>
            </a:r>
          </a:p>
          <a:p>
            <a:r>
              <a:rPr lang="uk-UA" sz="3200" b="1" dirty="0" smtClean="0"/>
              <a:t>ДЖЕРЕЛА ЦИХ РЕСУРСІВ НЕ Є  </a:t>
            </a:r>
          </a:p>
          <a:p>
            <a:r>
              <a:rPr lang="uk-UA" sz="3200" b="1" dirty="0"/>
              <a:t> </a:t>
            </a:r>
            <a:r>
              <a:rPr lang="uk-UA" sz="3200" b="1" dirty="0" smtClean="0"/>
              <a:t>                       </a:t>
            </a:r>
            <a:r>
              <a:rPr lang="uk-UA" sz="4000" b="1" dirty="0" smtClean="0"/>
              <a:t>НЕВИЧЕРПНИМИ!</a:t>
            </a:r>
            <a:r>
              <a:rPr lang="uk-UA" sz="3200" b="1" dirty="0" smtClean="0"/>
              <a:t>                    </a:t>
            </a:r>
          </a:p>
          <a:p>
            <a:r>
              <a:rPr lang="uk-UA" sz="3200" b="1" dirty="0" smtClean="0"/>
              <a:t>А ЩЕ ТРЕБА ПАМ</a:t>
            </a:r>
            <a:r>
              <a:rPr lang="en-US" sz="3200" b="1" dirty="0" smtClean="0"/>
              <a:t>’</a:t>
            </a:r>
            <a:r>
              <a:rPr lang="uk-UA" sz="3200" b="1" dirty="0" smtClean="0"/>
              <a:t>ЯТАТИ – ЗА СПОЖИВАННЯ ТРЕБА</a:t>
            </a:r>
          </a:p>
          <a:p>
            <a:r>
              <a:rPr lang="uk-UA" sz="3200" b="1" dirty="0"/>
              <a:t> </a:t>
            </a:r>
            <a:r>
              <a:rPr lang="uk-UA" sz="3200" b="1" dirty="0" smtClean="0"/>
              <a:t>                              </a:t>
            </a:r>
            <a:r>
              <a:rPr lang="uk-UA" sz="4000" b="1" dirty="0" smtClean="0"/>
              <a:t>ПЛАТИТИ!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382308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324528" cy="746144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Прийняти </a:t>
            </a:r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ванну - 29 гривень</a:t>
            </a:r>
          </a:p>
          <a:p>
            <a:pPr algn="ctr"/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Вмитися в гарячій воді 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– 2 </a:t>
            </a:r>
            <a:r>
              <a:rPr lang="uk-UA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грн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50 </a:t>
            </a:r>
            <a:r>
              <a:rPr lang="uk-UA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коп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(30 л приблизно щодня)</a:t>
            </a:r>
            <a:endParaRPr lang="uk-UA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Подивитися телевізор 1 годину - 80 копійок</a:t>
            </a:r>
          </a:p>
          <a:p>
            <a:pPr algn="ctr"/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Почитати книгу при світлі настільної лампи 1 годину - 16 копійок</a:t>
            </a:r>
          </a:p>
          <a:p>
            <a:pPr algn="ctr"/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Провести годину за комп'ютером - 58 копійок</a:t>
            </a:r>
          </a:p>
        </p:txBody>
      </p:sp>
    </p:spTree>
    <p:extLst>
      <p:ext uri="{BB962C8B-B14F-4D97-AF65-F5344CB8AC3E}">
        <p14:creationId xmlns:p14="http://schemas.microsoft.com/office/powerpoint/2010/main" val="360683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Прямоугольник 2"/>
          <p:cNvSpPr/>
          <p:nvPr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1043608" y="188640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          ФІЗКУЛЬТХВИЛИНКА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351812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9219" name="Picture 3" descr="C:\Users\admin\AppData\Local\Temp\Rar$DIa0.621\3553272-4a4ecf2e74536c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31687" y="1103838"/>
            <a:ext cx="70830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зупинка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довкілля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7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0" y="108418"/>
            <a:ext cx="9144000" cy="6641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38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8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20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804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0"/>
            <a:ext cx="788436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600" b="1" dirty="0" smtClean="0">
              <a:solidFill>
                <a:srgbClr val="FF0000"/>
              </a:solidFill>
            </a:endParaRPr>
          </a:p>
          <a:p>
            <a:pPr marL="571500" indent="-571500">
              <a:buFontTx/>
              <a:buChar char="-"/>
            </a:pPr>
            <a:r>
              <a:rPr lang="uk-UA" sz="4000" b="1" dirty="0" smtClean="0"/>
              <a:t>виховувати бережне ставлення</a:t>
            </a:r>
          </a:p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</a:t>
            </a: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 природи та економне </a:t>
            </a:r>
          </a:p>
          <a:p>
            <a:r>
              <a:rPr lang="uk-UA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використання її ресурсів.</a:t>
            </a:r>
          </a:p>
          <a:p>
            <a:endParaRPr lang="uk-UA" sz="4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</a:p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uk-UA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78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https://</a:t>
            </a:r>
            <a:r>
              <a:rPr lang="en-US" dirty="0" smtClean="0"/>
              <a:t>ukr.media/static/ba/aimg/3/2/1/321734_1.p</a:t>
            </a:r>
            <a:endParaRPr lang="uk-UA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910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211"/>
            <a:ext cx="4931898" cy="3285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31898" y="147990"/>
            <a:ext cx="421210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Задача 3.</a:t>
            </a:r>
          </a:p>
          <a:p>
            <a:r>
              <a:rPr lang="uk-UA" sz="3200" b="1" dirty="0" smtClean="0"/>
              <a:t>  Щотижня кожна </a:t>
            </a:r>
            <a:r>
              <a:rPr lang="uk-UA" sz="3200" b="1" dirty="0" err="1" smtClean="0"/>
              <a:t>ро-</a:t>
            </a:r>
            <a:endParaRPr lang="uk-UA" sz="3200" b="1" dirty="0" smtClean="0"/>
          </a:p>
          <a:p>
            <a:r>
              <a:rPr lang="uk-UA" sz="3200" b="1" dirty="0" smtClean="0"/>
              <a:t>дина  викидає не </a:t>
            </a:r>
            <a:r>
              <a:rPr lang="uk-UA" sz="3200" b="1" dirty="0" err="1" smtClean="0"/>
              <a:t>мен-</a:t>
            </a:r>
            <a:endParaRPr lang="uk-UA" sz="3200" b="1" dirty="0" smtClean="0"/>
          </a:p>
          <a:p>
            <a:r>
              <a:rPr lang="uk-UA" sz="3200" b="1" dirty="0" err="1"/>
              <a:t>ш</a:t>
            </a:r>
            <a:r>
              <a:rPr lang="uk-UA" sz="3200" b="1" dirty="0" err="1" smtClean="0"/>
              <a:t>е</a:t>
            </a:r>
            <a:r>
              <a:rPr lang="uk-UA" sz="3200" b="1" dirty="0" smtClean="0"/>
              <a:t> двох відер сміття.</a:t>
            </a:r>
          </a:p>
          <a:p>
            <a:r>
              <a:rPr lang="uk-UA" sz="3200" b="1" dirty="0" smtClean="0"/>
              <a:t>Скільки сміття </a:t>
            </a:r>
            <a:r>
              <a:rPr lang="uk-UA" sz="3200" b="1" dirty="0" err="1" smtClean="0"/>
              <a:t>назби-</a:t>
            </a:r>
            <a:endParaRPr lang="uk-UA" sz="3200" b="1" dirty="0" smtClean="0"/>
          </a:p>
          <a:p>
            <a:r>
              <a:rPr lang="uk-UA" sz="3200" b="1" dirty="0" err="1"/>
              <a:t>р</a:t>
            </a:r>
            <a:r>
              <a:rPr lang="uk-UA" sz="3200" b="1" dirty="0" err="1" smtClean="0"/>
              <a:t>ає</a:t>
            </a:r>
            <a:r>
              <a:rPr lang="uk-UA" sz="3200" b="1" dirty="0" smtClean="0"/>
              <a:t> родина за рік, </a:t>
            </a:r>
            <a:r>
              <a:rPr lang="uk-UA" sz="3200" b="1" dirty="0" err="1" smtClean="0"/>
              <a:t>як-</a:t>
            </a:r>
            <a:endParaRPr lang="uk-UA" sz="3200" b="1" dirty="0" smtClean="0"/>
          </a:p>
          <a:p>
            <a:r>
              <a:rPr lang="uk-UA" sz="3200" b="1" dirty="0" smtClean="0"/>
              <a:t>що в році 52 тижня?</a:t>
            </a:r>
          </a:p>
          <a:p>
            <a:r>
              <a:rPr lang="uk-UA" sz="3200" b="1" dirty="0" smtClean="0"/>
              <a:t> </a:t>
            </a:r>
            <a:endParaRPr lang="uk-UA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" y="3595088"/>
            <a:ext cx="9105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smtClean="0"/>
              <a:t>Скільки </a:t>
            </a:r>
            <a:r>
              <a:rPr lang="uk-UA" sz="3200" b="1" dirty="0" smtClean="0"/>
              <a:t>це у кілограмах, якщо у відрі 10 кг?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180101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TextBox 2"/>
          <p:cNvSpPr txBox="1"/>
          <p:nvPr/>
        </p:nvSpPr>
        <p:spPr>
          <a:xfrm>
            <a:off x="0" y="611218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Задача 4.</a:t>
            </a:r>
          </a:p>
          <a:p>
            <a:r>
              <a:rPr lang="uk-UA" sz="3200" b="1" dirty="0"/>
              <a:t> </a:t>
            </a:r>
            <a:r>
              <a:rPr lang="uk-UA" sz="3200" b="1" dirty="0" smtClean="0"/>
              <a:t> Скільки сміття викинуть жителі нашого міста за рік якщо у нас проживає близько 9200 сімей? </a:t>
            </a:r>
            <a:endParaRPr lang="uk-UA" sz="32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780" y="2492896"/>
            <a:ext cx="3960440" cy="393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475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68952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3275072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Задача 5.</a:t>
            </a:r>
          </a:p>
          <a:p>
            <a:r>
              <a:rPr lang="uk-UA" sz="3200" b="1" dirty="0" smtClean="0"/>
              <a:t> Скільки потрібно машин для вивозу цього сміття,</a:t>
            </a:r>
          </a:p>
          <a:p>
            <a:r>
              <a:rPr lang="uk-UA" sz="3200" b="1" dirty="0"/>
              <a:t>я</a:t>
            </a:r>
            <a:r>
              <a:rPr lang="uk-UA" sz="3200" b="1" dirty="0" smtClean="0"/>
              <a:t>кщо на машину можна погрузити 4 т сміття?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429417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82"/>
            <a:ext cx="2915816" cy="3247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31840" y="27586"/>
            <a:ext cx="60121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1. Не викидайте сміття де </a:t>
            </a:r>
            <a:r>
              <a:rPr lang="uk-UA" sz="3600" b="1" dirty="0" err="1" smtClean="0"/>
              <a:t>за-</a:t>
            </a:r>
            <a:endParaRPr lang="uk-UA" sz="3600" b="1" dirty="0" smtClean="0"/>
          </a:p>
          <a:p>
            <a:r>
              <a:rPr lang="uk-UA" sz="3600" b="1" dirty="0"/>
              <a:t> </a:t>
            </a:r>
            <a:r>
              <a:rPr lang="uk-UA" sz="3600" b="1" dirty="0" smtClean="0"/>
              <a:t> манеться!</a:t>
            </a:r>
          </a:p>
          <a:p>
            <a:r>
              <a:rPr lang="uk-UA" sz="3600" b="1" dirty="0"/>
              <a:t> </a:t>
            </a:r>
            <a:r>
              <a:rPr lang="uk-UA" sz="3600" b="1" dirty="0" smtClean="0"/>
              <a:t>2. Після відпочинку на </a:t>
            </a:r>
            <a:r>
              <a:rPr lang="uk-UA" sz="3600" b="1" dirty="0" err="1" smtClean="0"/>
              <a:t>при-</a:t>
            </a:r>
            <a:endParaRPr lang="uk-UA" sz="3600" b="1" dirty="0" smtClean="0"/>
          </a:p>
          <a:p>
            <a:r>
              <a:rPr lang="uk-UA" sz="3600" b="1" dirty="0"/>
              <a:t> </a:t>
            </a:r>
            <a:r>
              <a:rPr lang="uk-UA" sz="3600" b="1" dirty="0" smtClean="0"/>
              <a:t> роді </a:t>
            </a:r>
            <a:r>
              <a:rPr lang="uk-UA" sz="3600" b="1" dirty="0" err="1" smtClean="0"/>
              <a:t>обов</a:t>
            </a:r>
            <a:r>
              <a:rPr lang="en-US" sz="3600" b="1" dirty="0" smtClean="0"/>
              <a:t>’</a:t>
            </a:r>
            <a:r>
              <a:rPr lang="uk-UA" sz="3600" b="1" dirty="0" err="1" smtClean="0"/>
              <a:t>язково</a:t>
            </a:r>
            <a:r>
              <a:rPr lang="uk-UA" sz="3600" b="1" dirty="0" smtClean="0"/>
              <a:t> збирайте    </a:t>
            </a:r>
          </a:p>
          <a:p>
            <a:r>
              <a:rPr lang="uk-UA" sz="3600" b="1" dirty="0"/>
              <a:t> </a:t>
            </a:r>
            <a:r>
              <a:rPr lang="uk-UA" sz="3600" b="1" dirty="0" smtClean="0"/>
              <a:t> та забирайте все сміття з </a:t>
            </a:r>
            <a:r>
              <a:rPr lang="uk-UA" sz="3600" b="1" dirty="0" err="1" smtClean="0"/>
              <a:t>со-</a:t>
            </a:r>
            <a:endParaRPr lang="uk-UA" sz="3600" b="1" dirty="0" smtClean="0"/>
          </a:p>
          <a:p>
            <a:r>
              <a:rPr lang="uk-UA" sz="3600" b="1" dirty="0"/>
              <a:t> </a:t>
            </a:r>
            <a:r>
              <a:rPr lang="uk-UA" sz="3600" b="1" dirty="0" smtClean="0"/>
              <a:t> бою!   </a:t>
            </a:r>
          </a:p>
          <a:p>
            <a:endParaRPr lang="uk-UA" sz="3600" b="1" dirty="0" smtClean="0"/>
          </a:p>
          <a:p>
            <a:r>
              <a:rPr lang="uk-UA" sz="3600" b="1" dirty="0"/>
              <a:t>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429000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3. Сортуйте сміття! Макулатуру, батарейки,</a:t>
            </a:r>
          </a:p>
          <a:p>
            <a:r>
              <a:rPr lang="uk-UA" sz="3600" b="1" dirty="0" smtClean="0"/>
              <a:t>  деякі скляні та пластикові пляшки можна </a:t>
            </a:r>
          </a:p>
          <a:p>
            <a:r>
              <a:rPr lang="uk-UA" sz="3600" b="1" dirty="0"/>
              <a:t> </a:t>
            </a:r>
            <a:r>
              <a:rPr lang="uk-UA" sz="3600" b="1" dirty="0" smtClean="0"/>
              <a:t> здавати на переробку!</a:t>
            </a:r>
          </a:p>
          <a:p>
            <a:r>
              <a:rPr lang="uk-UA" sz="3600" b="1" dirty="0" smtClean="0"/>
              <a:t>4. Навчайте інших правильно поводитися з</a:t>
            </a:r>
          </a:p>
          <a:p>
            <a:r>
              <a:rPr lang="uk-UA" sz="3600" b="1" dirty="0"/>
              <a:t>в</a:t>
            </a:r>
            <a:r>
              <a:rPr lang="uk-UA" sz="3600" b="1" dirty="0" smtClean="0"/>
              <a:t>ідходами, щоб не засмічувати нашу </a:t>
            </a:r>
            <a:r>
              <a:rPr lang="uk-UA" sz="3600" b="1" dirty="0"/>
              <a:t> </a:t>
            </a:r>
            <a:r>
              <a:rPr lang="uk-UA" sz="3600" b="1" dirty="0" smtClean="0"/>
              <a:t>                    планету!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340963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78"/>
            <a:ext cx="9144000" cy="6862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80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42" name="Picture 2" descr="C:\Users\admin\AppData\Local\Temp\Rar$DIa0.568\3543195-10922cca89860a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"/>
            <a:ext cx="9144000" cy="681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73583" y="733346"/>
            <a:ext cx="452970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Зупинка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ліс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64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7029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802" y="0"/>
            <a:ext cx="3273423" cy="318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227" y="2564904"/>
            <a:ext cx="60121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Задача </a:t>
            </a:r>
            <a:r>
              <a:rPr lang="uk-UA" sz="3200" b="1" dirty="0"/>
              <a:t>6</a:t>
            </a:r>
            <a:r>
              <a:rPr lang="uk-UA" sz="3200" b="1" dirty="0" smtClean="0"/>
              <a:t>.</a:t>
            </a:r>
          </a:p>
          <a:p>
            <a:r>
              <a:rPr lang="uk-UA" sz="3200" b="1" dirty="0"/>
              <a:t> </a:t>
            </a:r>
            <a:r>
              <a:rPr lang="uk-UA" sz="3200" b="1" dirty="0" smtClean="0"/>
              <a:t>Скільки дерев потрібно </a:t>
            </a:r>
            <a:r>
              <a:rPr lang="uk-UA" sz="3200" b="1" dirty="0" err="1" smtClean="0"/>
              <a:t>вируба-</a:t>
            </a:r>
            <a:r>
              <a:rPr lang="uk-UA" sz="3200" b="1" dirty="0" smtClean="0"/>
              <a:t> ти для виготовлення підручника «Математика» для всіх учнів 5 </a:t>
            </a:r>
          </a:p>
          <a:p>
            <a:r>
              <a:rPr lang="uk-UA" sz="3200" b="1" dirty="0"/>
              <a:t>к</a:t>
            </a:r>
            <a:r>
              <a:rPr lang="uk-UA" sz="3200" b="1" dirty="0" smtClean="0"/>
              <a:t>ласів нашої школи , якщо  з одного дерева</a:t>
            </a:r>
            <a:r>
              <a:rPr lang="uk-UA" sz="3200" b="1" dirty="0"/>
              <a:t> </a:t>
            </a:r>
            <a:r>
              <a:rPr lang="uk-UA" sz="3200" b="1" dirty="0" smtClean="0"/>
              <a:t> виготовляють 2 книги?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245962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8640"/>
            <a:ext cx="5328591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547" y="3573016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Задача </a:t>
            </a:r>
            <a:r>
              <a:rPr lang="uk-UA" sz="3200" b="1" dirty="0"/>
              <a:t>7</a:t>
            </a:r>
            <a:r>
              <a:rPr lang="uk-UA" sz="3200" b="1" dirty="0" smtClean="0"/>
              <a:t>.</a:t>
            </a:r>
          </a:p>
          <a:p>
            <a:r>
              <a:rPr lang="uk-UA" sz="3200" b="1" dirty="0" smtClean="0"/>
              <a:t>Одне дерево щорічно фільтрує 132 кг шкідливих речовин. Скільки шкідливих речовин потрапило в повітря ? (дивись відповідь попередньої задачі).</a:t>
            </a:r>
          </a:p>
          <a:p>
            <a:r>
              <a:rPr lang="uk-UA" sz="3200" b="1" dirty="0" smtClean="0"/>
              <a:t> 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3217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AppData\Local\Temp\Rar$DIa0.519\3517400-71920bc4ed489df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99"/>
            <a:ext cx="9144000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1823" y="7099"/>
            <a:ext cx="819065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  З одного дерева виходить  2857 зошитів на 12 сторінок. Однак, щоб виростити доросле дерево, потрібно</a:t>
            </a:r>
          </a:p>
          <a:p>
            <a:r>
              <a:rPr lang="uk-UA" sz="3600" b="1" dirty="0" smtClean="0"/>
              <a:t>60 років. Ось чому потрібно обережно</a:t>
            </a:r>
          </a:p>
          <a:p>
            <a:r>
              <a:rPr lang="uk-UA" sz="3600" b="1" dirty="0"/>
              <a:t>к</a:t>
            </a:r>
            <a:r>
              <a:rPr lang="uk-UA" sz="3600" b="1" dirty="0" smtClean="0"/>
              <a:t>ористуватись підручниками та зошитами, адже все це – </a:t>
            </a:r>
            <a:r>
              <a:rPr lang="uk-UA" sz="5400" b="1" dirty="0" smtClean="0"/>
              <a:t>ЗРУБАНІ</a:t>
            </a:r>
          </a:p>
          <a:p>
            <a:r>
              <a:rPr lang="uk-UA" sz="5400" b="1" dirty="0" smtClean="0"/>
              <a:t>ДЕРЕВА! 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7913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260648"/>
            <a:ext cx="9038949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Девіз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«Ми не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отримали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землю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спадок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у наших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батьків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 взяли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її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в борг у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Наших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дітей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».</a:t>
            </a: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116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AppData\Local\Temp\Rar$DIa0.776\3517426-ab1c258ecf65cd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1052736"/>
            <a:ext cx="8640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/>
              <a:t>20 кг макулатури допомагає</a:t>
            </a:r>
          </a:p>
          <a:p>
            <a:r>
              <a:rPr lang="uk-UA" sz="5400" b="1" dirty="0" smtClean="0"/>
              <a:t>    зберегти одне дерево!</a:t>
            </a:r>
            <a:endParaRPr lang="uk-UA" sz="5400" b="1" dirty="0"/>
          </a:p>
        </p:txBody>
      </p:sp>
    </p:spTree>
    <p:extLst>
      <p:ext uri="{BB962C8B-B14F-4D97-AF65-F5344CB8AC3E}">
        <p14:creationId xmlns:p14="http://schemas.microsoft.com/office/powerpoint/2010/main" val="328099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8" name="Picture 4" descr="Картинки по запросу анимационная картинка лампоч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7180"/>
            <a:ext cx="2381250" cy="415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658143"/>
            <a:ext cx="60486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Задача 8.</a:t>
            </a:r>
          </a:p>
          <a:p>
            <a:pPr algn="ctr"/>
            <a:r>
              <a:rPr lang="ru-RU" sz="3200" b="1" dirty="0" err="1"/>
              <a:t>Звичайна</a:t>
            </a:r>
            <a:r>
              <a:rPr lang="ru-RU" sz="3200" b="1" dirty="0"/>
              <a:t> </a:t>
            </a:r>
            <a:r>
              <a:rPr lang="ru-RU" sz="3200" b="1" dirty="0" smtClean="0"/>
              <a:t>лампочка </a:t>
            </a:r>
            <a:r>
              <a:rPr lang="ru-RU" sz="3200" b="1" dirty="0"/>
              <a:t>за годину </a:t>
            </a:r>
            <a:r>
              <a:rPr lang="ru-RU" sz="3200" b="1" dirty="0" err="1" smtClean="0"/>
              <a:t>роботи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використовує</a:t>
            </a:r>
            <a:r>
              <a:rPr lang="ru-RU" sz="3200" b="1" dirty="0" smtClean="0"/>
              <a:t> </a:t>
            </a:r>
            <a:r>
              <a:rPr lang="ru-RU" sz="3200" b="1" dirty="0"/>
              <a:t>100 Ват </a:t>
            </a:r>
            <a:r>
              <a:rPr lang="ru-RU" sz="3200" b="1" dirty="0" err="1"/>
              <a:t>електроенергії</a:t>
            </a:r>
            <a:r>
              <a:rPr lang="ru-RU" sz="3200" b="1" dirty="0"/>
              <a:t>. </a:t>
            </a:r>
            <a:r>
              <a:rPr lang="ru-RU" sz="3200" b="1" dirty="0" err="1"/>
              <a:t>Скільки</a:t>
            </a:r>
            <a:r>
              <a:rPr lang="ru-RU" sz="3200" b="1" dirty="0"/>
              <a:t> </a:t>
            </a:r>
            <a:r>
              <a:rPr lang="ru-RU" sz="3200" b="1" dirty="0" err="1"/>
              <a:t>електроенергії</a:t>
            </a:r>
            <a:r>
              <a:rPr lang="ru-RU" sz="3200" b="1" dirty="0"/>
              <a:t> </a:t>
            </a:r>
            <a:r>
              <a:rPr lang="ru-RU" sz="3200" b="1" dirty="0" err="1"/>
              <a:t>використає</a:t>
            </a:r>
            <a:r>
              <a:rPr lang="ru-RU" sz="3200" b="1" dirty="0"/>
              <a:t> </a:t>
            </a:r>
            <a:r>
              <a:rPr lang="ru-RU" sz="3200" b="1" dirty="0" err="1"/>
              <a:t>ця</a:t>
            </a:r>
            <a:r>
              <a:rPr lang="ru-RU" sz="3200" b="1" dirty="0"/>
              <a:t> лампочка за </a:t>
            </a:r>
            <a:r>
              <a:rPr lang="ru-RU" sz="3200" b="1" dirty="0" err="1"/>
              <a:t>місяць</a:t>
            </a:r>
            <a:r>
              <a:rPr lang="ru-RU" sz="3200" b="1" dirty="0"/>
              <a:t> (30 </a:t>
            </a:r>
            <a:r>
              <a:rPr lang="ru-RU" sz="3200" b="1" dirty="0" err="1"/>
              <a:t>днів</a:t>
            </a:r>
            <a:r>
              <a:rPr lang="ru-RU" sz="3200" b="1" dirty="0" smtClean="0"/>
              <a:t>) </a:t>
            </a:r>
            <a:r>
              <a:rPr lang="ru-RU" sz="3200" b="1" dirty="0" err="1" smtClean="0"/>
              <a:t>безперервної</a:t>
            </a:r>
            <a:r>
              <a:rPr lang="ru-RU" sz="3200" b="1" dirty="0" smtClean="0"/>
              <a:t> </a:t>
            </a:r>
            <a:r>
              <a:rPr lang="ru-RU" sz="3200" b="1" dirty="0" err="1"/>
              <a:t>роботи</a:t>
            </a:r>
            <a:r>
              <a:rPr lang="ru-RU" sz="3200" b="1" dirty="0"/>
              <a:t> по 12 годин в день.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211548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4205967" cy="29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60648"/>
            <a:ext cx="49320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Задача </a:t>
            </a:r>
            <a:r>
              <a:rPr lang="uk-UA" sz="3200" b="1" dirty="0"/>
              <a:t>9</a:t>
            </a:r>
            <a:r>
              <a:rPr lang="uk-UA" sz="3200" b="1" dirty="0" smtClean="0"/>
              <a:t>.</a:t>
            </a:r>
          </a:p>
          <a:p>
            <a:r>
              <a:rPr lang="uk-UA" sz="3200" b="1" dirty="0" smtClean="0"/>
              <a:t>Енергозберігаюча лампа</a:t>
            </a:r>
          </a:p>
          <a:p>
            <a:r>
              <a:rPr lang="uk-UA" sz="3200" b="1" dirty="0" smtClean="0"/>
              <a:t>використовує за годину роботи 20 Вт, тоді як </a:t>
            </a:r>
            <a:r>
              <a:rPr lang="uk-UA" sz="3200" b="1" dirty="0" err="1" smtClean="0"/>
              <a:t>зви-</a:t>
            </a:r>
            <a:endParaRPr lang="uk-UA" sz="3200" b="1" dirty="0" smtClean="0"/>
          </a:p>
          <a:p>
            <a:r>
              <a:rPr lang="uk-UA" sz="3200" b="1" dirty="0"/>
              <a:t>ч</a:t>
            </a:r>
            <a:r>
              <a:rPr lang="uk-UA" sz="3200" b="1" dirty="0" smtClean="0"/>
              <a:t>айна – 100 Вт. Обчисліть,</a:t>
            </a:r>
          </a:p>
          <a:p>
            <a:r>
              <a:rPr lang="uk-UA" sz="3200" b="1" dirty="0"/>
              <a:t>с</a:t>
            </a:r>
            <a:r>
              <a:rPr lang="uk-UA" sz="3200" b="1" dirty="0" smtClean="0"/>
              <a:t>кільки електроенергії </a:t>
            </a:r>
            <a:r>
              <a:rPr lang="uk-UA" sz="3200" b="1" dirty="0" err="1" smtClean="0"/>
              <a:t>зе-</a:t>
            </a:r>
            <a:endParaRPr lang="uk-UA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9792" y="3215303"/>
            <a:ext cx="90542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/>
              <a:t>к</a:t>
            </a:r>
            <a:r>
              <a:rPr lang="uk-UA" sz="3200" b="1" dirty="0" err="1" smtClean="0"/>
              <a:t>ономить</a:t>
            </a:r>
            <a:r>
              <a:rPr lang="uk-UA" sz="3200" b="1" dirty="0" smtClean="0"/>
              <a:t> людина  за місяць (зо днів) </a:t>
            </a:r>
            <a:r>
              <a:rPr lang="uk-UA" sz="3200" b="1" dirty="0" err="1" smtClean="0"/>
              <a:t>безперерв-</a:t>
            </a:r>
            <a:endParaRPr lang="uk-UA" sz="3200" b="1" dirty="0" smtClean="0"/>
          </a:p>
          <a:p>
            <a:r>
              <a:rPr lang="uk-UA" sz="3200" b="1" dirty="0" err="1" smtClean="0"/>
              <a:t>ної</a:t>
            </a:r>
            <a:r>
              <a:rPr lang="uk-UA" sz="3200" b="1" dirty="0" smtClean="0"/>
              <a:t> роботи енергозберігаючої лампочки по</a:t>
            </a:r>
          </a:p>
          <a:p>
            <a:r>
              <a:rPr lang="uk-UA" sz="3200" b="1" dirty="0" smtClean="0"/>
              <a:t>12 </a:t>
            </a:r>
            <a:r>
              <a:rPr lang="uk-UA" sz="3200" b="1" dirty="0" err="1" smtClean="0"/>
              <a:t>год</a:t>
            </a:r>
            <a:r>
              <a:rPr lang="uk-UA" sz="3200" b="1" dirty="0" smtClean="0"/>
              <a:t> в день. 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185377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97"/>
            <a:ext cx="3779912" cy="3153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79912" y="260648"/>
            <a:ext cx="53640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Задача 10.</a:t>
            </a:r>
          </a:p>
          <a:p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Енергозберігаюча лампа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ви-</a:t>
            </a:r>
            <a:endParaRPr lang="uk-UA" sz="3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користовує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за годину роботи 20 Ват  електроенергії. Тоді  як звичайна 100 Ват. 1000 Вт</a:t>
            </a:r>
          </a:p>
          <a:p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електричної енергії коштує 1 </a:t>
            </a:r>
            <a:r>
              <a:rPr lang="uk-UA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грн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68 коп. </a:t>
            </a:r>
            <a:endParaRPr lang="uk-UA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0345" y="3645024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Обчисліть, скільки грошей зекономить людина за</a:t>
            </a:r>
          </a:p>
          <a:p>
            <a:r>
              <a:rPr lang="uk-UA" sz="3200" b="1" dirty="0"/>
              <a:t>м</a:t>
            </a:r>
            <a:r>
              <a:rPr lang="uk-UA" sz="3200" b="1" dirty="0" smtClean="0"/>
              <a:t>ісяць (30 днів) безперервної роботи </a:t>
            </a:r>
            <a:r>
              <a:rPr lang="uk-UA" sz="3200" b="1" dirty="0" err="1" smtClean="0"/>
              <a:t>енергозбе-</a:t>
            </a:r>
            <a:endParaRPr lang="uk-UA" sz="3200" b="1" dirty="0" smtClean="0"/>
          </a:p>
          <a:p>
            <a:r>
              <a:rPr lang="uk-UA" sz="3200" b="1" dirty="0" err="1"/>
              <a:t>р</a:t>
            </a:r>
            <a:r>
              <a:rPr lang="uk-UA" sz="3200" b="1" dirty="0" err="1" smtClean="0"/>
              <a:t>ігаючої</a:t>
            </a:r>
            <a:r>
              <a:rPr lang="uk-UA" sz="3200" b="1" dirty="0" smtClean="0"/>
              <a:t> лампочки по 10 </a:t>
            </a:r>
            <a:r>
              <a:rPr lang="uk-UA" sz="3200" b="1" dirty="0" err="1" smtClean="0"/>
              <a:t>год</a:t>
            </a:r>
            <a:r>
              <a:rPr lang="uk-UA" sz="3200" b="1" dirty="0" smtClean="0"/>
              <a:t> на день.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36004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1268759"/>
            <a:ext cx="65527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1. Живи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ощадливо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– буде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</a:rPr>
              <a:t>прибутково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2.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</a:rPr>
              <a:t>Ощадливість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не лихо –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майбутнього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втіха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3.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</a:rPr>
              <a:t>Бережливість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краще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</a:rPr>
              <a:t>прибутку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4.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</a:rPr>
              <a:t>Що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сьогодні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збережеш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, те завтра 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згодиться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0342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700808"/>
            <a:ext cx="8964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   Бережливість у малому    </a:t>
            </a:r>
          </a:p>
          <a:p>
            <a:r>
              <a:rPr lang="uk-UA" sz="4800" b="1" dirty="0">
                <a:solidFill>
                  <a:srgbClr val="FF0000"/>
                </a:solidFill>
              </a:rPr>
              <a:t> </a:t>
            </a:r>
            <a:r>
              <a:rPr lang="uk-UA" sz="4800" b="1" dirty="0" smtClean="0">
                <a:solidFill>
                  <a:srgbClr val="FF0000"/>
                </a:solidFill>
              </a:rPr>
              <a:t>     приносить  економію</a:t>
            </a:r>
          </a:p>
          <a:p>
            <a:r>
              <a:rPr lang="uk-UA" sz="4800" b="1" dirty="0">
                <a:solidFill>
                  <a:srgbClr val="FF0000"/>
                </a:solidFill>
              </a:rPr>
              <a:t> </a:t>
            </a:r>
            <a:r>
              <a:rPr lang="uk-UA" sz="4800" b="1" dirty="0" smtClean="0">
                <a:solidFill>
                  <a:srgbClr val="FF0000"/>
                </a:solidFill>
              </a:rPr>
              <a:t>               у великому!  </a:t>
            </a:r>
            <a:endParaRPr lang="uk-UA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80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1700808"/>
            <a:ext cx="57606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/>
              <a:t>Домашня робота:</a:t>
            </a:r>
          </a:p>
          <a:p>
            <a:r>
              <a:rPr lang="uk-UA" sz="5400" b="1" dirty="0" smtClean="0"/>
              <a:t>ІІ варіант, №103, №110, №108</a:t>
            </a:r>
          </a:p>
          <a:p>
            <a:endParaRPr lang="uk-UA" sz="5400" b="1" dirty="0"/>
          </a:p>
        </p:txBody>
      </p:sp>
    </p:spTree>
    <p:extLst>
      <p:ext uri="{BB962C8B-B14F-4D97-AF65-F5344CB8AC3E}">
        <p14:creationId xmlns:p14="http://schemas.microsoft.com/office/powerpoint/2010/main" val="170719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3075" name="Picture 3" descr="C:\Users\admin\AppData\Local\Temp\Rar$DIa0.066\3490594-d93ff470dbb1311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3952" y="591071"/>
            <a:ext cx="19088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816480" y="2646204"/>
            <a:ext cx="1172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ліс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59770" y="1538208"/>
            <a:ext cx="3336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довкілля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03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08912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1988840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44266" y="1035050"/>
            <a:ext cx="531331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Багаж </a:t>
            </a:r>
            <a:r>
              <a:rPr lang="ru-RU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знань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5736" y="3429000"/>
            <a:ext cx="5394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bg1">
                    <a:lumMod val="95000"/>
                  </a:schemeClr>
                </a:solidFill>
              </a:rPr>
              <a:t>Закони множення натуральних чисел</a:t>
            </a:r>
            <a:endParaRPr lang="uk-UA" sz="4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95736" y="2727504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chemeClr val="bg1">
                    <a:lumMod val="95000"/>
                  </a:schemeClr>
                </a:solidFill>
              </a:rPr>
              <a:t>УСНІ ВПРАВИ</a:t>
            </a:r>
            <a:endParaRPr lang="uk-UA" sz="54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1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48680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Обчисліть у зручний спосіб: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181048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 5▪64▪20=</a:t>
            </a:r>
            <a:endParaRPr lang="uk-UA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5407" y="1181047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64▪(5▪20)=</a:t>
            </a:r>
            <a:r>
              <a:rPr lang="uk-UA" sz="3600" b="1" dirty="0" smtClean="0">
                <a:solidFill>
                  <a:srgbClr val="FF0000"/>
                </a:solidFill>
              </a:rPr>
              <a:t>6400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2477" y="1988839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76▪25▪4 =</a:t>
            </a:r>
            <a:endParaRPr lang="uk-UA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4157" y="1988838"/>
            <a:ext cx="3247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(25▪4)▪76=</a:t>
            </a:r>
            <a:r>
              <a:rPr lang="uk-UA" sz="3600" b="1" dirty="0" smtClean="0">
                <a:solidFill>
                  <a:srgbClr val="FF0000"/>
                </a:solidFill>
              </a:rPr>
              <a:t> 7600</a:t>
            </a:r>
            <a:endParaRPr lang="uk-UA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1137" y="2635170"/>
            <a:ext cx="2952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125▪85▪8=</a:t>
            </a:r>
            <a:endParaRPr lang="uk-UA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2599" y="2640925"/>
            <a:ext cx="3908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85▪(125▪</a:t>
            </a:r>
            <a:r>
              <a:rPr lang="uk-UA" sz="3600" b="1" smtClean="0"/>
              <a:t>8</a:t>
            </a:r>
            <a:r>
              <a:rPr lang="uk-UA" sz="3600" b="1" smtClean="0"/>
              <a:t>)=</a:t>
            </a:r>
            <a:r>
              <a:rPr lang="uk-UA" sz="3600" b="1">
                <a:solidFill>
                  <a:srgbClr val="FF0000"/>
                </a:solidFill>
              </a:rPr>
              <a:t>8</a:t>
            </a:r>
            <a:r>
              <a:rPr lang="uk-UA" sz="3600" b="1" smtClean="0">
                <a:solidFill>
                  <a:srgbClr val="FF0000"/>
                </a:solidFill>
              </a:rPr>
              <a:t>5000</a:t>
            </a:r>
            <a:endParaRPr lang="uk-UA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3287256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4. 67▪458+542▪67=</a:t>
            </a:r>
            <a:endParaRPr lang="uk-UA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139952" y="328725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67▪(458+542)=</a:t>
            </a:r>
            <a:endParaRPr lang="uk-UA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021468" y="3302546"/>
            <a:ext cx="1871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67000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535" y="3948877"/>
            <a:ext cx="3908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 89▪527- 427▪89=</a:t>
            </a:r>
            <a:endParaRPr lang="uk-UA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62422" y="3958523"/>
            <a:ext cx="2851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89▪(527-427)=</a:t>
            </a:r>
            <a:endParaRPr lang="uk-UA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923293" y="3960900"/>
            <a:ext cx="1871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8900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1138" y="4607231"/>
            <a:ext cx="2635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6. 25▪16▪11=</a:t>
            </a:r>
            <a:endParaRPr lang="uk-UA" sz="3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912997" y="4636582"/>
            <a:ext cx="2356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25▪</a:t>
            </a:r>
            <a:r>
              <a:rPr lang="uk-UA" sz="3600" b="1" dirty="0" smtClean="0">
                <a:solidFill>
                  <a:srgbClr val="FF0000"/>
                </a:solidFill>
              </a:rPr>
              <a:t>4▪4</a:t>
            </a:r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▪11=</a:t>
            </a:r>
            <a:endParaRPr lang="uk-UA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148063" y="4647158"/>
            <a:ext cx="3024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(25▪4)▪(4▪11)=</a:t>
            </a:r>
            <a:endParaRPr lang="uk-UA" sz="3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971600" y="5293489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 </a:t>
            </a:r>
            <a:r>
              <a:rPr lang="uk-UA" sz="3600" b="1" dirty="0" smtClean="0">
                <a:solidFill>
                  <a:srgbClr val="FF0000"/>
                </a:solidFill>
              </a:rPr>
              <a:t>4400</a:t>
            </a:r>
            <a:endParaRPr lang="uk-UA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535" y="5939820"/>
            <a:ext cx="2376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 56▪125=</a:t>
            </a:r>
            <a:endParaRPr lang="uk-UA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41363" y="5939820"/>
            <a:ext cx="2030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7▪8▪125=</a:t>
            </a:r>
            <a:endParaRPr lang="uk-UA" sz="3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427983" y="5939820"/>
            <a:ext cx="2232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7▪(8▪125)=</a:t>
            </a:r>
            <a:endParaRPr lang="uk-UA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801041" y="5939820"/>
            <a:ext cx="1731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7000</a:t>
            </a:r>
            <a:endParaRPr lang="uk-UA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34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098" name="Picture 2" descr="C:\Users\admin\AppData\Local\Temp\Rar$DIa0.262\3490629-6232db4d13b7d4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4320"/>
            <a:ext cx="864096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2143889"/>
            <a:ext cx="40674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МОЛОДЦІ !!!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917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87175" y="4365104"/>
            <a:ext cx="5969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зупинка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«Вода»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176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188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</TotalTime>
  <Words>862</Words>
  <Application>Microsoft Office PowerPoint</Application>
  <PresentationFormat>Екран (4:3)</PresentationFormat>
  <Paragraphs>147</Paragraphs>
  <Slides>36</Slides>
  <Notes>3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36</vt:i4>
      </vt:variant>
    </vt:vector>
  </HeadingPairs>
  <TitlesOfParts>
    <vt:vector size="39" baseType="lpstr">
      <vt:lpstr>Arial</vt:lpstr>
      <vt:lpstr>Calibri</vt:lpstr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74</cp:revision>
  <dcterms:created xsi:type="dcterms:W3CDTF">2017-10-15T06:00:38Z</dcterms:created>
  <dcterms:modified xsi:type="dcterms:W3CDTF">2017-11-21T07:07:18Z</dcterms:modified>
</cp:coreProperties>
</file>