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9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D36306-38CE-409E-A1C2-5B3388E49AF9}" type="datetimeFigureOut">
              <a:rPr lang="uk-UA" smtClean="0"/>
              <a:pPr/>
              <a:t>29.03.2016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AB1B35-AB70-4E6C-95D0-4FCF26C97566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AB1B35-AB70-4E6C-95D0-4FCF26C97566}" type="slidenum">
              <a:rPr lang="uk-UA" smtClean="0"/>
              <a:pPr/>
              <a:t>3</a:t>
            </a:fld>
            <a:endParaRPr lang="uk-U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AB1B35-AB70-4E6C-95D0-4FCF26C97566}" type="slidenum">
              <a:rPr lang="uk-UA" smtClean="0"/>
              <a:pPr/>
              <a:t>17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BE3B5-AA5D-47B5-A16D-13B4F304E7A8}" type="datetime1">
              <a:rPr lang="ru-RU" smtClean="0"/>
              <a:pPr/>
              <a:t>29.03.2016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A2511-1AAE-4606-9D21-E6AEDED0EB99}" type="datetime1">
              <a:rPr lang="ru-RU" smtClean="0"/>
              <a:pPr/>
              <a:t>29.03.2016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7EA5B-60D6-4B96-BBE9-A5618EE14242}" type="datetime1">
              <a:rPr lang="ru-RU" smtClean="0"/>
              <a:pPr/>
              <a:t>29.03.2016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88FF9-E2C2-4FC4-A94E-6D2A8339E93C}" type="datetime1">
              <a:rPr lang="ru-RU" smtClean="0"/>
              <a:pPr/>
              <a:t>29.03.2016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250D1-E4DC-44A2-B14B-43D418545233}" type="datetime1">
              <a:rPr lang="ru-RU" smtClean="0"/>
              <a:pPr/>
              <a:t>29.03.2016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2B39C-EF40-4DBC-8EC2-DA3946F73B7F}" type="datetime1">
              <a:rPr lang="ru-RU" smtClean="0"/>
              <a:pPr/>
              <a:t>29.03.2016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1D8DA-F072-4C18-A0AA-78E4B802CC33}" type="datetime1">
              <a:rPr lang="ru-RU" smtClean="0"/>
              <a:pPr/>
              <a:t>29.03.2016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1528C-311A-4131-835A-1978332ADFB3}" type="datetime1">
              <a:rPr lang="ru-RU" smtClean="0"/>
              <a:pPr/>
              <a:t>29.03.2016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776A0-2F95-4101-884B-E875467F1ACE}" type="datetime1">
              <a:rPr lang="ru-RU" smtClean="0"/>
              <a:pPr/>
              <a:t>29.03.2016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8BED0-7FE7-442C-AF8B-779DEC902A0D}" type="datetime1">
              <a:rPr lang="ru-RU" smtClean="0"/>
              <a:pPr/>
              <a:t>29.03.2016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8612D-C647-4850-80E6-9A4040B1A21A}" type="datetime1">
              <a:rPr lang="ru-RU" smtClean="0"/>
              <a:pPr/>
              <a:t>29.03.2016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A03A023-FB02-4ED5-85E2-8D93DF258827}" type="datetime1">
              <a:rPr lang="ru-RU" smtClean="0"/>
              <a:pPr/>
              <a:t>29.03.2016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jpeg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jpeg"/><Relationship Id="rId4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2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57720" y="4786322"/>
            <a:ext cx="4286280" cy="1928826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uk-UA" dirty="0" smtClean="0"/>
              <a:t> </a:t>
            </a:r>
            <a:endParaRPr lang="ru-RU" sz="6400" dirty="0" smtClean="0"/>
          </a:p>
          <a:p>
            <a:pPr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uk-UA" sz="6400" dirty="0" smtClean="0"/>
              <a:t> 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uk-UA" sz="6400" dirty="0" smtClean="0"/>
              <a:t> </a:t>
            </a:r>
            <a:r>
              <a:rPr lang="uk-UA" sz="6400" i="1" dirty="0" smtClean="0"/>
              <a:t>АВТОР: Ольга Василівна Бранець,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uk-UA" sz="6400" i="1" dirty="0" smtClean="0"/>
              <a:t>Вчитель початкових класів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uk-UA" sz="6400" i="1" dirty="0" err="1" smtClean="0"/>
              <a:t>Копилівської</a:t>
            </a:r>
            <a:r>
              <a:rPr lang="uk-UA" sz="6400" i="1" dirty="0" smtClean="0"/>
              <a:t> загальноосвітньої школи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uk-UA" sz="6400" i="1" dirty="0" smtClean="0"/>
              <a:t>І – ІІІ ступенів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uk-UA" sz="6400" i="1" dirty="0" err="1" smtClean="0"/>
              <a:t>Макарівського</a:t>
            </a:r>
            <a:r>
              <a:rPr lang="uk-UA" sz="6400" i="1" dirty="0" smtClean="0"/>
              <a:t> району</a:t>
            </a:r>
            <a:endParaRPr lang="ru-RU" sz="6400" i="1" dirty="0" smtClean="0"/>
          </a:p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uk-UA" sz="6400" dirty="0" smtClean="0"/>
              <a:t>                                                                            </a:t>
            </a:r>
            <a:endParaRPr lang="ru-RU" sz="6400" dirty="0" smtClean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uk-UA" sz="6400" dirty="0" smtClean="0"/>
              <a:t>                                                                         </a:t>
            </a:r>
            <a:endParaRPr lang="ru-RU" sz="6400" dirty="0" smtClean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uk-UA" sz="6400" dirty="0" smtClean="0"/>
              <a:t>                                                                                            </a:t>
            </a:r>
            <a:endParaRPr lang="ru-RU" sz="6400" dirty="0" smtClean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uk-UA" sz="6400" dirty="0" smtClean="0"/>
              <a:t>                                                                                         </a:t>
            </a:r>
            <a:endParaRPr lang="ru-RU" sz="64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728" y="2000240"/>
            <a:ext cx="7072362" cy="2451692"/>
          </a:xfrm>
        </p:spPr>
        <p:txBody>
          <a:bodyPr/>
          <a:lstStyle/>
          <a:p>
            <a:pPr algn="ctr">
              <a:buNone/>
            </a:pPr>
            <a:r>
              <a:rPr lang="uk-UA" sz="2400" i="1" dirty="0" smtClean="0">
                <a:latin typeface="Georgia" pitchFamily="18" charset="0"/>
              </a:rPr>
              <a:t>Програма</a:t>
            </a:r>
            <a:r>
              <a:rPr lang="ru-RU" sz="2400" i="1" dirty="0" smtClean="0">
                <a:latin typeface="Georgia" pitchFamily="18" charset="0"/>
              </a:rPr>
              <a:t/>
            </a:r>
            <a:br>
              <a:rPr lang="ru-RU" sz="2400" i="1" dirty="0" smtClean="0">
                <a:latin typeface="Georgia" pitchFamily="18" charset="0"/>
              </a:rPr>
            </a:br>
            <a:r>
              <a:rPr lang="ru-RU" sz="2400" i="1" dirty="0" err="1" smtClean="0">
                <a:latin typeface="Georgia" pitchFamily="18" charset="0"/>
              </a:rPr>
              <a:t>гуртка</a:t>
            </a:r>
            <a:r>
              <a:rPr lang="ru-RU" sz="2400" i="1" dirty="0" smtClean="0">
                <a:latin typeface="Georgia" pitchFamily="18" charset="0"/>
              </a:rPr>
              <a:t> </a:t>
            </a:r>
            <a:r>
              <a:rPr lang="ru-RU" sz="2400" i="1" dirty="0" err="1" smtClean="0">
                <a:latin typeface="Georgia" pitchFamily="18" charset="0"/>
              </a:rPr>
              <a:t>образотворчого</a:t>
            </a:r>
            <a:r>
              <a:rPr lang="ru-RU" sz="2400" i="1" dirty="0" smtClean="0">
                <a:latin typeface="Georgia" pitchFamily="18" charset="0"/>
              </a:rPr>
              <a:t> </a:t>
            </a:r>
            <a:r>
              <a:rPr lang="ru-RU" sz="2400" i="1" dirty="0" err="1" smtClean="0">
                <a:latin typeface="Georgia" pitchFamily="18" charset="0"/>
              </a:rPr>
              <a:t>мистецтва</a:t>
            </a:r>
            <a:r>
              <a:rPr lang="ru-RU" sz="2400" i="1" dirty="0" smtClean="0">
                <a:latin typeface="Georgia" pitchFamily="18" charset="0"/>
              </a:rPr>
              <a:t> «</a:t>
            </a:r>
            <a:r>
              <a:rPr lang="ru-RU" sz="2400" i="1" dirty="0" err="1" smtClean="0">
                <a:latin typeface="Georgia" pitchFamily="18" charset="0"/>
              </a:rPr>
              <a:t>Промінчик</a:t>
            </a:r>
            <a:r>
              <a:rPr lang="ru-RU" sz="2400" i="1" dirty="0" smtClean="0">
                <a:latin typeface="Georgia" pitchFamily="18" charset="0"/>
              </a:rPr>
              <a:t>»</a:t>
            </a:r>
            <a:br>
              <a:rPr lang="ru-RU" sz="2400" i="1" dirty="0" smtClean="0">
                <a:latin typeface="Georgia" pitchFamily="18" charset="0"/>
              </a:rPr>
            </a:br>
            <a:r>
              <a:rPr lang="uk-UA" sz="2400" i="1" dirty="0" smtClean="0">
                <a:latin typeface="Georgia" pitchFamily="18" charset="0"/>
              </a:rPr>
              <a:t>     для учнів початкових класів</a:t>
            </a:r>
            <a:r>
              <a:rPr lang="ru-RU" sz="3200" i="1" dirty="0" smtClean="0">
                <a:latin typeface="Georgia" pitchFamily="18" charset="0"/>
              </a:rPr>
              <a:t/>
            </a:r>
            <a:br>
              <a:rPr lang="ru-RU" sz="3200" i="1" dirty="0" smtClean="0">
                <a:latin typeface="Georgia" pitchFamily="18" charset="0"/>
              </a:rPr>
            </a:br>
            <a:endParaRPr lang="ru-RU" sz="3200" i="1" dirty="0">
              <a:latin typeface="Georgia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-31259" y="0"/>
            <a:ext cx="1722939" cy="6830624"/>
            <a:chOff x="-31259" y="0"/>
            <a:chExt cx="1722939" cy="6830624"/>
          </a:xfrm>
        </p:grpSpPr>
        <p:pic>
          <p:nvPicPr>
            <p:cNvPr id="102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217239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                                       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" name="Picture 3" descr="C:\Users\ТОЛЯ\Desktop\5555555555\5353207_353198be(1)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70" y="3643313"/>
            <a:ext cx="2643206" cy="315054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22889100 копия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0694" y="142852"/>
            <a:ext cx="3358504" cy="221960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2043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Содержимое 22"/>
          <p:cNvSpPr>
            <a:spLocks noGrp="1"/>
          </p:cNvSpPr>
          <p:nvPr>
            <p:ph sz="quarter" idx="13"/>
          </p:nvPr>
        </p:nvSpPr>
        <p:spPr>
          <a:xfrm>
            <a:off x="785786" y="285728"/>
            <a:ext cx="5857916" cy="607223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v"/>
            </a:pP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Програмою передбачено використання інноваційних художніх технік.</a:t>
            </a:r>
          </a:p>
          <a:p>
            <a:pPr>
              <a:buFont typeface="Wingdings" pitchFamily="2" charset="2"/>
              <a:buChar char="v"/>
            </a:pP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Навчання проводиться за індивідуальною, груповою та колективною формами роботи; використовуються такі методи: бесіда, лекція, індивідуальні та колективні вправи, екскурсії в природу, організація виставки творчих робіт  тощо.</a:t>
            </a:r>
            <a:endParaRPr lang="ru-RU" sz="1800" i="1" dirty="0" smtClean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При використанні окремих творчих завдань бажано користуватися растровими комп’ютерними програмами типу </a:t>
            </a:r>
            <a:r>
              <a:rPr lang="uk-UA" sz="1800" i="1" dirty="0" err="1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Paint</a:t>
            </a: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.</a:t>
            </a:r>
            <a:endParaRPr lang="ru-RU" sz="1800" i="1" dirty="0" smtClean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  <a:p>
            <a:endParaRPr lang="ru-RU" sz="2000" dirty="0"/>
          </a:p>
        </p:txBody>
      </p:sp>
      <p:grpSp>
        <p:nvGrpSpPr>
          <p:cNvPr id="3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50" name="Picture 2" descr="C:\Users\ТОЛЯ\Desktop\5555555555\ukraine-mai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8085" y="0"/>
            <a:ext cx="2605915" cy="2611128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 descr="DSC_065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72066" y="3714752"/>
            <a:ext cx="3930489" cy="260331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4" name="Рисунок 13" descr="DSC_067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28662" y="3857628"/>
            <a:ext cx="3895472" cy="25801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8501090" y="6278561"/>
            <a:ext cx="642910" cy="579439"/>
          </a:xfrm>
        </p:spPr>
        <p:txBody>
          <a:bodyPr/>
          <a:lstStyle/>
          <a:p>
            <a:r>
              <a:rPr lang="uk-UA" dirty="0" smtClean="0"/>
              <a:t>61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2329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Содержимое 17"/>
          <p:cNvGraphicFramePr>
            <a:graphicFrameLocks noGrp="1"/>
          </p:cNvGraphicFramePr>
          <p:nvPr>
            <p:ph sz="quarter" idx="13"/>
          </p:nvPr>
        </p:nvGraphicFramePr>
        <p:xfrm>
          <a:off x="785786" y="857234"/>
          <a:ext cx="8001055" cy="5803119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703361"/>
                <a:gridCol w="2497061"/>
                <a:gridCol w="1600211"/>
                <a:gridCol w="1600211"/>
                <a:gridCol w="1600211"/>
              </a:tblGrid>
              <a:tr h="371075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uk-UA" sz="1400" i="1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Georgia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uk-UA" sz="1400" i="1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Georgia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i="1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Georgia" pitchFamily="18" charset="0"/>
                        </a:rPr>
                        <a:t>№</a:t>
                      </a:r>
                      <a:endParaRPr lang="ru-RU" sz="1400" i="1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Georgia" pitchFamily="18" charset="0"/>
                      </a:endParaRPr>
                    </a:p>
                    <a:p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uk-UA" sz="1400" b="1" i="1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Georgia" pitchFamily="18" charset="0"/>
                        <a:ea typeface="+mn-ea"/>
                        <a:cs typeface="+mn-cs"/>
                      </a:endParaRPr>
                    </a:p>
                    <a:p>
                      <a:pPr algn="ctr"/>
                      <a:endParaRPr lang="uk-UA" sz="1400" b="1" i="1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Georgia" pitchFamily="18" charset="0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uk-UA" sz="1400" b="1" i="1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Назва теми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uk-UA" sz="1400" b="1" i="1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Кількість годин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57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i="1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Теоретичні заняття </a:t>
                      </a:r>
                      <a:endParaRPr lang="ru-RU" sz="1400" i="1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Georgia" pitchFamily="18" charset="0"/>
                      </a:endParaRPr>
                    </a:p>
                    <a:p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i="1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Кількість годин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i="1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Усього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6228">
                <a:tc>
                  <a:txBody>
                    <a:bodyPr/>
                    <a:lstStyle/>
                    <a:p>
                      <a:pPr algn="ctr"/>
                      <a:r>
                        <a:rPr lang="uk-UA" sz="14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Georgia" pitchFamily="18" charset="0"/>
                        </a:rPr>
                        <a:t>1.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Вступ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>
                          <a:solidFill>
                            <a:schemeClr val="bg2">
                              <a:lumMod val="25000"/>
                            </a:schemeClr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-</a:t>
                      </a:r>
                      <a:endParaRPr lang="ru-RU" sz="1400" i="1">
                        <a:solidFill>
                          <a:schemeClr val="bg2">
                            <a:lumMod val="25000"/>
                          </a:schemeClr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6228">
                <a:tc>
                  <a:txBody>
                    <a:bodyPr/>
                    <a:lstStyle/>
                    <a:p>
                      <a:pPr algn="ctr"/>
                      <a:r>
                        <a:rPr lang="uk-UA" sz="14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Georgia" pitchFamily="18" charset="0"/>
                        </a:rPr>
                        <a:t>2.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>
                          <a:solidFill>
                            <a:schemeClr val="bg2">
                              <a:lumMod val="25000"/>
                            </a:schemeClr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Дивовижна графіка</a:t>
                      </a:r>
                      <a:endParaRPr lang="ru-RU" sz="1400" i="1">
                        <a:solidFill>
                          <a:schemeClr val="bg2">
                            <a:lumMod val="25000"/>
                          </a:schemeClr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8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60492">
                <a:tc>
                  <a:txBody>
                    <a:bodyPr/>
                    <a:lstStyle/>
                    <a:p>
                      <a:pPr algn="ctr"/>
                      <a:r>
                        <a:rPr lang="uk-UA" sz="14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Georgia" pitchFamily="18" charset="0"/>
                        </a:rPr>
                        <a:t>3.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Зображення основних форм і їхніх частин у живописі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>
                          <a:solidFill>
                            <a:schemeClr val="bg2">
                              <a:lumMod val="25000"/>
                            </a:schemeClr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i="1">
                        <a:solidFill>
                          <a:schemeClr val="bg2">
                            <a:lumMod val="25000"/>
                          </a:schemeClr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26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6228">
                <a:tc>
                  <a:txBody>
                    <a:bodyPr/>
                    <a:lstStyle/>
                    <a:p>
                      <a:pPr algn="ctr"/>
                      <a:r>
                        <a:rPr lang="uk-UA" sz="14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Georgia" pitchFamily="18" charset="0"/>
                        </a:rPr>
                        <a:t>4.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>
                          <a:solidFill>
                            <a:schemeClr val="bg2">
                              <a:lumMod val="25000"/>
                            </a:schemeClr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Декоративний візерунок</a:t>
                      </a:r>
                      <a:endParaRPr lang="ru-RU" sz="1400" i="1">
                        <a:solidFill>
                          <a:schemeClr val="bg2">
                            <a:lumMod val="25000"/>
                          </a:schemeClr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>
                          <a:solidFill>
                            <a:schemeClr val="bg2">
                              <a:lumMod val="25000"/>
                            </a:schemeClr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i="1">
                        <a:solidFill>
                          <a:schemeClr val="bg2">
                            <a:lumMod val="25000"/>
                          </a:schemeClr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40329">
                <a:tc>
                  <a:txBody>
                    <a:bodyPr/>
                    <a:lstStyle/>
                    <a:p>
                      <a:pPr algn="ctr"/>
                      <a:r>
                        <a:rPr lang="uk-UA" sz="14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Georgia" pitchFamily="18" charset="0"/>
                        </a:rPr>
                        <a:t>5.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>
                          <a:solidFill>
                            <a:schemeClr val="bg2">
                              <a:lumMod val="25000"/>
                            </a:schemeClr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Розмаїття та багатство форм</a:t>
                      </a:r>
                      <a:endParaRPr lang="ru-RU" sz="1400" i="1">
                        <a:solidFill>
                          <a:schemeClr val="bg2">
                            <a:lumMod val="25000"/>
                          </a:schemeClr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>
                          <a:solidFill>
                            <a:schemeClr val="bg2">
                              <a:lumMod val="25000"/>
                            </a:schemeClr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i="1">
                        <a:solidFill>
                          <a:schemeClr val="bg2">
                            <a:lumMod val="25000"/>
                          </a:schemeClr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>
                          <a:solidFill>
                            <a:schemeClr val="bg2">
                              <a:lumMod val="25000"/>
                            </a:schemeClr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8</a:t>
                      </a:r>
                      <a:endParaRPr lang="ru-RU" sz="1400" i="1">
                        <a:solidFill>
                          <a:schemeClr val="bg2">
                            <a:lumMod val="25000"/>
                          </a:schemeClr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48058">
                <a:tc>
                  <a:txBody>
                    <a:bodyPr/>
                    <a:lstStyle/>
                    <a:p>
                      <a:pPr algn="ctr"/>
                      <a:r>
                        <a:rPr lang="uk-UA" sz="14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Georgia" pitchFamily="18" charset="0"/>
                        </a:rPr>
                        <a:t>6.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>
                          <a:solidFill>
                            <a:schemeClr val="bg2">
                              <a:lumMod val="25000"/>
                            </a:schemeClr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Робота в графічному редакторі Paint</a:t>
                      </a:r>
                      <a:endParaRPr lang="ru-RU" sz="1400" i="1">
                        <a:solidFill>
                          <a:schemeClr val="bg2">
                            <a:lumMod val="25000"/>
                          </a:schemeClr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>
                          <a:solidFill>
                            <a:schemeClr val="bg2">
                              <a:lumMod val="25000"/>
                            </a:schemeClr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i="1">
                        <a:solidFill>
                          <a:schemeClr val="bg2">
                            <a:lumMod val="25000"/>
                          </a:schemeClr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>
                          <a:solidFill>
                            <a:schemeClr val="bg2">
                              <a:lumMod val="25000"/>
                            </a:schemeClr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i="1">
                        <a:solidFill>
                          <a:schemeClr val="bg2">
                            <a:lumMod val="25000"/>
                          </a:schemeClr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6228">
                <a:tc>
                  <a:txBody>
                    <a:bodyPr/>
                    <a:lstStyle/>
                    <a:p>
                      <a:pPr algn="ctr"/>
                      <a:r>
                        <a:rPr lang="uk-UA" sz="14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Georgia" pitchFamily="18" charset="0"/>
                        </a:rPr>
                        <a:t>7.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>
                          <a:solidFill>
                            <a:schemeClr val="bg2">
                              <a:lumMod val="25000"/>
                            </a:schemeClr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Підсумок вивченого</a:t>
                      </a:r>
                      <a:endParaRPr lang="ru-RU" sz="1400" i="1">
                        <a:solidFill>
                          <a:schemeClr val="bg2">
                            <a:lumMod val="25000"/>
                          </a:schemeClr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>
                          <a:solidFill>
                            <a:schemeClr val="bg2">
                              <a:lumMod val="25000"/>
                            </a:schemeClr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-</a:t>
                      </a:r>
                      <a:endParaRPr lang="ru-RU" sz="1400" i="1">
                        <a:solidFill>
                          <a:schemeClr val="bg2">
                            <a:lumMod val="25000"/>
                          </a:schemeClr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>
                          <a:solidFill>
                            <a:schemeClr val="bg2">
                              <a:lumMod val="25000"/>
                            </a:schemeClr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i="1">
                        <a:solidFill>
                          <a:schemeClr val="bg2">
                            <a:lumMod val="25000"/>
                          </a:schemeClr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6228">
                <a:tc>
                  <a:txBody>
                    <a:bodyPr/>
                    <a:lstStyle/>
                    <a:p>
                      <a:pPr algn="ctr"/>
                      <a:r>
                        <a:rPr lang="uk-UA" sz="14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Georgia" pitchFamily="18" charset="0"/>
                        </a:rPr>
                        <a:t>8.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Резерв часу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>
                          <a:solidFill>
                            <a:schemeClr val="bg2">
                              <a:lumMod val="25000"/>
                            </a:schemeClr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-</a:t>
                      </a:r>
                      <a:endParaRPr lang="ru-RU" sz="1400" i="1">
                        <a:solidFill>
                          <a:schemeClr val="bg2">
                            <a:lumMod val="25000"/>
                          </a:schemeClr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>
                          <a:solidFill>
                            <a:schemeClr val="bg2">
                              <a:lumMod val="25000"/>
                            </a:schemeClr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-</a:t>
                      </a:r>
                      <a:endParaRPr lang="ru-RU" sz="1400" i="1">
                        <a:solidFill>
                          <a:schemeClr val="bg2">
                            <a:lumMod val="25000"/>
                          </a:schemeClr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6228">
                <a:tc gridSpan="2">
                  <a:txBody>
                    <a:bodyPr/>
                    <a:lstStyle/>
                    <a:p>
                      <a:pPr algn="ctr"/>
                      <a:r>
                        <a:rPr lang="uk-UA" sz="1400" i="1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Разом</a:t>
                      </a:r>
                      <a:endParaRPr lang="uk-UA" sz="1400" i="1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Georgia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>
                          <a:solidFill>
                            <a:schemeClr val="bg2">
                              <a:lumMod val="25000"/>
                            </a:schemeClr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400" i="1">
                        <a:solidFill>
                          <a:schemeClr val="bg2">
                            <a:lumMod val="25000"/>
                          </a:schemeClr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>
                          <a:solidFill>
                            <a:schemeClr val="bg2">
                              <a:lumMod val="25000"/>
                            </a:schemeClr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58</a:t>
                      </a:r>
                      <a:endParaRPr lang="ru-RU" sz="1400" i="1">
                        <a:solidFill>
                          <a:schemeClr val="bg2">
                            <a:lumMod val="25000"/>
                          </a:schemeClr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70 + 2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pSp>
        <p:nvGrpSpPr>
          <p:cNvPr id="3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714348" y="142852"/>
            <a:ext cx="82153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НАВЧАЛЬНО-ТЕМАТИЧНИЙ ПЛАН</a:t>
            </a:r>
            <a:endParaRPr kumimoji="0" lang="ru-RU" b="0" i="1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1 –й рік навчання </a:t>
            </a:r>
            <a:endParaRPr kumimoji="0" lang="uk-UA" b="0" i="1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22889100 копия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14612" y="1500174"/>
            <a:ext cx="1529330" cy="1010720"/>
          </a:xfrm>
          <a:prstGeom prst="rect">
            <a:avLst/>
          </a:prstGeom>
        </p:spPr>
      </p:pic>
      <p:sp>
        <p:nvSpPr>
          <p:cNvPr id="14" name="Нижний колонтитул 13"/>
          <p:cNvSpPr>
            <a:spLocks noGrp="1"/>
          </p:cNvSpPr>
          <p:nvPr>
            <p:ph type="ftr" sz="quarter" idx="11"/>
          </p:nvPr>
        </p:nvSpPr>
        <p:spPr>
          <a:xfrm>
            <a:off x="8715404" y="6107129"/>
            <a:ext cx="428596" cy="750871"/>
          </a:xfrm>
        </p:spPr>
        <p:txBody>
          <a:bodyPr/>
          <a:lstStyle/>
          <a:p>
            <a:r>
              <a:rPr lang="uk-UA" dirty="0" smtClean="0"/>
              <a:t>62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2329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Содержимое 22"/>
          <p:cNvSpPr>
            <a:spLocks noGrp="1"/>
          </p:cNvSpPr>
          <p:nvPr>
            <p:ph sz="quarter" idx="13"/>
          </p:nvPr>
        </p:nvSpPr>
        <p:spPr>
          <a:xfrm>
            <a:off x="714348" y="285728"/>
            <a:ext cx="6500858" cy="528641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2000" b="1" i="1" u="sng" dirty="0" smtClean="0"/>
              <a:t>     </a:t>
            </a:r>
            <a:r>
              <a:rPr lang="uk-UA" sz="1800" b="1" i="1" u="sng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На кінець навчального року учні повинні знати:</a:t>
            </a:r>
            <a:endParaRPr lang="ru-RU" sz="1800" i="1" u="sng" dirty="0" smtClean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  <a:p>
            <a:pPr lvl="0"/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назви художніх матеріалів та інструментів ,</a:t>
            </a:r>
          </a:p>
          <a:p>
            <a:pPr lvl="0">
              <a:buNone/>
            </a:pP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    приладдя, з яким працювали, способи роботи з ними;</a:t>
            </a:r>
            <a:endParaRPr lang="ru-RU" sz="1800" i="1" dirty="0" smtClean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  <a:p>
            <a:pPr lvl="0"/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назви ліній різних напрямів, форм і розмірів;</a:t>
            </a:r>
            <a:endParaRPr lang="ru-RU" sz="1800" i="1" dirty="0" smtClean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  <a:p>
            <a:pPr lvl="0"/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особливості будови птахів, риб, тварин;</a:t>
            </a:r>
            <a:endParaRPr lang="ru-RU" sz="1800" i="1" dirty="0" smtClean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  <a:p>
            <a:pPr lvl="0"/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назви основних та похідних кольорів, послідовність розміщення кольорів у веселці;</a:t>
            </a:r>
            <a:endParaRPr lang="ru-RU" sz="1800" i="1" dirty="0" smtClean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  <a:p>
            <a:pPr lvl="0"/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назви елементів українського декоративного візерунку;</a:t>
            </a:r>
            <a:endParaRPr lang="ru-RU" sz="1800" i="1" dirty="0" smtClean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  <a:p>
            <a:pPr lvl="0"/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назви художніх технік з образотворчого </a:t>
            </a:r>
          </a:p>
          <a:p>
            <a:pPr lvl="0">
              <a:buNone/>
            </a:pP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    мистецтва;</a:t>
            </a:r>
            <a:endParaRPr lang="ru-RU" sz="1800" i="1" dirty="0" smtClean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  <a:p>
            <a:pPr lvl="0"/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послідовність та прийоми роботи </a:t>
            </a:r>
          </a:p>
          <a:p>
            <a:pPr lvl="0">
              <a:buNone/>
            </a:pP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   під час виконання творчого завдання.</a:t>
            </a:r>
            <a:endParaRPr lang="ru-RU" sz="1800" i="1" dirty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</p:txBody>
      </p:sp>
      <p:grpSp>
        <p:nvGrpSpPr>
          <p:cNvPr id="3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50" name="Picture 2" descr="C:\Users\ТОЛЯ\Desktop\5555555555\ukraine-mai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8085" y="0"/>
            <a:ext cx="2605915" cy="2611128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15008" y="3571876"/>
            <a:ext cx="2964526" cy="30003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Нижний колонтитул 12"/>
          <p:cNvSpPr>
            <a:spLocks noGrp="1"/>
          </p:cNvSpPr>
          <p:nvPr>
            <p:ph type="ftr" sz="quarter" idx="11"/>
          </p:nvPr>
        </p:nvSpPr>
        <p:spPr>
          <a:xfrm>
            <a:off x="8529661" y="6107129"/>
            <a:ext cx="614339" cy="750871"/>
          </a:xfrm>
        </p:spPr>
        <p:txBody>
          <a:bodyPr/>
          <a:lstStyle/>
          <a:p>
            <a:r>
              <a:rPr lang="uk-UA" dirty="0" smtClean="0"/>
              <a:t>63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2329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Содержимое 22"/>
          <p:cNvSpPr>
            <a:spLocks noGrp="1"/>
          </p:cNvSpPr>
          <p:nvPr>
            <p:ph sz="quarter" idx="13"/>
          </p:nvPr>
        </p:nvSpPr>
        <p:spPr>
          <a:xfrm>
            <a:off x="785786" y="357166"/>
            <a:ext cx="7929618" cy="521497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uk-UA" sz="1800" b="1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    </a:t>
            </a:r>
            <a:r>
              <a:rPr lang="uk-UA" sz="2400" b="1" i="1" u="sng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На кінець навчального року учні повинні вміти:</a:t>
            </a:r>
            <a:endParaRPr lang="ru-RU" sz="2400" i="1" u="sng" dirty="0" smtClean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свідомо вибирати положення аркуша паперу</a:t>
            </a:r>
          </a:p>
          <a:p>
            <a:pPr lvl="0">
              <a:buNone/>
            </a:pP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    залежно від форми об’єкта зображення;</a:t>
            </a:r>
            <a:endParaRPr lang="ru-RU" sz="1800" i="1" dirty="0" smtClean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повноцінно використовувати площину зображення;</a:t>
            </a:r>
            <a:endParaRPr lang="ru-RU" sz="1800" i="1" dirty="0" smtClean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змішувати фарби з метою отримання необхідних (світлих, темних) кольорів;</a:t>
            </a:r>
            <a:endParaRPr lang="ru-RU" sz="1800" i="1" dirty="0" smtClean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узгоджувати основну форму з елементами оздоблення;</a:t>
            </a:r>
            <a:endParaRPr lang="ru-RU" sz="1800" i="1" dirty="0" smtClean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застосовувати під час малювання нетрадиційні техніки образотворчого мистецтва;</a:t>
            </a:r>
            <a:endParaRPr lang="ru-RU" sz="1800" i="1" dirty="0" smtClean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працювати (з допомогою вчителя) в графічному редакторі </a:t>
            </a:r>
            <a:r>
              <a:rPr lang="uk-UA" sz="1800" i="1" dirty="0" err="1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Paint</a:t>
            </a: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.</a:t>
            </a:r>
            <a:endParaRPr lang="ru-RU" sz="1800" i="1" dirty="0" smtClean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  <a:p>
            <a:pPr>
              <a:buNone/>
            </a:pP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 </a:t>
            </a:r>
            <a:endParaRPr lang="ru-RU" sz="1800" i="1" dirty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</p:txBody>
      </p:sp>
      <p:grpSp>
        <p:nvGrpSpPr>
          <p:cNvPr id="3" name="Группа 13"/>
          <p:cNvGrpSpPr/>
          <p:nvPr/>
        </p:nvGrpSpPr>
        <p:grpSpPr>
          <a:xfrm>
            <a:off x="0" y="0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50" name="Picture 2" descr="C:\Users\ТОЛЯ\Desktop\5555555555\ukraine-mai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488" y="4572008"/>
            <a:ext cx="3286148" cy="187663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Нижний колонтитул 11"/>
          <p:cNvSpPr>
            <a:spLocks noGrp="1"/>
          </p:cNvSpPr>
          <p:nvPr>
            <p:ph type="ftr" sz="quarter" idx="11"/>
          </p:nvPr>
        </p:nvSpPr>
        <p:spPr>
          <a:xfrm>
            <a:off x="8601099" y="5892815"/>
            <a:ext cx="542901" cy="965185"/>
          </a:xfrm>
        </p:spPr>
        <p:txBody>
          <a:bodyPr/>
          <a:lstStyle/>
          <a:p>
            <a:r>
              <a:rPr lang="uk-UA" dirty="0" smtClean="0"/>
              <a:t>64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2329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142976" y="0"/>
            <a:ext cx="785814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НАВЧАЛЬНО-ТЕМАТИЧНИЙ ПЛАН</a:t>
            </a:r>
            <a:endParaRPr kumimoji="0" lang="ru-RU" b="0" i="1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2 –й рік навчання </a:t>
            </a:r>
            <a:endParaRPr kumimoji="0" lang="uk-UA" b="0" i="1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Georgia" pitchFamily="18" charset="0"/>
              <a:cs typeface="Times New Roman" pitchFamily="18" charset="0"/>
            </a:endParaRPr>
          </a:p>
        </p:txBody>
      </p:sp>
      <p:graphicFrame>
        <p:nvGraphicFramePr>
          <p:cNvPr id="22" name="Содержимое 21"/>
          <p:cNvGraphicFramePr>
            <a:graphicFrameLocks noGrp="1"/>
          </p:cNvGraphicFramePr>
          <p:nvPr>
            <p:ph sz="quarter" idx="13"/>
          </p:nvPr>
        </p:nvGraphicFramePr>
        <p:xfrm>
          <a:off x="785786" y="642918"/>
          <a:ext cx="8143932" cy="5994427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631857"/>
                <a:gridCol w="2625717"/>
                <a:gridCol w="1628786"/>
                <a:gridCol w="1628786"/>
                <a:gridCol w="1628786"/>
              </a:tblGrid>
              <a:tr h="364887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Назва теми</a:t>
                      </a:r>
                      <a:endParaRPr lang="ru-RU" sz="1400" b="1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r>
                        <a:rPr lang="uk-UA" sz="1400" b="1" i="1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Кількість годин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60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Теоретичні заняття 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Практичні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заняття 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Усього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29900">
                <a:tc>
                  <a:txBody>
                    <a:bodyPr/>
                    <a:lstStyle/>
                    <a:p>
                      <a:r>
                        <a:rPr lang="uk-UA" sz="14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1.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Вступ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9900">
                <a:tc>
                  <a:txBody>
                    <a:bodyPr/>
                    <a:lstStyle/>
                    <a:p>
                      <a:r>
                        <a:rPr lang="uk-UA" sz="14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2.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Дивовижна графіка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i="1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400" i="1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8551">
                <a:tc>
                  <a:txBody>
                    <a:bodyPr/>
                    <a:lstStyle/>
                    <a:p>
                      <a:r>
                        <a:rPr lang="uk-UA" sz="14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3.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Зображення основних форм і їхніх частин у живописі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i="1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400" i="1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9900">
                <a:tc>
                  <a:txBody>
                    <a:bodyPr/>
                    <a:lstStyle/>
                    <a:p>
                      <a:r>
                        <a:rPr lang="uk-UA" sz="14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4.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Декоративний візерунок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i="1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400" i="1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9900">
                <a:tc>
                  <a:txBody>
                    <a:bodyPr/>
                    <a:lstStyle/>
                    <a:p>
                      <a:r>
                        <a:rPr lang="uk-UA" sz="14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5.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Розмаїття та багатство форм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i="1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400" i="1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8551">
                <a:tc>
                  <a:txBody>
                    <a:bodyPr/>
                    <a:lstStyle/>
                    <a:p>
                      <a:r>
                        <a:rPr lang="uk-UA" sz="14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6.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Робота в графічному редакторі </a:t>
                      </a:r>
                      <a:r>
                        <a:rPr lang="uk-UA" sz="1400" i="1" dirty="0" err="1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Paint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i="1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 i="1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9900">
                <a:tc>
                  <a:txBody>
                    <a:bodyPr/>
                    <a:lstStyle/>
                    <a:p>
                      <a:r>
                        <a:rPr lang="uk-UA" sz="14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7.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Підсумок вивченого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400" i="1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i="1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9900">
                <a:tc>
                  <a:txBody>
                    <a:bodyPr/>
                    <a:lstStyle/>
                    <a:p>
                      <a:r>
                        <a:rPr lang="uk-UA" sz="14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8.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Резерв часу.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400" i="1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400" i="1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9900">
                <a:tc gridSpan="2">
                  <a:txBody>
                    <a:bodyPr/>
                    <a:lstStyle/>
                    <a:p>
                      <a:r>
                        <a:rPr lang="uk-UA" sz="1400" i="1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Разом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58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70+2</a:t>
                      </a:r>
                      <a:endParaRPr lang="ru-RU" sz="1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3" name="Рисунок 12" descr="22889100 копия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43174" y="1071546"/>
            <a:ext cx="1428728" cy="944233"/>
          </a:xfrm>
          <a:prstGeom prst="rect">
            <a:avLst/>
          </a:prstGeom>
        </p:spPr>
      </p:pic>
      <p:sp>
        <p:nvSpPr>
          <p:cNvPr id="14" name="Нижний колонтитул 13"/>
          <p:cNvSpPr>
            <a:spLocks noGrp="1"/>
          </p:cNvSpPr>
          <p:nvPr>
            <p:ph type="ftr" sz="quarter" idx="11"/>
          </p:nvPr>
        </p:nvSpPr>
        <p:spPr>
          <a:xfrm>
            <a:off x="8715404" y="6107129"/>
            <a:ext cx="428596" cy="750871"/>
          </a:xfrm>
        </p:spPr>
        <p:txBody>
          <a:bodyPr/>
          <a:lstStyle/>
          <a:p>
            <a:r>
              <a:rPr lang="uk-UA" dirty="0" smtClean="0"/>
              <a:t>65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2329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Содержимое 22"/>
          <p:cNvSpPr>
            <a:spLocks noGrp="1"/>
          </p:cNvSpPr>
          <p:nvPr>
            <p:ph sz="quarter" idx="13"/>
          </p:nvPr>
        </p:nvSpPr>
        <p:spPr>
          <a:xfrm>
            <a:off x="714348" y="214290"/>
            <a:ext cx="7715304" cy="542928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uk-UA" sz="1800" u="sng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   </a:t>
            </a:r>
            <a:r>
              <a:rPr lang="uk-UA" sz="2400" b="1" i="1" u="sng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На кінець навчального року учні повинні знати:</a:t>
            </a:r>
            <a:endParaRPr lang="ru-RU" sz="2400" i="1" u="sng" dirty="0" smtClean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назви художніх матеріалів та інструментів ,</a:t>
            </a:r>
          </a:p>
          <a:p>
            <a:pPr lvl="0">
              <a:buNone/>
            </a:pP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    приладдя, з яким працювали, способи роботи з ними;</a:t>
            </a:r>
            <a:endParaRPr lang="ru-RU" sz="1800" i="1" dirty="0" smtClean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назви ліній різних напрямів, форм і розмірів;</a:t>
            </a:r>
            <a:endParaRPr lang="ru-RU" sz="1800" i="1" dirty="0" smtClean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значення орнаментальних композицій у декоративно-прикладному мистецтві;</a:t>
            </a:r>
            <a:endParaRPr lang="ru-RU" sz="1800" i="1" dirty="0" smtClean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основні жанри образотворчого мистецтва;</a:t>
            </a:r>
            <a:endParaRPr lang="ru-RU" sz="1800" i="1" dirty="0" smtClean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основні пропорції фігури людини;</a:t>
            </a:r>
            <a:endParaRPr lang="ru-RU" sz="1800" i="1" dirty="0" smtClean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назви художніх технік з образотворчого мистецтва;</a:t>
            </a:r>
            <a:endParaRPr lang="ru-RU" sz="1800" i="1" dirty="0" smtClean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послідовність та прийоми роботи під час виконання творчого завдання.</a:t>
            </a:r>
            <a:endParaRPr lang="ru-RU" sz="1800" i="1" dirty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</p:txBody>
      </p:sp>
      <p:grpSp>
        <p:nvGrpSpPr>
          <p:cNvPr id="3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50" name="Picture 2" descr="C:\Users\ТОЛЯ\Desktop\5555555555\ukraine-mai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8085" y="0"/>
            <a:ext cx="2605915" cy="2611128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C:\Documents and Settings\Admin\Рабочий стол\Новая папка (2)\SAM_5642.JPG"/>
          <p:cNvPicPr/>
          <p:nvPr/>
        </p:nvPicPr>
        <p:blipFill>
          <a:blip r:embed="rId5" cstate="print"/>
          <a:srcRect b="12973"/>
          <a:stretch>
            <a:fillRect/>
          </a:stretch>
        </p:blipFill>
        <p:spPr bwMode="auto">
          <a:xfrm>
            <a:off x="2857488" y="4357694"/>
            <a:ext cx="4071966" cy="228601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Нижний колонтитул 12"/>
          <p:cNvSpPr>
            <a:spLocks noGrp="1"/>
          </p:cNvSpPr>
          <p:nvPr>
            <p:ph type="ftr" sz="quarter" idx="11"/>
          </p:nvPr>
        </p:nvSpPr>
        <p:spPr>
          <a:xfrm>
            <a:off x="8501090" y="5892815"/>
            <a:ext cx="642910" cy="965185"/>
          </a:xfrm>
        </p:spPr>
        <p:txBody>
          <a:bodyPr/>
          <a:lstStyle/>
          <a:p>
            <a:r>
              <a:rPr lang="uk-UA" dirty="0" smtClean="0"/>
              <a:t>66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2329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Содержимое 22"/>
          <p:cNvSpPr>
            <a:spLocks noGrp="1"/>
          </p:cNvSpPr>
          <p:nvPr>
            <p:ph sz="quarter" idx="13"/>
          </p:nvPr>
        </p:nvSpPr>
        <p:spPr>
          <a:xfrm>
            <a:off x="928662" y="214290"/>
            <a:ext cx="7858180" cy="571504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uk-UA" sz="2000" b="1" u="sng" dirty="0" smtClean="0"/>
              <a:t>  </a:t>
            </a:r>
            <a:r>
              <a:rPr lang="uk-UA" sz="2400" b="1" i="1" u="sng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На кінець навчального року учні повинні вміти</a:t>
            </a:r>
            <a:r>
              <a:rPr lang="uk-UA" sz="2400" b="1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:</a:t>
            </a:r>
            <a:endParaRPr lang="ru-RU" sz="2400" i="1" dirty="0" smtClean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свідомо вибирати положення аркуша паперу </a:t>
            </a:r>
          </a:p>
          <a:p>
            <a:pPr lvl="0">
              <a:buNone/>
            </a:pP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    залежно від форми об’єкта зображення;</a:t>
            </a:r>
            <a:endParaRPr lang="ru-RU" sz="1800" i="1" dirty="0" smtClean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отримувати похідні кольори та їх відтінки;</a:t>
            </a:r>
            <a:endParaRPr lang="ru-RU" sz="1800" i="1" dirty="0" smtClean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узгоджувати зображення з формами;</a:t>
            </a:r>
            <a:endParaRPr lang="ru-RU" sz="1800" i="1" dirty="0" smtClean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визначати лінію горизонту відповідно до задуманої композиції;</a:t>
            </a:r>
            <a:endParaRPr lang="ru-RU" sz="1800" i="1" dirty="0" smtClean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зображати фігуру людини в русі;</a:t>
            </a:r>
            <a:endParaRPr lang="ru-RU" sz="1800" i="1" dirty="0" smtClean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застосовувати під час малювання нетрадиційні техніки образотворчого мистецтва;</a:t>
            </a:r>
            <a:endParaRPr lang="ru-RU" sz="1800" i="1" dirty="0" smtClean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передавати індивідуальні характеристики героїв казок через особливості зовнішніх ознак та одягу (з допомогою вчителя);</a:t>
            </a:r>
            <a:endParaRPr lang="ru-RU" sz="1800" i="1" dirty="0" smtClean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працювати (з допомогою вчителя) в графічному </a:t>
            </a:r>
          </a:p>
          <a:p>
            <a:pPr lvl="0">
              <a:buNone/>
            </a:pP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      редакторі </a:t>
            </a:r>
            <a:r>
              <a:rPr lang="uk-UA" sz="1800" i="1" dirty="0" err="1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Paint</a:t>
            </a: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.</a:t>
            </a:r>
            <a:endParaRPr lang="ru-RU" sz="1800" i="1" dirty="0" smtClean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  <a:p>
            <a:pPr>
              <a:buNone/>
            </a:pPr>
            <a:endParaRPr lang="ru-RU" sz="2000" dirty="0"/>
          </a:p>
        </p:txBody>
      </p:sp>
      <p:grpSp>
        <p:nvGrpSpPr>
          <p:cNvPr id="3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50" name="Picture 2" descr="C:\Users\ТОЛЯ\Desktop\5555555555\ukraine-mai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8085" y="4246872"/>
            <a:ext cx="2605915" cy="2611128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Нижний колонтитул 11"/>
          <p:cNvSpPr>
            <a:spLocks noGrp="1"/>
          </p:cNvSpPr>
          <p:nvPr>
            <p:ph type="ftr" sz="quarter" idx="11"/>
          </p:nvPr>
        </p:nvSpPr>
        <p:spPr>
          <a:xfrm>
            <a:off x="8501090" y="6035691"/>
            <a:ext cx="642910" cy="822309"/>
          </a:xfrm>
        </p:spPr>
        <p:txBody>
          <a:bodyPr/>
          <a:lstStyle/>
          <a:p>
            <a:r>
              <a:rPr lang="uk-UA" dirty="0" smtClean="0"/>
              <a:t>67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23294498"/>
      </p:ext>
    </p:extLst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Содержимое 22"/>
          <p:cNvSpPr>
            <a:spLocks noGrp="1"/>
          </p:cNvSpPr>
          <p:nvPr>
            <p:ph sz="quarter" idx="13"/>
          </p:nvPr>
        </p:nvSpPr>
        <p:spPr>
          <a:xfrm>
            <a:off x="785786" y="357166"/>
            <a:ext cx="6357982" cy="5715040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buNone/>
            </a:pPr>
            <a:r>
              <a:rPr lang="uk-UA" sz="32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АПРОБАЦІЯ</a:t>
            </a:r>
          </a:p>
          <a:p>
            <a:pPr>
              <a:buFont typeface="Wingdings" pitchFamily="2" charset="2"/>
              <a:buChar char="v"/>
            </a:pP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Протокол </a:t>
            </a:r>
            <a:r>
              <a:rPr lang="ru-RU" sz="2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засідання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науково-методичної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ради районного методичного </a:t>
            </a:r>
            <a:r>
              <a:rPr lang="ru-RU" sz="2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кабінету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№5 </a:t>
            </a:r>
            <a:r>
              <a:rPr lang="ru-RU" sz="2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від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10.03.2015р.</a:t>
            </a:r>
          </a:p>
          <a:p>
            <a:pPr>
              <a:buFont typeface="Wingdings" pitchFamily="2" charset="2"/>
              <a:buChar char="v"/>
            </a:pPr>
            <a:r>
              <a:rPr lang="ru-RU" sz="2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Рішення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науково-методичної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ради КОІПОПК </a:t>
            </a:r>
            <a:r>
              <a:rPr lang="ru-RU" sz="2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від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25.03.2014 року, </a:t>
            </a:r>
          </a:p>
          <a:p>
            <a:pPr>
              <a:buNone/>
            </a:pP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протокол № 3.</a:t>
            </a:r>
          </a:p>
          <a:p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pSp>
        <p:nvGrpSpPr>
          <p:cNvPr id="2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50" name="Picture 2" descr="C:\Users\ТОЛЯ\Desktop\5555555555\ukraine-main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8085" y="285728"/>
            <a:ext cx="2605915" cy="2611128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7224" y="3357562"/>
            <a:ext cx="3574155" cy="312001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C:\Documents and Settings\Admin\Рабочий стол\картінкі для школи\m9.jpg"/>
          <p:cNvPicPr/>
          <p:nvPr/>
        </p:nvPicPr>
        <p:blipFill>
          <a:blip r:embed="rId7"/>
          <a:srcRect t="-220" r="24615"/>
          <a:stretch>
            <a:fillRect/>
          </a:stretch>
        </p:blipFill>
        <p:spPr bwMode="auto">
          <a:xfrm>
            <a:off x="5000628" y="3357562"/>
            <a:ext cx="3369746" cy="305908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>
          <a:xfrm>
            <a:off x="8529661" y="6035691"/>
            <a:ext cx="614339" cy="822309"/>
          </a:xfrm>
        </p:spPr>
        <p:txBody>
          <a:bodyPr/>
          <a:lstStyle/>
          <a:p>
            <a:r>
              <a:rPr lang="uk-UA" dirty="0" smtClean="0"/>
              <a:t>68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2329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71480"/>
            <a:ext cx="5715039" cy="642942"/>
          </a:xfrm>
        </p:spPr>
        <p:txBody>
          <a:bodyPr/>
          <a:lstStyle/>
          <a:p>
            <a:pPr marL="182880" indent="0" algn="ctr">
              <a:buNone/>
            </a:pPr>
            <a:r>
              <a:rPr lang="uk-UA" sz="14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uk-UA" sz="20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ПОЯСНЮВАЛЬНА ЗАПИСКА</a:t>
            </a:r>
            <a:br>
              <a:rPr lang="uk-UA" sz="20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</a:br>
            <a:endParaRPr lang="ru-RU" sz="2000" i="1" dirty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</p:txBody>
      </p:sp>
      <p:sp>
        <p:nvSpPr>
          <p:cNvPr id="23" name="Содержимое 22"/>
          <p:cNvSpPr>
            <a:spLocks noGrp="1"/>
          </p:cNvSpPr>
          <p:nvPr>
            <p:ph sz="quarter" idx="13"/>
          </p:nvPr>
        </p:nvSpPr>
        <p:spPr>
          <a:xfrm>
            <a:off x="714348" y="1214422"/>
            <a:ext cx="4786346" cy="500066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v"/>
            </a:pP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Образотворче мистецтво – це своєрідній засіб пробуджувати у дітей позитивні емоції, естетичне ставлення до оточуючої дійсності й творів мистецтва; розвивати асоціативне мислення, активізувати допитливість, зорову увагу, стимулювати розвиток творчих здібностей дітей.</a:t>
            </a:r>
          </a:p>
          <a:p>
            <a:pPr>
              <a:buFont typeface="Wingdings" pitchFamily="2" charset="2"/>
              <a:buChar char="v"/>
            </a:pP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 В образотворчому мистецтві інтегруються засоби графіки, живопису, скульптури, декоративно-ужиткового мистецтва, елементи дизайну з різноманітністю технік та матеріалів, які активно сприяють пізнавальним процесам. </a:t>
            </a:r>
            <a:endParaRPr lang="ru-RU" sz="1800" i="1" dirty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0" y="0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50" name="Picture 2" descr="C:\Users\ТОЛЯ\Desktop\5555555555\ukraine-mai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-232261"/>
            <a:ext cx="2605915" cy="2611128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Рисунок 20" descr="DSCF830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00694" y="428604"/>
            <a:ext cx="3381366" cy="253602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2" name="Рисунок 21" descr="DSCF200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429256" y="3429000"/>
            <a:ext cx="3428992" cy="25717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>
          <a:xfrm>
            <a:off x="8286776" y="6286496"/>
            <a:ext cx="857224" cy="571504"/>
          </a:xfrm>
        </p:spPr>
        <p:txBody>
          <a:bodyPr/>
          <a:lstStyle/>
          <a:p>
            <a:r>
              <a:rPr lang="uk-UA" dirty="0" smtClean="0"/>
              <a:t>53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2329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Содержимое 22"/>
          <p:cNvSpPr>
            <a:spLocks noGrp="1"/>
          </p:cNvSpPr>
          <p:nvPr>
            <p:ph sz="quarter" idx="13"/>
          </p:nvPr>
        </p:nvSpPr>
        <p:spPr>
          <a:xfrm>
            <a:off x="714348" y="214290"/>
            <a:ext cx="4857784" cy="6000792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v"/>
            </a:pPr>
            <a:endParaRPr lang="uk-UA" sz="2000" dirty="0" smtClean="0"/>
          </a:p>
          <a:p>
            <a:pPr>
              <a:buFont typeface="Wingdings" pitchFamily="2" charset="2"/>
              <a:buChar char="v"/>
            </a:pPr>
            <a:endParaRPr lang="uk-UA" sz="2000" smtClean="0"/>
          </a:p>
          <a:p>
            <a:pPr>
              <a:buFont typeface="Wingdings" pitchFamily="2" charset="2"/>
              <a:buChar char="v"/>
            </a:pPr>
            <a:r>
              <a:rPr lang="uk-UA" sz="2000" smtClean="0"/>
              <a:t> </a:t>
            </a:r>
            <a:r>
              <a:rPr lang="uk-UA" sz="20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Програма складена з урахуванням тісного зв’язку з навчальними предметами, що вивчаються учнями </a:t>
            </a:r>
            <a:r>
              <a:rPr lang="uk-UA" sz="20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 </a:t>
            </a:r>
            <a:r>
              <a:rPr lang="uk-UA" sz="20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1-4 класів загальноосвітніх шкіл: образотворче мистецтво, трудове навчання</a:t>
            </a:r>
            <a:r>
              <a:rPr lang="uk-UA" sz="20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.</a:t>
            </a:r>
          </a:p>
          <a:p>
            <a:pPr>
              <a:buFont typeface="Wingdings" pitchFamily="2" charset="2"/>
              <a:buChar char="v"/>
            </a:pPr>
            <a:r>
              <a:rPr lang="uk-UA" sz="20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 </a:t>
            </a:r>
            <a:r>
              <a:rPr lang="uk-UA" sz="20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Реалізує вимоги Державного стандарту початкової загальної освіти та гармонійно поєднує навчально-виховний потенціал образотворчої культури</a:t>
            </a:r>
          </a:p>
          <a:p>
            <a:pPr>
              <a:buNone/>
            </a:pPr>
            <a:r>
              <a:rPr lang="uk-UA" sz="20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   з її естетично - мистецькою, зображально-моторною і творчо – діяльною складовими.</a:t>
            </a:r>
            <a:endParaRPr lang="ru-RU" sz="2000" i="1" dirty="0" smtClean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  <a:p>
            <a:endParaRPr lang="ru-RU" sz="2000" dirty="0"/>
          </a:p>
        </p:txBody>
      </p:sp>
      <p:grpSp>
        <p:nvGrpSpPr>
          <p:cNvPr id="3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50" name="Picture 2" descr="C:\Users\ТОЛЯ\Desktop\5555555555\ukraine-main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-232261"/>
            <a:ext cx="2605915" cy="2611128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 descr="DSCF084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429256" y="428604"/>
            <a:ext cx="3524243" cy="264318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4" name="Рисунок 13" descr="DSCF471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500694" y="3643314"/>
            <a:ext cx="3428992" cy="25717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8429620" y="6278561"/>
            <a:ext cx="714380" cy="579439"/>
          </a:xfrm>
        </p:spPr>
        <p:txBody>
          <a:bodyPr/>
          <a:lstStyle/>
          <a:p>
            <a:r>
              <a:rPr lang="uk-UA" dirty="0" smtClean="0"/>
              <a:t>54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2329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Содержимое 22"/>
          <p:cNvSpPr>
            <a:spLocks noGrp="1"/>
          </p:cNvSpPr>
          <p:nvPr>
            <p:ph sz="quarter" idx="13"/>
          </p:nvPr>
        </p:nvSpPr>
        <p:spPr>
          <a:xfrm>
            <a:off x="714348" y="142852"/>
            <a:ext cx="4786346" cy="5572164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v"/>
            </a:pP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Зміст програми відповідає дидактичним принципам навчання: від простого до складного; від елементарної вправи до складної композиції; від дійсності – через мистецтво – до життя; єдності навчальної та творчої діяльності.</a:t>
            </a:r>
            <a:endParaRPr lang="ru-RU" sz="1800" i="1" dirty="0" smtClean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Вчитель забезпечує школярам педагогічну ситуацію вільного вибору художньо-трудових завдань відповідно до їхніх вікових, психофізіологічних можливостей і потреб у формотворенні і декоруванні.</a:t>
            </a:r>
            <a:endParaRPr lang="ru-RU" sz="1800" i="1" dirty="0" smtClean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  <a:p>
            <a:pPr>
              <a:buNone/>
            </a:pPr>
            <a:endParaRPr lang="ru-RU" sz="2000" dirty="0"/>
          </a:p>
        </p:txBody>
      </p:sp>
      <p:grpSp>
        <p:nvGrpSpPr>
          <p:cNvPr id="3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50" name="Picture 2" descr="C:\Users\ТОЛЯ\Desktop\5555555555\ukraine-mai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-232261"/>
            <a:ext cx="2605915" cy="2611128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 descr="DSCF862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00694" y="428604"/>
            <a:ext cx="3309929" cy="248244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4" name="Рисунок 13" descr="DSCF862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14942" y="3786190"/>
            <a:ext cx="3333772" cy="250033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8" name="Рисунок 17" descr="DSCF862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428728" y="4357694"/>
            <a:ext cx="3000396" cy="225029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>
          <a:xfrm>
            <a:off x="8358214" y="6286520"/>
            <a:ext cx="785786" cy="571480"/>
          </a:xfrm>
        </p:spPr>
        <p:txBody>
          <a:bodyPr/>
          <a:lstStyle/>
          <a:p>
            <a:r>
              <a:rPr lang="uk-UA" dirty="0" smtClean="0"/>
              <a:t>55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2329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Содержимое 22"/>
          <p:cNvSpPr>
            <a:spLocks noGrp="1"/>
          </p:cNvSpPr>
          <p:nvPr>
            <p:ph sz="quarter" idx="13"/>
          </p:nvPr>
        </p:nvSpPr>
        <p:spPr>
          <a:xfrm>
            <a:off x="785786" y="642918"/>
            <a:ext cx="4786346" cy="571504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v"/>
            </a:pP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Не всі діти досконало володіють пензликом і олівцем. Їм важко виразити певний образ у лінії. Дехто не розуміє і не сприймає розмаїття кольорової гами.  З огляду на це поряд з традиційними техніками малюнку застосовуються  нетрадиційні . Застосовуючи під час малювання нетрадиційні техніки, діти переживають яскраві позитивні емоції, відкривають нові можливості добре знайомих предметів.</a:t>
            </a:r>
            <a:endParaRPr lang="ru-RU" sz="1800" i="1" dirty="0" smtClean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 </a:t>
            </a:r>
            <a:r>
              <a:rPr lang="uk-UA" sz="1800" b="1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Найважливіше</a:t>
            </a: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 – допомогти дитині виявити у нетрадиційних техніках приховані ресурси. Це те, що допомагає розв'язати творче завдання. </a:t>
            </a:r>
            <a:endParaRPr lang="ru-RU" sz="1800" i="1" dirty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</p:txBody>
      </p:sp>
      <p:grpSp>
        <p:nvGrpSpPr>
          <p:cNvPr id="3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50" name="Picture 2" descr="C:\Users\ТОЛЯ\Desktop\5555555555\ukraine-mai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-232261"/>
            <a:ext cx="2605915" cy="2611128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 descr="DSCF728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43570" y="428604"/>
            <a:ext cx="3357554" cy="251816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1" name="Рисунок 20" descr="DSCF729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643570" y="3286124"/>
            <a:ext cx="3357586" cy="251819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8243909" y="6321443"/>
            <a:ext cx="900091" cy="536557"/>
          </a:xfrm>
        </p:spPr>
        <p:txBody>
          <a:bodyPr/>
          <a:lstStyle/>
          <a:p>
            <a:r>
              <a:rPr lang="uk-UA" dirty="0" smtClean="0"/>
              <a:t>56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2329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Содержимое 22"/>
          <p:cNvSpPr>
            <a:spLocks noGrp="1"/>
          </p:cNvSpPr>
          <p:nvPr>
            <p:ph sz="quarter" idx="13"/>
          </p:nvPr>
        </p:nvSpPr>
        <p:spPr>
          <a:xfrm>
            <a:off x="642910" y="214290"/>
            <a:ext cx="4786346" cy="5929354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v"/>
            </a:pPr>
            <a:r>
              <a:rPr lang="uk-UA" sz="1800" b="1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Мета керівника гуртка </a:t>
            </a: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– спонукати дітей вдосконалювати свої навички зображувальної діяльності  шляхом </a:t>
            </a:r>
            <a:r>
              <a:rPr lang="uk-UA" sz="1800" i="1" dirty="0" err="1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експерементування</a:t>
            </a: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, самостійного пошуку, застосовування різних матеріалів та технік у процесі роботи. Неординарність, індивідуальність є проявом того особливого, що якраз і відображає талановитість та обдарованість дітей.</a:t>
            </a:r>
            <a:endParaRPr lang="ru-RU" sz="1800" i="1" dirty="0" smtClean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  <a:p>
            <a:endParaRPr lang="ru-RU" sz="2000" dirty="0"/>
          </a:p>
        </p:txBody>
      </p:sp>
      <p:grpSp>
        <p:nvGrpSpPr>
          <p:cNvPr id="3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50" name="Picture 2" descr="C:\Users\ТОЛЯ\Desktop\5555555555\ukraine-mai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-232261"/>
            <a:ext cx="2605915" cy="2611128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 descr="DSCF731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00166" y="3571876"/>
            <a:ext cx="4143372" cy="310752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4" name="Рисунок 13" descr="DSCF728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57818" y="428604"/>
            <a:ext cx="3643306" cy="27324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8" name="Рисунок 17" descr="22889100 копия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85496" y="3857628"/>
            <a:ext cx="3358504" cy="2219605"/>
          </a:xfrm>
          <a:prstGeom prst="rect">
            <a:avLst/>
          </a:prstGeom>
        </p:spPr>
      </p:pic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>
          <a:xfrm>
            <a:off x="8358214" y="6178567"/>
            <a:ext cx="785786" cy="679433"/>
          </a:xfrm>
        </p:spPr>
        <p:txBody>
          <a:bodyPr/>
          <a:lstStyle/>
          <a:p>
            <a:r>
              <a:rPr lang="uk-UA" dirty="0" smtClean="0"/>
              <a:t>57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2329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Содержимое 22"/>
          <p:cNvSpPr>
            <a:spLocks noGrp="1"/>
          </p:cNvSpPr>
          <p:nvPr>
            <p:ph sz="quarter" idx="13"/>
          </p:nvPr>
        </p:nvSpPr>
        <p:spPr>
          <a:xfrm>
            <a:off x="785786" y="214290"/>
            <a:ext cx="4786346" cy="6143668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v"/>
            </a:pP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Програма розрахована на два роки навчання та проведення занять двічі на тиждень. </a:t>
            </a:r>
          </a:p>
          <a:p>
            <a:pPr>
              <a:buFont typeface="Wingdings" pitchFamily="2" charset="2"/>
              <a:buChar char="v"/>
            </a:pP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    Перший рік навчання – «ТАЄМНИЦІ</a:t>
            </a:r>
            <a:r>
              <a:rPr lang="uk-UA" sz="1800" b="1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 </a:t>
            </a: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ОБРАЗОТВОРЧОГО МИСТЕЦТВА», другий - «МИ – ХУДОЖНИКИ-ТВОРЦІ».</a:t>
            </a:r>
          </a:p>
          <a:p>
            <a:pPr>
              <a:buNone/>
            </a:pP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    Години резервного часу керівник гуртка може використати на свій розсуд. Рекомендовано провести  екскурсії в краєзнавчі музеї, відвідати  виставки робіт декоративно-прикладного та ужиткового мистецтва, художні галереї.</a:t>
            </a:r>
            <a:endParaRPr lang="ru-RU" sz="1800" i="1" dirty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</p:txBody>
      </p:sp>
      <p:grpSp>
        <p:nvGrpSpPr>
          <p:cNvPr id="3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50" name="Picture 2" descr="C:\Users\ТОЛЯ\Desktop\5555555555\ukraine-mai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-232261"/>
            <a:ext cx="2605915" cy="2611128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 descr="DSCF630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14414" y="4429132"/>
            <a:ext cx="2928926" cy="219669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8" name="Рисунок 17" descr="DSCF631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857752" y="4071942"/>
            <a:ext cx="3500430" cy="262532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3" name="Рисунок 12" descr="DSCF635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857884" y="214290"/>
            <a:ext cx="2714626" cy="361950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>
          <a:xfrm>
            <a:off x="8458223" y="6107129"/>
            <a:ext cx="685777" cy="750871"/>
          </a:xfrm>
        </p:spPr>
        <p:txBody>
          <a:bodyPr/>
          <a:lstStyle/>
          <a:p>
            <a:r>
              <a:rPr lang="uk-UA" dirty="0" smtClean="0"/>
              <a:t>58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2329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Содержимое 22"/>
          <p:cNvSpPr>
            <a:spLocks noGrp="1"/>
          </p:cNvSpPr>
          <p:nvPr>
            <p:ph sz="quarter" idx="13"/>
          </p:nvPr>
        </p:nvSpPr>
        <p:spPr>
          <a:xfrm>
            <a:off x="785786" y="214290"/>
            <a:ext cx="4786346" cy="5857916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v"/>
            </a:pPr>
            <a:r>
              <a:rPr lang="uk-UA" sz="1800" b="1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Мета програми</a:t>
            </a: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: сприяти розвитку у молодших школярів творчої активності в процесі конструктивно-художньої діяльності, спрямовувати на емоційно-ціннісне сприйняття образотворчого мистецтва та дійсності шляхом ознайомлення учнів з інноваційними художніми техніками образотворчого мистецтва, здобуття власного естетичного досвіду.</a:t>
            </a:r>
            <a:endParaRPr lang="ru-RU" sz="1800" i="1" dirty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</p:txBody>
      </p:sp>
      <p:grpSp>
        <p:nvGrpSpPr>
          <p:cNvPr id="3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2" name="Рисунок 11" descr="DSCF6933.JPG"/>
          <p:cNvPicPr>
            <a:picLocks noChangeAspect="1"/>
          </p:cNvPicPr>
          <p:nvPr/>
        </p:nvPicPr>
        <p:blipFill>
          <a:blip r:embed="rId4"/>
          <a:srcRect l="30469" t="41667" r="40625" b="29166"/>
          <a:stretch>
            <a:fillRect/>
          </a:stretch>
        </p:blipFill>
        <p:spPr>
          <a:xfrm>
            <a:off x="5643570" y="500042"/>
            <a:ext cx="3171337" cy="239993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3" name="Рисунок 12" descr="DSCF0498.JPG"/>
          <p:cNvPicPr>
            <a:picLocks noChangeAspect="1"/>
          </p:cNvPicPr>
          <p:nvPr/>
        </p:nvPicPr>
        <p:blipFill>
          <a:blip r:embed="rId5" cstate="print"/>
          <a:srcRect l="7812" t="2083" r="3125" b="50000"/>
          <a:stretch>
            <a:fillRect/>
          </a:stretch>
        </p:blipFill>
        <p:spPr>
          <a:xfrm>
            <a:off x="1142976" y="3643314"/>
            <a:ext cx="7572428" cy="305554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4" name="Нижний колонтитул 13"/>
          <p:cNvSpPr>
            <a:spLocks noGrp="1"/>
          </p:cNvSpPr>
          <p:nvPr>
            <p:ph type="ftr" sz="quarter" idx="11"/>
          </p:nvPr>
        </p:nvSpPr>
        <p:spPr>
          <a:xfrm>
            <a:off x="8601099" y="6107129"/>
            <a:ext cx="542901" cy="750871"/>
          </a:xfrm>
        </p:spPr>
        <p:txBody>
          <a:bodyPr/>
          <a:lstStyle/>
          <a:p>
            <a:r>
              <a:rPr lang="uk-UA" dirty="0" smtClean="0"/>
              <a:t>59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2329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Содержимое 22"/>
          <p:cNvSpPr>
            <a:spLocks noGrp="1"/>
          </p:cNvSpPr>
          <p:nvPr>
            <p:ph sz="quarter" idx="13"/>
          </p:nvPr>
        </p:nvSpPr>
        <p:spPr>
          <a:xfrm>
            <a:off x="642910" y="428604"/>
            <a:ext cx="6929486" cy="585791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2000" b="1" dirty="0" smtClean="0"/>
              <a:t>                          </a:t>
            </a:r>
            <a:r>
              <a:rPr lang="uk-UA" sz="2800" b="1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Завдання програми:</a:t>
            </a:r>
            <a:endParaRPr lang="ru-RU" sz="2800" i="1" dirty="0" smtClean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формувати емоційно-естетичний досвід учнів, культуру почуттів, елементарні світоглядні орієнтації та оцінні судження;</a:t>
            </a:r>
            <a:endParaRPr lang="ru-RU" sz="1800" i="1" dirty="0" smtClean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ознайомити учнів із витворами різних видів мистецтва(живопис, графіка, декоративно-прикладне мистецтво, скульптура, архітектура) для збагачення знань, формування естетичних почуттів та вражень;</a:t>
            </a:r>
            <a:endParaRPr lang="ru-RU" sz="1800" i="1" dirty="0" smtClean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розвивати універсальні особистісні якості та здібності: образне мислення, уяву, фантазію, спостережливість, зорову пам’ять, художній смак та сприйняття кольору, форми, ритму, фактури поверхні тощо;</a:t>
            </a:r>
            <a:endParaRPr lang="ru-RU" sz="1800" i="1" dirty="0" smtClean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створити умови для експериментування різних  художніх матеріалів та інструментів;</a:t>
            </a:r>
            <a:endParaRPr lang="ru-RU" sz="1800" i="1" dirty="0" smtClean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ознайомити з сучасними тенденціями в образотворчому мистецтві;</a:t>
            </a:r>
            <a:endParaRPr lang="ru-RU" sz="1800" i="1" dirty="0" smtClean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uk-UA" sz="18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 намагатися створювати на заняттях ту особливу піднесену і творчу атмосферу, що сприяє творчому розвитку дітей різних вікових категорій.</a:t>
            </a:r>
            <a:endParaRPr lang="ru-RU" sz="1800" i="1" dirty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</p:txBody>
      </p:sp>
      <p:grpSp>
        <p:nvGrpSpPr>
          <p:cNvPr id="3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50" name="Picture 2" descr="C:\Users\ТОЛЯ\Desktop\5555555555\ukraine-mai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92" y="-214338"/>
            <a:ext cx="2605915" cy="2611128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Нижний колонтитул 11"/>
          <p:cNvSpPr>
            <a:spLocks noGrp="1"/>
          </p:cNvSpPr>
          <p:nvPr>
            <p:ph type="ftr" sz="quarter" idx="11"/>
          </p:nvPr>
        </p:nvSpPr>
        <p:spPr>
          <a:xfrm>
            <a:off x="8501090" y="6107129"/>
            <a:ext cx="642910" cy="750871"/>
          </a:xfrm>
        </p:spPr>
        <p:txBody>
          <a:bodyPr/>
          <a:lstStyle/>
          <a:p>
            <a:r>
              <a:rPr lang="uk-UA" dirty="0" smtClean="0"/>
              <a:t>60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2329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-укр-9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Презентация-укр-9</Template>
  <TotalTime>321</TotalTime>
  <Words>1123</Words>
  <Application>Microsoft Office PowerPoint</Application>
  <PresentationFormat>Экран (4:3)</PresentationFormat>
  <Paragraphs>211</Paragraphs>
  <Slides>17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Презентация-укр-9</vt:lpstr>
      <vt:lpstr>Програма гуртка образотворчого мистецтва «Промінчик»      для учнів початкових класів </vt:lpstr>
      <vt:lpstr> ПОЯСНЮВАЛЬНА ЗАПИСКА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DADI</dc:creator>
  <cp:lastModifiedBy>DADI</cp:lastModifiedBy>
  <cp:revision>78</cp:revision>
  <dcterms:created xsi:type="dcterms:W3CDTF">2016-03-08T15:04:16Z</dcterms:created>
  <dcterms:modified xsi:type="dcterms:W3CDTF">2016-03-29T17:41:37Z</dcterms:modified>
</cp:coreProperties>
</file>