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9" r:id="rId13"/>
    <p:sldId id="270" r:id="rId14"/>
    <p:sldId id="271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hyperlink" Target="&#1054;&#1089;&#1090;&#1088;&#1086;&#1074;%20&#1089;&#1086;&#1082;&#1088;&#1086;&#1074;&#1080;&#1097;%20%20%20&#1044;&#1086;&#1082;&#1090;&#1086;&#1088;%20&#1051;&#1080;&#1074;&#1089;&#1080;.mp4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&#1044;&#1086;&#1082;&#1090;&#1086;&#1088;%20&#1051;&#1080;&#1074;&#1089;&#1080;-%20%20&#1044;&#1088;&#1091;&#1079;&#1100;&#1103;!%20&#1042;&#1099;%20&#1089;&#1083;&#1080;&#1096;&#1082;&#1086;&#1084;%20&#1084;&#1085;&#1086;&#1075;&#1086;%20&#1082;&#1091;&#1088;&#1080;&#1090;&#1077;!!!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4546848" cy="55446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В</a:t>
            </a:r>
            <a:r>
              <a:rPr lang="uk-UA" b="1" dirty="0" err="1" smtClean="0">
                <a:solidFill>
                  <a:srgbClr val="FFFF00"/>
                </a:solidFill>
              </a:rPr>
              <a:t>ідділ</a:t>
            </a:r>
            <a:r>
              <a:rPr lang="uk-UA" b="1" dirty="0" smtClean="0">
                <a:solidFill>
                  <a:srgbClr val="FFFF00"/>
                </a:solidFill>
              </a:rPr>
              <a:t> освіти </a:t>
            </a:r>
            <a:r>
              <a:rPr lang="uk-UA" b="1" dirty="0" err="1" smtClean="0">
                <a:solidFill>
                  <a:srgbClr val="FFFF00"/>
                </a:solidFill>
              </a:rPr>
              <a:t>Мангушської</a:t>
            </a:r>
            <a:r>
              <a:rPr lang="uk-UA" b="1" dirty="0" smtClean="0">
                <a:solidFill>
                  <a:srgbClr val="FFFF00"/>
                </a:solidFill>
              </a:rPr>
              <a:t> райдержадміністрації</a:t>
            </a:r>
          </a:p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Ялтинська загальноосвітня школа І-ІІІ ступенів №2</a:t>
            </a:r>
          </a:p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6 клас</a:t>
            </a:r>
          </a:p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 </a:t>
            </a:r>
            <a:r>
              <a:rPr lang="uk-UA" b="1" dirty="0" err="1" smtClean="0">
                <a:solidFill>
                  <a:srgbClr val="FFFF00"/>
                </a:solidFill>
              </a:rPr>
              <a:t>“Психічна</a:t>
            </a:r>
            <a:r>
              <a:rPr lang="uk-UA" b="1" dirty="0" smtClean="0">
                <a:solidFill>
                  <a:srgbClr val="FFFF00"/>
                </a:solidFill>
              </a:rPr>
              <a:t> складова здоров</a:t>
            </a:r>
            <a:r>
              <a:rPr lang="en-US" b="1" dirty="0" smtClean="0">
                <a:solidFill>
                  <a:srgbClr val="FFFF00"/>
                </a:solidFill>
              </a:rPr>
              <a:t>`</a:t>
            </a:r>
            <a:r>
              <a:rPr lang="uk-UA" b="1" dirty="0" smtClean="0">
                <a:solidFill>
                  <a:srgbClr val="FFFF00"/>
                </a:solidFill>
              </a:rPr>
              <a:t>я ”</a:t>
            </a:r>
          </a:p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Презентація до уроку </a:t>
            </a:r>
            <a:r>
              <a:rPr lang="uk-UA" b="1" dirty="0" err="1" smtClean="0">
                <a:solidFill>
                  <a:srgbClr val="FFFF00"/>
                </a:solidFill>
              </a:rPr>
              <a:t>“Шкідливі</a:t>
            </a:r>
            <a:r>
              <a:rPr lang="uk-UA" b="1" dirty="0" smtClean="0">
                <a:solidFill>
                  <a:srgbClr val="FFFF00"/>
                </a:solidFill>
              </a:rPr>
              <a:t> звички. Алкоголізм та </a:t>
            </a:r>
            <a:r>
              <a:rPr lang="uk-UA" b="1" dirty="0" err="1" smtClean="0">
                <a:solidFill>
                  <a:srgbClr val="FFFF00"/>
                </a:solidFill>
              </a:rPr>
              <a:t>тютюнопаління”</a:t>
            </a:r>
            <a:endParaRPr lang="uk-UA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автор </a:t>
            </a:r>
            <a:r>
              <a:rPr lang="uk-UA" b="1" dirty="0" err="1" smtClean="0">
                <a:solidFill>
                  <a:srgbClr val="FFFF00"/>
                </a:solidFill>
              </a:rPr>
              <a:t>Арабаджи</a:t>
            </a:r>
            <a:r>
              <a:rPr lang="uk-UA" b="1" dirty="0" smtClean="0">
                <a:solidFill>
                  <a:srgbClr val="FFFF00"/>
                </a:solidFill>
              </a:rPr>
              <a:t> Іван Миколайович</a:t>
            </a:r>
          </a:p>
          <a:p>
            <a:pPr>
              <a:buNone/>
            </a:pPr>
            <a:r>
              <a:rPr lang="uk-UA" b="1" dirty="0" smtClean="0">
                <a:solidFill>
                  <a:srgbClr val="FFFF00"/>
                </a:solidFill>
              </a:rPr>
              <a:t>учитель з Основ здоров</a:t>
            </a:r>
            <a:r>
              <a:rPr lang="en-US" b="1" dirty="0" smtClean="0">
                <a:solidFill>
                  <a:srgbClr val="FFFF00"/>
                </a:solidFill>
              </a:rPr>
              <a:t>`</a:t>
            </a:r>
            <a:r>
              <a:rPr lang="uk-UA" b="1" dirty="0" smtClean="0">
                <a:solidFill>
                  <a:srgbClr val="FFFF00"/>
                </a:solidFill>
              </a:rPr>
              <a:t>я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28674" name="Picture 2" descr="https://pp.userapi.com/c837330/v837330145/13396/G8YhBfhrg6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24744"/>
            <a:ext cx="3218204" cy="4290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41763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Конкурс </a:t>
            </a:r>
            <a:r>
              <a:rPr lang="ru-RU" dirty="0" err="1" smtClean="0"/>
              <a:t>малюнків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Мінздрав</a:t>
            </a:r>
            <a:r>
              <a:rPr lang="ru-RU" dirty="0" smtClean="0"/>
              <a:t> </a:t>
            </a:r>
            <a:r>
              <a:rPr lang="ru-RU" dirty="0" err="1" smtClean="0"/>
              <a:t>попереджує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7348" name="Picture 4" descr="http://vse-zdes.ua/media/k2/items/cache/27dd7cddd3c2da4d8b388b00e3c63c2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3633259" cy="3096344"/>
          </a:xfrm>
          <a:prstGeom prst="rect">
            <a:avLst/>
          </a:prstGeom>
          <a:noFill/>
        </p:spPr>
      </p:pic>
      <p:pic>
        <p:nvPicPr>
          <p:cNvPr id="9218" name="Picture 2" descr="http://www.clipartkid.com/images/695/if-you-smoke-an-average-of-20-cigarettes-a-day-you-probably-spend-xcLLaT-clip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72140"/>
            <a:ext cx="1870306" cy="2785860"/>
          </a:xfrm>
          <a:prstGeom prst="rect">
            <a:avLst/>
          </a:prstGeom>
          <a:noFill/>
        </p:spPr>
      </p:pic>
      <p:pic>
        <p:nvPicPr>
          <p:cNvPr id="6146" name="Picture 2" descr="http://kanavka-school.ucoz.ru/graffiti/tabac03.gif1.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3480" y="1484784"/>
            <a:ext cx="468052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Відкрита</a:t>
            </a:r>
            <a:r>
              <a:rPr lang="ru-RU" dirty="0" smtClean="0"/>
              <a:t> трибуна </a:t>
            </a:r>
            <a:r>
              <a:rPr lang="ru-RU" dirty="0" err="1" smtClean="0"/>
              <a:t>підсумки</a:t>
            </a:r>
            <a:r>
              <a:rPr lang="ru-RU" dirty="0" smtClean="0"/>
              <a:t> </a:t>
            </a:r>
            <a:r>
              <a:rPr lang="ru-RU" dirty="0" err="1" smtClean="0"/>
              <a:t>тренінгу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628800"/>
            <a:ext cx="4618856" cy="468052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8700" b="1" dirty="0" smtClean="0">
                <a:solidFill>
                  <a:srgbClr val="FFFF00"/>
                </a:solidFill>
              </a:rPr>
              <a:t>За </a:t>
            </a:r>
            <a:r>
              <a:rPr lang="ru-RU" sz="8700" b="1" dirty="0" err="1" smtClean="0">
                <a:solidFill>
                  <a:srgbClr val="FFFF00"/>
                </a:solidFill>
              </a:rPr>
              <a:t>допомогою</a:t>
            </a:r>
            <a:r>
              <a:rPr lang="ru-RU" sz="8700" b="1" dirty="0" smtClean="0">
                <a:solidFill>
                  <a:srgbClr val="FFFF00"/>
                </a:solidFill>
              </a:rPr>
              <a:t> </a:t>
            </a:r>
            <a:r>
              <a:rPr lang="ru-RU" sz="8700" b="1" dirty="0" err="1" smtClean="0">
                <a:solidFill>
                  <a:srgbClr val="FFFF00"/>
                </a:solidFill>
              </a:rPr>
              <a:t>мікрофону</a:t>
            </a:r>
            <a:r>
              <a:rPr lang="ru-RU" sz="8700" b="1" dirty="0" smtClean="0">
                <a:solidFill>
                  <a:srgbClr val="FFFF00"/>
                </a:solidFill>
              </a:rPr>
              <a:t>  </a:t>
            </a:r>
            <a:r>
              <a:rPr lang="ru-RU" sz="8700" b="1" dirty="0" err="1" smtClean="0">
                <a:solidFill>
                  <a:srgbClr val="FFFF00"/>
                </a:solidFill>
              </a:rPr>
              <a:t>скажіть</a:t>
            </a:r>
            <a:r>
              <a:rPr lang="ru-RU" sz="8700" b="1" dirty="0" smtClean="0">
                <a:solidFill>
                  <a:srgbClr val="FFFF00"/>
                </a:solidFill>
              </a:rPr>
              <a:t>:</a:t>
            </a:r>
          </a:p>
          <a:p>
            <a:pPr lvl="0"/>
            <a:r>
              <a:rPr lang="ru-RU" sz="8700" b="1" dirty="0" err="1" smtClean="0">
                <a:solidFill>
                  <a:srgbClr val="FFFF00"/>
                </a:solidFill>
              </a:rPr>
              <a:t>Що</a:t>
            </a:r>
            <a:r>
              <a:rPr lang="ru-RU" sz="8700" b="1" dirty="0" smtClean="0">
                <a:solidFill>
                  <a:srgbClr val="FFFF00"/>
                </a:solidFill>
              </a:rPr>
              <a:t> </a:t>
            </a:r>
            <a:r>
              <a:rPr lang="ru-RU" sz="8700" b="1" dirty="0" err="1" smtClean="0">
                <a:solidFill>
                  <a:srgbClr val="FFFF00"/>
                </a:solidFill>
              </a:rPr>
              <a:t>цікавого</a:t>
            </a:r>
            <a:r>
              <a:rPr lang="ru-RU" sz="8700" b="1" dirty="0" smtClean="0">
                <a:solidFill>
                  <a:srgbClr val="FFFF00"/>
                </a:solidFill>
              </a:rPr>
              <a:t> </a:t>
            </a:r>
            <a:r>
              <a:rPr lang="ru-RU" sz="8700" b="1" dirty="0" err="1" smtClean="0">
                <a:solidFill>
                  <a:srgbClr val="FFFF00"/>
                </a:solidFill>
              </a:rPr>
              <a:t>дізнались</a:t>
            </a:r>
            <a:r>
              <a:rPr lang="ru-RU" sz="8700" b="1" dirty="0" smtClean="0">
                <a:solidFill>
                  <a:srgbClr val="FFFF00"/>
                </a:solidFill>
              </a:rPr>
              <a:t> на </a:t>
            </a:r>
            <a:r>
              <a:rPr lang="ru-RU" sz="8700" b="1" dirty="0" err="1" smtClean="0">
                <a:solidFill>
                  <a:srgbClr val="FFFF00"/>
                </a:solidFill>
              </a:rPr>
              <a:t>уроці</a:t>
            </a:r>
            <a:r>
              <a:rPr lang="ru-RU" sz="8700" b="1" dirty="0" smtClean="0">
                <a:solidFill>
                  <a:srgbClr val="FFFF00"/>
                </a:solidFill>
              </a:rPr>
              <a:t>?</a:t>
            </a:r>
          </a:p>
          <a:p>
            <a:pPr lvl="0"/>
            <a:r>
              <a:rPr lang="ru-RU" sz="8700" b="1" dirty="0" err="1" smtClean="0">
                <a:solidFill>
                  <a:srgbClr val="FFFF00"/>
                </a:solidFill>
              </a:rPr>
              <a:t>Що</a:t>
            </a:r>
            <a:r>
              <a:rPr lang="ru-RU" sz="8700" b="1" dirty="0" smtClean="0">
                <a:solidFill>
                  <a:srgbClr val="FFFF00"/>
                </a:solidFill>
              </a:rPr>
              <a:t> </a:t>
            </a:r>
            <a:r>
              <a:rPr lang="ru-RU" sz="8700" b="1" dirty="0" err="1" smtClean="0">
                <a:solidFill>
                  <a:srgbClr val="FFFF00"/>
                </a:solidFill>
              </a:rPr>
              <a:t>сподобалось</a:t>
            </a:r>
            <a:r>
              <a:rPr lang="ru-RU" sz="8700" b="1" dirty="0" smtClean="0">
                <a:solidFill>
                  <a:srgbClr val="FFFF00"/>
                </a:solidFill>
              </a:rPr>
              <a:t> </a:t>
            </a:r>
            <a:r>
              <a:rPr lang="ru-RU" sz="8700" b="1" dirty="0" err="1" smtClean="0">
                <a:solidFill>
                  <a:srgbClr val="FFFF00"/>
                </a:solidFill>
              </a:rPr>
              <a:t>чи</a:t>
            </a:r>
            <a:r>
              <a:rPr lang="ru-RU" sz="8700" b="1" dirty="0" smtClean="0">
                <a:solidFill>
                  <a:srgbClr val="FFFF00"/>
                </a:solidFill>
              </a:rPr>
              <a:t> не </a:t>
            </a:r>
            <a:r>
              <a:rPr lang="ru-RU" sz="8700" b="1" dirty="0" err="1" smtClean="0">
                <a:solidFill>
                  <a:srgbClr val="FFFF00"/>
                </a:solidFill>
              </a:rPr>
              <a:t>сподобалось</a:t>
            </a:r>
            <a:r>
              <a:rPr lang="ru-RU" sz="8700" b="1" dirty="0" smtClean="0">
                <a:solidFill>
                  <a:srgbClr val="FFFF00"/>
                </a:solidFill>
              </a:rPr>
              <a:t> на </a:t>
            </a:r>
            <a:r>
              <a:rPr lang="ru-RU" sz="8700" b="1" dirty="0" err="1" smtClean="0">
                <a:solidFill>
                  <a:srgbClr val="FFFF00"/>
                </a:solidFill>
              </a:rPr>
              <a:t>уроці</a:t>
            </a:r>
            <a:r>
              <a:rPr lang="ru-RU" sz="8700" b="1" dirty="0" smtClean="0">
                <a:solidFill>
                  <a:srgbClr val="FFFF00"/>
                </a:solidFill>
              </a:rPr>
              <a:t>?</a:t>
            </a:r>
          </a:p>
          <a:p>
            <a:endParaRPr lang="ru-RU" dirty="0"/>
          </a:p>
        </p:txBody>
      </p:sp>
      <p:pic>
        <p:nvPicPr>
          <p:cNvPr id="59394" name="Picture 2" descr="http://www.gifki.org/data/media/387/mikrofon-animatsionnaya-kartinka-00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835696" y="2060848"/>
            <a:ext cx="2928325" cy="4392488"/>
          </a:xfrm>
          <a:prstGeom prst="rect">
            <a:avLst/>
          </a:prstGeom>
          <a:noFill/>
        </p:spPr>
      </p:pic>
      <p:pic>
        <p:nvPicPr>
          <p:cNvPr id="59396" name="Picture 4" descr="http://raz1um.ru/anima/ofis/beruf002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2088232" cy="4587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Зворотній</a:t>
            </a:r>
            <a:r>
              <a:rPr lang="ru-RU" dirty="0" smtClean="0"/>
              <a:t> </a:t>
            </a:r>
            <a:r>
              <a:rPr lang="ru-RU" dirty="0" err="1" smtClean="0"/>
              <a:t>зв</a:t>
            </a:r>
            <a:r>
              <a:rPr lang="en-US" dirty="0" smtClean="0"/>
              <a:t>`</a:t>
            </a:r>
            <a:r>
              <a:rPr lang="ru-RU" dirty="0" err="1" smtClean="0"/>
              <a:t>язок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самооцінка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1442" name="Picture 2" descr="http://static.wixstatic.com/media/e3644d_19986d756df840869db75cba12030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3024336" cy="3024336"/>
          </a:xfrm>
          <a:prstGeom prst="rect">
            <a:avLst/>
          </a:prstGeom>
          <a:noFill/>
        </p:spPr>
      </p:pic>
      <p:pic>
        <p:nvPicPr>
          <p:cNvPr id="61444" name="Picture 4" descr="https://im1-tub-ua.yandex.net/i?id=a01a091d2aecdbd6e51982c0e2a0c351&amp;n=33&amp;h=99&amp;w=1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84784"/>
            <a:ext cx="3459290" cy="2952328"/>
          </a:xfrm>
          <a:prstGeom prst="rect">
            <a:avLst/>
          </a:prstGeom>
          <a:noFill/>
        </p:spPr>
      </p:pic>
      <p:pic>
        <p:nvPicPr>
          <p:cNvPr id="61446" name="Picture 6" descr="http://otvet.imgsmail.ru/download/4491942_4cc8ed22df15bdf49b76ea87655c7df8_8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933056"/>
            <a:ext cx="3528392" cy="312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101297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err="1" smtClean="0"/>
              <a:t>Завершення</a:t>
            </a:r>
            <a:r>
              <a:rPr lang="ru-RU" dirty="0" smtClean="0"/>
              <a:t> </a:t>
            </a:r>
            <a:r>
              <a:rPr lang="ru-RU" dirty="0" err="1" smtClean="0"/>
              <a:t>тренінгу</a:t>
            </a:r>
            <a:r>
              <a:rPr lang="ru-RU" dirty="0" smtClean="0"/>
              <a:t>. </a:t>
            </a:r>
            <a:r>
              <a:rPr lang="ru-RU" dirty="0" err="1" smtClean="0"/>
              <a:t>Вправа</a:t>
            </a:r>
            <a:r>
              <a:rPr lang="ru-RU" dirty="0" smtClean="0"/>
              <a:t> «Я </a:t>
            </a:r>
            <a:r>
              <a:rPr lang="ru-RU" dirty="0" err="1" smtClean="0"/>
              <a:t>бажаю</a:t>
            </a:r>
            <a:r>
              <a:rPr lang="ru-RU" dirty="0" smtClean="0"/>
              <a:t> </a:t>
            </a:r>
            <a:r>
              <a:rPr lang="ru-RU" dirty="0" err="1" smtClean="0"/>
              <a:t>тобі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im2-tub-ua.yandex.net/i?id=eb9db12072561187896489998c05dd1f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6840760" cy="5124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Домашн</a:t>
            </a:r>
            <a:r>
              <a:rPr lang="uk-UA" dirty="0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8686800" cy="2232248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err="1" smtClean="0">
                <a:solidFill>
                  <a:srgbClr val="FFFF00"/>
                </a:solidFill>
              </a:rPr>
              <a:t>Написати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твір</a:t>
            </a:r>
            <a:r>
              <a:rPr lang="ru-RU" b="1" dirty="0" smtClean="0">
                <a:solidFill>
                  <a:srgbClr val="FFFF00"/>
                </a:solidFill>
              </a:rPr>
              <a:t> - </a:t>
            </a:r>
            <a:r>
              <a:rPr lang="ru-RU" b="1" dirty="0" err="1" smtClean="0">
                <a:solidFill>
                  <a:srgbClr val="FFFF00"/>
                </a:solidFill>
              </a:rPr>
              <a:t>есе</a:t>
            </a:r>
            <a:r>
              <a:rPr lang="ru-RU" b="1" dirty="0" smtClean="0">
                <a:solidFill>
                  <a:srgbClr val="FFFF00"/>
                </a:solidFill>
              </a:rPr>
              <a:t> на тему «</a:t>
            </a:r>
            <a:r>
              <a:rPr lang="ru-RU" b="1" dirty="0" err="1" smtClean="0">
                <a:solidFill>
                  <a:srgbClr val="FFFF00"/>
                </a:solidFill>
              </a:rPr>
              <a:t>Шкідливі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звички</a:t>
            </a:r>
            <a:r>
              <a:rPr lang="ru-RU" b="1" dirty="0" smtClean="0">
                <a:solidFill>
                  <a:srgbClr val="FFFF00"/>
                </a:solidFill>
              </a:rPr>
              <a:t>, </a:t>
            </a:r>
            <a:r>
              <a:rPr lang="ru-RU" b="1" dirty="0" err="1" smtClean="0">
                <a:solidFill>
                  <a:srgbClr val="FFFF00"/>
                </a:solidFill>
              </a:rPr>
              <a:t>від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яких</a:t>
            </a:r>
            <a:r>
              <a:rPr lang="ru-RU" b="1" dirty="0" smtClean="0">
                <a:solidFill>
                  <a:srgbClr val="FFFF00"/>
                </a:solidFill>
              </a:rPr>
              <a:t> треба </a:t>
            </a:r>
            <a:r>
              <a:rPr lang="ru-RU" b="1" dirty="0" err="1" smtClean="0">
                <a:solidFill>
                  <a:srgbClr val="FFFF00"/>
                </a:solidFill>
              </a:rPr>
              <a:t>позбавитись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назавжди</a:t>
            </a:r>
            <a:r>
              <a:rPr lang="ru-RU" b="1" dirty="0" smtClean="0">
                <a:solidFill>
                  <a:srgbClr val="FFFF00"/>
                </a:solidFill>
              </a:rPr>
              <a:t>» 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Індивідуальні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картки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Намалювати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малюнок</a:t>
            </a:r>
            <a:r>
              <a:rPr lang="ru-RU" b="1" dirty="0" smtClean="0">
                <a:solidFill>
                  <a:srgbClr val="FFFF00"/>
                </a:solidFill>
              </a:rPr>
              <a:t> на одну </a:t>
            </a:r>
            <a:r>
              <a:rPr lang="ru-RU" b="1" dirty="0" err="1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обговорених</a:t>
            </a:r>
            <a:r>
              <a:rPr lang="ru-RU" b="1" dirty="0" smtClean="0">
                <a:solidFill>
                  <a:srgbClr val="FFFF00"/>
                </a:solidFill>
              </a:rPr>
              <a:t> на </a:t>
            </a:r>
            <a:r>
              <a:rPr lang="ru-RU" b="1" dirty="0" err="1" smtClean="0">
                <a:solidFill>
                  <a:srgbClr val="FFFF00"/>
                </a:solidFill>
              </a:rPr>
              <a:t>уроці</a:t>
            </a:r>
            <a:r>
              <a:rPr lang="ru-RU" b="1" dirty="0" smtClean="0">
                <a:solidFill>
                  <a:srgbClr val="FFFF00"/>
                </a:solidFill>
              </a:rPr>
              <a:t> тем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898503"/>
            <a:ext cx="3857652" cy="2959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Підсумок</a:t>
            </a:r>
            <a:r>
              <a:rPr lang="ru-RU" dirty="0" smtClean="0"/>
              <a:t>  тренингу</a:t>
            </a:r>
            <a:br>
              <a:rPr lang="ru-RU" dirty="0" smtClean="0"/>
            </a:br>
            <a:r>
              <a:rPr lang="ru-RU" dirty="0" smtClean="0"/>
              <a:t>Цитата В.О. </a:t>
            </a:r>
            <a:r>
              <a:rPr lang="ru-RU" dirty="0" err="1" smtClean="0"/>
              <a:t>Сухомлинського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4690864" cy="48965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«</a:t>
            </a:r>
            <a:r>
              <a:rPr lang="ru-RU" b="1" i="1" dirty="0" err="1" smtClean="0">
                <a:solidFill>
                  <a:srgbClr val="FFFF00"/>
                </a:solidFill>
              </a:rPr>
              <a:t>Ви</a:t>
            </a:r>
            <a:r>
              <a:rPr lang="ru-RU" b="1" i="1" dirty="0" smtClean="0">
                <a:solidFill>
                  <a:srgbClr val="FFFF00"/>
                </a:solidFill>
              </a:rPr>
              <a:t> живете </a:t>
            </a:r>
            <a:r>
              <a:rPr lang="ru-RU" b="1" i="1" dirty="0" err="1" smtClean="0">
                <a:solidFill>
                  <a:srgbClr val="FFFF00"/>
                </a:solidFill>
              </a:rPr>
              <a:t>серед</a:t>
            </a:r>
            <a:r>
              <a:rPr lang="ru-RU" b="1" i="1" dirty="0" smtClean="0">
                <a:solidFill>
                  <a:srgbClr val="FFFF00"/>
                </a:solidFill>
              </a:rPr>
              <a:t> людей. </a:t>
            </a:r>
            <a:r>
              <a:rPr lang="ru-RU" b="1" i="1" dirty="0" err="1" smtClean="0">
                <a:solidFill>
                  <a:srgbClr val="FFFF00"/>
                </a:solidFill>
              </a:rPr>
              <a:t>Кожен</a:t>
            </a:r>
            <a:r>
              <a:rPr lang="ru-RU" b="1" i="1" dirty="0" smtClean="0">
                <a:solidFill>
                  <a:srgbClr val="FFFF00"/>
                </a:solidFill>
              </a:rPr>
              <a:t> ваш </a:t>
            </a:r>
            <a:r>
              <a:rPr lang="ru-RU" b="1" i="1" dirty="0" err="1" smtClean="0">
                <a:solidFill>
                  <a:srgbClr val="FFFF00"/>
                </a:solidFill>
              </a:rPr>
              <a:t>вчинок</a:t>
            </a:r>
            <a:r>
              <a:rPr lang="ru-RU" b="1" i="1" dirty="0" smtClean="0">
                <a:solidFill>
                  <a:srgbClr val="FFFF00"/>
                </a:solidFill>
              </a:rPr>
              <a:t>, </a:t>
            </a:r>
            <a:r>
              <a:rPr lang="ru-RU" b="1" i="1" dirty="0" err="1" smtClean="0">
                <a:solidFill>
                  <a:srgbClr val="FFFF00"/>
                </a:solidFill>
              </a:rPr>
              <a:t>кожне</a:t>
            </a:r>
            <a:r>
              <a:rPr lang="ru-RU" b="1" i="1" dirty="0" smtClean="0">
                <a:solidFill>
                  <a:srgbClr val="FFFF00"/>
                </a:solidFill>
              </a:rPr>
              <a:t> ваше </a:t>
            </a:r>
            <a:r>
              <a:rPr lang="ru-RU" b="1" i="1" dirty="0" err="1" smtClean="0">
                <a:solidFill>
                  <a:srgbClr val="FFFF00"/>
                </a:solidFill>
              </a:rPr>
              <a:t>бажання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відбивається</a:t>
            </a:r>
            <a:r>
              <a:rPr lang="ru-RU" b="1" i="1" dirty="0" smtClean="0">
                <a:solidFill>
                  <a:srgbClr val="FFFF00"/>
                </a:solidFill>
              </a:rPr>
              <a:t> на людях. Знайте, </a:t>
            </a:r>
            <a:r>
              <a:rPr lang="ru-RU" b="1" i="1" dirty="0" err="1" smtClean="0">
                <a:solidFill>
                  <a:srgbClr val="FFFF00"/>
                </a:solidFill>
              </a:rPr>
              <a:t>що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існує</a:t>
            </a:r>
            <a:r>
              <a:rPr lang="ru-RU" b="1" i="1" dirty="0" smtClean="0">
                <a:solidFill>
                  <a:srgbClr val="FFFF00"/>
                </a:solidFill>
              </a:rPr>
              <a:t> межа </a:t>
            </a:r>
            <a:r>
              <a:rPr lang="ru-RU" b="1" i="1" dirty="0" err="1" smtClean="0">
                <a:solidFill>
                  <a:srgbClr val="FFFF00"/>
                </a:solidFill>
              </a:rPr>
              <a:t>між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тим</a:t>
            </a:r>
            <a:r>
              <a:rPr lang="ru-RU" b="1" i="1" dirty="0" smtClean="0">
                <a:solidFill>
                  <a:srgbClr val="FFFF00"/>
                </a:solidFill>
              </a:rPr>
              <a:t>, </a:t>
            </a:r>
            <a:r>
              <a:rPr lang="ru-RU" b="1" i="1" dirty="0" err="1" smtClean="0">
                <a:solidFill>
                  <a:srgbClr val="FFFF00"/>
                </a:solidFill>
              </a:rPr>
              <a:t>що</a:t>
            </a:r>
            <a:r>
              <a:rPr lang="ru-RU" b="1" i="1" dirty="0" smtClean="0">
                <a:solidFill>
                  <a:srgbClr val="FFFF00"/>
                </a:solidFill>
              </a:rPr>
              <a:t> вам </a:t>
            </a:r>
            <a:r>
              <a:rPr lang="ru-RU" b="1" i="1" dirty="0" err="1" smtClean="0">
                <a:solidFill>
                  <a:srgbClr val="FFFF00"/>
                </a:solidFill>
              </a:rPr>
              <a:t>хочеться</a:t>
            </a:r>
            <a:r>
              <a:rPr lang="ru-RU" b="1" i="1" dirty="0" smtClean="0">
                <a:solidFill>
                  <a:srgbClr val="FFFF00"/>
                </a:solidFill>
              </a:rPr>
              <a:t>, </a:t>
            </a:r>
            <a:r>
              <a:rPr lang="ru-RU" b="1" i="1" dirty="0" err="1" smtClean="0">
                <a:solidFill>
                  <a:srgbClr val="FFFF00"/>
                </a:solidFill>
              </a:rPr>
              <a:t>і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тим</a:t>
            </a:r>
            <a:r>
              <a:rPr lang="ru-RU" b="1" i="1" dirty="0" smtClean="0">
                <a:solidFill>
                  <a:srgbClr val="FFFF00"/>
                </a:solidFill>
              </a:rPr>
              <a:t>, </a:t>
            </a:r>
            <a:r>
              <a:rPr lang="ru-RU" b="1" i="1" dirty="0" err="1" smtClean="0">
                <a:solidFill>
                  <a:srgbClr val="FFFF00"/>
                </a:solidFill>
              </a:rPr>
              <a:t>що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можна</a:t>
            </a:r>
            <a:r>
              <a:rPr lang="ru-RU" b="1" i="1" dirty="0" smtClean="0">
                <a:solidFill>
                  <a:srgbClr val="FFFF00"/>
                </a:solidFill>
              </a:rPr>
              <a:t>. Не </a:t>
            </a:r>
            <a:r>
              <a:rPr lang="ru-RU" b="1" i="1" dirty="0" err="1" smtClean="0">
                <a:solidFill>
                  <a:srgbClr val="FFFF00"/>
                </a:solidFill>
              </a:rPr>
              <a:t>заподіюйте</a:t>
            </a:r>
            <a:r>
              <a:rPr lang="ru-RU" b="1" i="1" dirty="0" smtClean="0">
                <a:solidFill>
                  <a:srgbClr val="FFFF00"/>
                </a:solidFill>
              </a:rPr>
              <a:t> зла </a:t>
            </a:r>
            <a:r>
              <a:rPr lang="ru-RU" b="1" i="1" dirty="0" err="1" smtClean="0">
                <a:solidFill>
                  <a:srgbClr val="FFFF00"/>
                </a:solidFill>
              </a:rPr>
              <a:t>і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неприємності</a:t>
            </a:r>
            <a:r>
              <a:rPr lang="ru-RU" b="1" i="1" dirty="0" smtClean="0">
                <a:solidFill>
                  <a:srgbClr val="FFFF00"/>
                </a:solidFill>
              </a:rPr>
              <a:t> людям. Перед </a:t>
            </a:r>
            <a:r>
              <a:rPr lang="ru-RU" b="1" i="1" dirty="0" err="1" smtClean="0">
                <a:solidFill>
                  <a:srgbClr val="FFFF00"/>
                </a:solidFill>
              </a:rPr>
              <a:t>тим</a:t>
            </a:r>
            <a:r>
              <a:rPr lang="ru-RU" b="1" i="1" dirty="0" smtClean="0">
                <a:solidFill>
                  <a:srgbClr val="FFFF00"/>
                </a:solidFill>
              </a:rPr>
              <a:t>, як </a:t>
            </a:r>
            <a:r>
              <a:rPr lang="ru-RU" b="1" i="1" dirty="0" err="1" smtClean="0">
                <a:solidFill>
                  <a:srgbClr val="FFFF00"/>
                </a:solidFill>
              </a:rPr>
              <a:t>закурити</a:t>
            </a:r>
            <a:r>
              <a:rPr lang="ru-RU" b="1" i="1" dirty="0" smtClean="0">
                <a:solidFill>
                  <a:srgbClr val="FFFF00"/>
                </a:solidFill>
              </a:rPr>
              <a:t> сигарету, </a:t>
            </a:r>
            <a:r>
              <a:rPr lang="ru-RU" b="1" i="1" dirty="0" err="1" smtClean="0">
                <a:solidFill>
                  <a:srgbClr val="FFFF00"/>
                </a:solidFill>
              </a:rPr>
              <a:t>або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випити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спиртне</a:t>
            </a:r>
            <a:r>
              <a:rPr lang="ru-RU" b="1" i="1" dirty="0" smtClean="0">
                <a:solidFill>
                  <a:srgbClr val="FFFF00"/>
                </a:solidFill>
              </a:rPr>
              <a:t>, подумайте про те, </a:t>
            </a:r>
            <a:r>
              <a:rPr lang="ru-RU" b="1" i="1" dirty="0" err="1" smtClean="0">
                <a:solidFill>
                  <a:srgbClr val="FFFF00"/>
                </a:solidFill>
              </a:rPr>
              <a:t>щоб</a:t>
            </a:r>
            <a:r>
              <a:rPr lang="ru-RU" b="1" i="1" dirty="0" smtClean="0">
                <a:solidFill>
                  <a:srgbClr val="FFFF00"/>
                </a:solidFill>
              </a:rPr>
              <a:t> людям, </a:t>
            </a:r>
            <a:r>
              <a:rPr lang="ru-RU" b="1" i="1" dirty="0" err="1" smtClean="0">
                <a:solidFill>
                  <a:srgbClr val="FFFF00"/>
                </a:solidFill>
              </a:rPr>
              <a:t>які</a:t>
            </a:r>
            <a:r>
              <a:rPr lang="ru-RU" b="1" i="1" dirty="0" smtClean="0">
                <a:solidFill>
                  <a:srgbClr val="FFFF00"/>
                </a:solidFill>
              </a:rPr>
              <a:t> вас </a:t>
            </a:r>
            <a:r>
              <a:rPr lang="ru-RU" b="1" i="1" dirty="0" err="1" smtClean="0">
                <a:solidFill>
                  <a:srgbClr val="FFFF00"/>
                </a:solidFill>
              </a:rPr>
              <a:t>оточують</a:t>
            </a:r>
            <a:r>
              <a:rPr lang="ru-RU" b="1" i="1" dirty="0" smtClean="0">
                <a:solidFill>
                  <a:srgbClr val="FFFF00"/>
                </a:solidFill>
              </a:rPr>
              <a:t>, </a:t>
            </a:r>
            <a:r>
              <a:rPr lang="ru-RU" b="1" i="1" dirty="0" err="1" smtClean="0">
                <a:solidFill>
                  <a:srgbClr val="FFFF00"/>
                </a:solidFill>
              </a:rPr>
              <a:t>було</a:t>
            </a:r>
            <a:r>
              <a:rPr lang="ru-RU" b="1" i="1" dirty="0" smtClean="0">
                <a:solidFill>
                  <a:srgbClr val="FFFF00"/>
                </a:solidFill>
              </a:rPr>
              <a:t> добре»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60418" name="Picture 2" descr="http://gorbunova.ucoz.net/iz_opita_raboti/preemstvennost/sukhomlinsk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8625136" cy="1237246"/>
          </a:xfrm>
        </p:spPr>
        <p:txBody>
          <a:bodyPr>
            <a:noAutofit/>
          </a:bodyPr>
          <a:lstStyle/>
          <a:p>
            <a:r>
              <a:rPr lang="uk-UA" sz="3600" dirty="0" smtClean="0">
                <a:solidFill>
                  <a:srgbClr val="FFFF00"/>
                </a:solidFill>
              </a:rPr>
              <a:t>Шкідливі звички.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</a:rPr>
              <a:t>Алкоголізм</a:t>
            </a:r>
            <a:r>
              <a:rPr lang="ru-RU" sz="3600" dirty="0" smtClean="0">
                <a:solidFill>
                  <a:srgbClr val="FFFF00"/>
                </a:solidFill>
              </a:rPr>
              <a:t> та </a:t>
            </a:r>
            <a:r>
              <a:rPr lang="ru-RU" sz="3600" dirty="0" err="1" smtClean="0">
                <a:solidFill>
                  <a:srgbClr val="FFFF00"/>
                </a:solidFill>
              </a:rPr>
              <a:t>тютюнопаління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7890" name="Picture 2" descr="http://www.funlib.ru/cimg/2014/102500/00308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3162521" cy="4221088"/>
          </a:xfrm>
          <a:prstGeom prst="rect">
            <a:avLst/>
          </a:prstGeom>
          <a:noFill/>
        </p:spPr>
      </p:pic>
      <p:pic>
        <p:nvPicPr>
          <p:cNvPr id="14338" name="Picture 2" descr="http://gifanimation.ru/images/raznoe_new/20R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988840"/>
            <a:ext cx="2448272" cy="2448272"/>
          </a:xfrm>
          <a:prstGeom prst="rect">
            <a:avLst/>
          </a:prstGeom>
          <a:noFill/>
        </p:spPr>
      </p:pic>
      <p:pic>
        <p:nvPicPr>
          <p:cNvPr id="14340" name="Picture 4" descr="http://www.gifki.org/data/media/298/eda-i-napitok-animatsionnaya-kartinka-005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149080"/>
            <a:ext cx="2076450" cy="1905000"/>
          </a:xfrm>
          <a:prstGeom prst="rect">
            <a:avLst/>
          </a:prstGeom>
          <a:noFill/>
        </p:spPr>
      </p:pic>
      <p:pic>
        <p:nvPicPr>
          <p:cNvPr id="14342" name="Picture 6" descr="http://icon-icons.com/icons2/782/PNG/512/cancel_icon-icons.com_6475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273210" flipH="1">
            <a:off x="6588224" y="3933056"/>
            <a:ext cx="2348879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</a:t>
            </a:r>
            <a:r>
              <a:rPr lang="ru-RU" dirty="0" err="1" smtClean="0"/>
              <a:t>тренінгу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Знайомство</a:t>
            </a:r>
            <a:endParaRPr lang="ru-RU" dirty="0"/>
          </a:p>
        </p:txBody>
      </p:sp>
      <p:pic>
        <p:nvPicPr>
          <p:cNvPr id="51202" name="Picture 2" descr="http://www.cosmopolitan.co.id/newtest/vrgallery/teaser/777687999148ad4e93e373a7d9a6e7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960068" cy="3304432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51520" y="4836731"/>
            <a:ext cx="877265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Назвіть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 себе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Повторіть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фразу «Я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людина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без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шкідливих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звичок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»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148064" y="1885474"/>
            <a:ext cx="29523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Рівноправність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Взаємоповага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Правило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піднятої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 руки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Говорити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 по </a:t>
            </a:r>
            <a:r>
              <a:rPr lang="ru-RU" sz="2400" b="1" dirty="0" err="1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черзі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Бути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активними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Мобільна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тиша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Актуализація</a:t>
            </a:r>
            <a:r>
              <a:rPr lang="ru-RU" dirty="0" smtClean="0"/>
              <a:t> </a:t>
            </a:r>
            <a:r>
              <a:rPr lang="ru-RU" dirty="0" err="1" smtClean="0"/>
              <a:t>опорних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вправа</a:t>
            </a:r>
            <a:r>
              <a:rPr lang="ru-RU" dirty="0" smtClean="0"/>
              <a:t> «Голосуй ногами»</a:t>
            </a:r>
            <a:endParaRPr lang="ru-RU" dirty="0"/>
          </a:p>
        </p:txBody>
      </p:sp>
      <p:pic>
        <p:nvPicPr>
          <p:cNvPr id="12290" name="Picture 2" descr="http://animo2.ucoz.ru/_ph/56/2/80477413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0016"/>
            <a:ext cx="4427984" cy="44279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23066" y="1340768"/>
            <a:ext cx="1510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Міф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4437112"/>
            <a:ext cx="29403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Правда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292" name="Picture 4" descr="http://kartinki.info/uploads/posts/2016-06/1464771215_173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1997" y="2060848"/>
            <a:ext cx="5082003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infpol.ru/upload/iblock/e2e/e2eec32bc716e5fbafca20eae20dc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1800200" cy="1800200"/>
          </a:xfrm>
          <a:prstGeom prst="rect">
            <a:avLst/>
          </a:prstGeom>
          <a:noFill/>
        </p:spPr>
      </p:pic>
      <p:pic>
        <p:nvPicPr>
          <p:cNvPr id="53252" name="Picture 4" descr="http://promedical.com.ua/wp-content/uploads/2015/04/stop-alcoholis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8044" y="5157192"/>
            <a:ext cx="1665955" cy="1700808"/>
          </a:xfrm>
          <a:prstGeom prst="rect">
            <a:avLst/>
          </a:prstGeom>
          <a:noFill/>
        </p:spPr>
      </p:pic>
      <p:pic>
        <p:nvPicPr>
          <p:cNvPr id="53254" name="Picture 6" descr="http://vycherpno.ck.ua/wp-content/uploads/2015/07/7sSo_yzccr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242530"/>
            <a:ext cx="4788024" cy="5615470"/>
          </a:xfrm>
          <a:prstGeom prst="rect">
            <a:avLst/>
          </a:prstGeom>
          <a:noFill/>
        </p:spPr>
      </p:pic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98503"/>
            <a:ext cx="3857652" cy="2959497"/>
          </a:xfrm>
          <a:prstGeom prst="rect">
            <a:avLst/>
          </a:prstGeom>
        </p:spPr>
      </p:pic>
      <p:pic>
        <p:nvPicPr>
          <p:cNvPr id="7" name="Picture 2" descr="http://img0.liveinternet.ru/images/attach/c/3/75/415/75415426_24fbafb39ad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0"/>
            <a:ext cx="936104" cy="68508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51720" y="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Натисніть</a:t>
            </a:r>
            <a:r>
              <a:rPr lang="ru-RU" sz="2000" b="1" dirty="0" smtClean="0">
                <a:solidFill>
                  <a:srgbClr val="FF0000"/>
                </a:solidFill>
              </a:rPr>
              <a:t> тут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7" action="ppaction://hlinkfile"/>
              </a:rPr>
              <a:t>Л</a:t>
            </a:r>
            <a:r>
              <a:rPr lang="uk-UA" dirty="0" err="1" smtClean="0">
                <a:hlinkClick r:id="rId7" action="ppaction://hlinkfile"/>
              </a:rPr>
              <a:t>ікар</a:t>
            </a:r>
            <a:r>
              <a:rPr lang="ru-RU" dirty="0" smtClean="0">
                <a:hlinkClick r:id="rId7" action="ppaction://hlinkfile"/>
              </a:rPr>
              <a:t> </a:t>
            </a:r>
            <a:r>
              <a:rPr lang="uk-UA" dirty="0" err="1" smtClean="0">
                <a:hlinkClick r:id="rId7" action="ppaction://hlinkfile"/>
              </a:rPr>
              <a:t>Лівсі</a:t>
            </a:r>
            <a:r>
              <a:rPr lang="uk-UA" dirty="0" smtClean="0">
                <a:hlinkClick r:id="rId7" action="ppaction://hlinkfile"/>
              </a:rPr>
              <a:t> про алкоголь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Міні</a:t>
            </a:r>
            <a:r>
              <a:rPr lang="ru-RU" dirty="0" smtClean="0"/>
              <a:t> </a:t>
            </a:r>
            <a:r>
              <a:rPr lang="ru-RU" dirty="0" err="1" smtClean="0"/>
              <a:t>бліц</a:t>
            </a:r>
            <a:r>
              <a:rPr lang="ru-RU" dirty="0" smtClean="0"/>
              <a:t> -</a:t>
            </a:r>
            <a:r>
              <a:rPr lang="ru-RU" dirty="0" err="1" smtClean="0"/>
              <a:t>опитування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355976" y="1748713"/>
            <a:ext cx="396044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127125" algn="l"/>
              </a:tabLst>
            </a:pPr>
            <a:r>
              <a:rPr lang="ru-RU" sz="3200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Кому в </a:t>
            </a:r>
            <a:r>
              <a:rPr lang="ru-RU" sz="3200" b="1" dirty="0" err="1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поданому</a:t>
            </a:r>
            <a:r>
              <a:rPr lang="ru-RU" sz="3200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відео</a:t>
            </a:r>
            <a:r>
              <a:rPr lang="ru-RU" sz="3200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загрожує</a:t>
            </a:r>
            <a:r>
              <a:rPr lang="ru-RU" sz="3200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 смерть та </a:t>
            </a:r>
            <a:r>
              <a:rPr lang="ru-RU" sz="3200" b="1" dirty="0" err="1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чому</a:t>
            </a:r>
            <a:r>
              <a:rPr lang="ru-RU" sz="3200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27125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Які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симптомы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алкоголізму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виявив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капітана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октор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Лівсі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?</a:t>
            </a:r>
            <a:endParaRPr lang="ru-RU" sz="3200" b="1" dirty="0" smtClean="0">
              <a:solidFill>
                <a:srgbClr val="FFFF00"/>
              </a:solidFill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271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Arial" pitchFamily="34" charset="0"/>
              </a:rPr>
              <a:t>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к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алкоголізм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впливає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на здоров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`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я людини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</p:txBody>
      </p:sp>
      <p:pic>
        <p:nvPicPr>
          <p:cNvPr id="12290" name="Picture 2" descr="https://mosaicprojects.files.wordpress.com/2012/04/pmp_ques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49"/>
            <a:ext cx="2357454" cy="4705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Робота в </a:t>
            </a:r>
            <a:r>
              <a:rPr lang="ru-RU" dirty="0" err="1" smtClean="0"/>
              <a:t>групах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268760"/>
            <a:ext cx="4320480" cy="54006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uk-UA" sz="2000" b="1" dirty="0" smtClean="0">
                <a:solidFill>
                  <a:srgbClr val="FFFF00"/>
                </a:solidFill>
              </a:rPr>
              <a:t>Формування груп.</a:t>
            </a:r>
          </a:p>
          <a:p>
            <a:pPr lvl="0">
              <a:buNone/>
            </a:pPr>
            <a:r>
              <a:rPr lang="uk-UA" sz="2000" b="1" dirty="0" smtClean="0">
                <a:solidFill>
                  <a:srgbClr val="FFFF00"/>
                </a:solidFill>
              </a:rPr>
              <a:t>Вправа  «Пори року»</a:t>
            </a:r>
          </a:p>
          <a:p>
            <a:pPr lvl="0"/>
            <a:r>
              <a:rPr lang="uk-UA" sz="2000" b="1" dirty="0" smtClean="0">
                <a:solidFill>
                  <a:srgbClr val="FFFF00"/>
                </a:solidFill>
              </a:rPr>
              <a:t>Завдання. Рольова гра «Я відмовляюсь </a:t>
            </a:r>
            <a:r>
              <a:rPr lang="uk-UA" sz="2000" b="1" dirty="0" err="1" smtClean="0">
                <a:solidFill>
                  <a:srgbClr val="FFFF00"/>
                </a:solidFill>
              </a:rPr>
              <a:t>ві</a:t>
            </a:r>
            <a:r>
              <a:rPr lang="uk-UA" sz="2000" b="1" dirty="0" smtClean="0">
                <a:solidFill>
                  <a:srgbClr val="FFFF00"/>
                </a:solidFill>
              </a:rPr>
              <a:t> д алкоголю»</a:t>
            </a:r>
          </a:p>
          <a:p>
            <a:pPr lvl="0"/>
            <a:r>
              <a:rPr lang="uk-UA" sz="2000" b="1" dirty="0" smtClean="0">
                <a:solidFill>
                  <a:srgbClr val="FFFF00"/>
                </a:solidFill>
              </a:rPr>
              <a:t>Зима «Я відмовляю сторонній людині»</a:t>
            </a:r>
          </a:p>
          <a:p>
            <a:pPr lvl="0"/>
            <a:r>
              <a:rPr lang="uk-UA" sz="2000" b="1" dirty="0" smtClean="0">
                <a:solidFill>
                  <a:srgbClr val="FFFF00"/>
                </a:solidFill>
              </a:rPr>
              <a:t>Весна «Я відмовляю другу»</a:t>
            </a:r>
          </a:p>
          <a:p>
            <a:pPr lvl="0"/>
            <a:r>
              <a:rPr lang="uk-UA" sz="2000" b="1" dirty="0" smtClean="0">
                <a:solidFill>
                  <a:srgbClr val="FFFF00"/>
                </a:solidFill>
              </a:rPr>
              <a:t>Літо «Я відмовляю компанії»</a:t>
            </a:r>
          </a:p>
          <a:p>
            <a:pPr lvl="0"/>
            <a:r>
              <a:rPr lang="uk-UA" sz="2000" b="1" dirty="0" smtClean="0">
                <a:solidFill>
                  <a:srgbClr val="FFFF00"/>
                </a:solidFill>
              </a:rPr>
              <a:t>Осінь «Я переконую рідних»</a:t>
            </a:r>
          </a:p>
          <a:p>
            <a:pPr lvl="0">
              <a:buNone/>
            </a:pPr>
            <a:r>
              <a:rPr lang="uk-UA" sz="2000" b="1" dirty="0" smtClean="0">
                <a:solidFill>
                  <a:srgbClr val="FFFF00"/>
                </a:solidFill>
              </a:rPr>
              <a:t>Бесіда </a:t>
            </a:r>
          </a:p>
          <a:p>
            <a:pPr lvl="0"/>
            <a:r>
              <a:rPr lang="uk-UA" sz="2000" b="1" dirty="0" smtClean="0">
                <a:solidFill>
                  <a:srgbClr val="FFFF00"/>
                </a:solidFill>
              </a:rPr>
              <a:t>Кому найтяжче  відмовити?</a:t>
            </a:r>
          </a:p>
          <a:p>
            <a:pPr lvl="0"/>
            <a:r>
              <a:rPr lang="uk-UA" sz="2000" b="1" dirty="0" smtClean="0">
                <a:solidFill>
                  <a:srgbClr val="FFFF00"/>
                </a:solidFill>
              </a:rPr>
              <a:t>Кому найлегше відмовити?</a:t>
            </a:r>
          </a:p>
          <a:p>
            <a:r>
              <a:rPr lang="uk-UA" sz="2000" b="1" dirty="0" smtClean="0">
                <a:solidFill>
                  <a:srgbClr val="FFFF00"/>
                </a:solidFill>
              </a:rPr>
              <a:t>Чи тяжко тренувати навики відмови?</a:t>
            </a:r>
            <a:endParaRPr lang="uk-UA" sz="2000" b="1" dirty="0">
              <a:solidFill>
                <a:srgbClr val="FFFF00"/>
              </a:solidFill>
            </a:endParaRPr>
          </a:p>
        </p:txBody>
      </p:sp>
      <p:pic>
        <p:nvPicPr>
          <p:cNvPr id="55298" name="Picture 2" descr="http://combiboilersleeds.com/images/working-together/working-together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36912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Фізкультхвилинка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руханка</a:t>
            </a:r>
            <a:r>
              <a:rPr lang="ru-RU" dirty="0" smtClean="0"/>
              <a:t> «Ми </a:t>
            </a:r>
            <a:r>
              <a:rPr lang="ru-RU" dirty="0" err="1" smtClean="0"/>
              <a:t>полюємо</a:t>
            </a:r>
            <a:r>
              <a:rPr lang="ru-RU" dirty="0" smtClean="0"/>
              <a:t> на лева»</a:t>
            </a:r>
            <a:endParaRPr lang="ru-RU" dirty="0"/>
          </a:p>
        </p:txBody>
      </p:sp>
      <p:pic>
        <p:nvPicPr>
          <p:cNvPr id="10242" name="Picture 2" descr="http://www.playcast.ru/uploads/2015/11/13/158596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25144"/>
            <a:ext cx="2592288" cy="1956198"/>
          </a:xfrm>
          <a:prstGeom prst="rect">
            <a:avLst/>
          </a:prstGeom>
          <a:noFill/>
        </p:spPr>
      </p:pic>
      <p:pic>
        <p:nvPicPr>
          <p:cNvPr id="10244" name="Picture 4" descr="http://len-ohota.ru/images1/68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3573016"/>
            <a:ext cx="3513187" cy="3071834"/>
          </a:xfrm>
          <a:prstGeom prst="rect">
            <a:avLst/>
          </a:prstGeom>
          <a:noFill/>
        </p:spPr>
      </p:pic>
      <p:pic>
        <p:nvPicPr>
          <p:cNvPr id="10246" name="Picture 6" descr="http://www.gifmania.ru/Animated-Gifs-Lyudi/Animations-Professions/Images-Hunters/Hunters-606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365104"/>
            <a:ext cx="3214710" cy="2827538"/>
          </a:xfrm>
          <a:prstGeom prst="rect">
            <a:avLst/>
          </a:prstGeom>
          <a:noFill/>
        </p:spPr>
      </p:pic>
      <p:pic>
        <p:nvPicPr>
          <p:cNvPr id="8195" name="Picture 3" descr="https://pp.userapi.com/c837330/v837330145/1396d/oix884djiU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1" y="1484784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hlinkClick r:id="rId2" action="ppaction://hlinkfile"/>
              </a:rPr>
              <a:t>Лікар</a:t>
            </a:r>
            <a:r>
              <a:rPr lang="ru-RU" dirty="0" smtClean="0">
                <a:hlinkClick r:id="rId2" action="ppaction://hlinkfile"/>
              </a:rPr>
              <a:t> </a:t>
            </a:r>
            <a:r>
              <a:rPr lang="ru-RU" dirty="0" err="1" smtClean="0">
                <a:hlinkClick r:id="rId2" action="ppaction://hlinkfile"/>
              </a:rPr>
              <a:t>Лівсі</a:t>
            </a:r>
            <a:r>
              <a:rPr lang="ru-RU" dirty="0" smtClean="0">
                <a:hlinkClick r:id="rId2" action="ppaction://hlinkfile"/>
              </a:rPr>
              <a:t> про </a:t>
            </a:r>
            <a:r>
              <a:rPr lang="ru-RU" dirty="0" err="1" smtClean="0">
                <a:hlinkClick r:id="rId2" action="ppaction://hlinkfile"/>
              </a:rPr>
              <a:t>тютюнопаління</a:t>
            </a:r>
            <a:endParaRPr lang="ru-RU" dirty="0">
              <a:hlinkClick r:id="rId2" action="ppaction://hlinkfile"/>
            </a:endParaRPr>
          </a:p>
        </p:txBody>
      </p:sp>
      <p:pic>
        <p:nvPicPr>
          <p:cNvPr id="58370" name="Picture 2" descr="http://img1.reactor.cc/pics/comment/%D0%B0%D0%B2%D1%82%D0%BE-%D0%B2%D0%B7%D1%80%D1%8B%D0%B2-%D0%B1%D0%B5%D0%BD%D0%B7%D0%B8%D0%BD-%D0%B3%D0%B8%D1%84%D0%BA%D0%B8-230222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38249"/>
            <a:ext cx="6858000" cy="5619751"/>
          </a:xfrm>
          <a:prstGeom prst="rect">
            <a:avLst/>
          </a:prstGeom>
          <a:noFill/>
        </p:spPr>
      </p:pic>
      <p:pic>
        <p:nvPicPr>
          <p:cNvPr id="7170" name="Picture 2" descr="http://img0.liveinternet.ru/images/attach/c/3/75/415/75415426_24fbafb39ad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0"/>
            <a:ext cx="936104" cy="6850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Натисніть</a:t>
            </a:r>
            <a:r>
              <a:rPr lang="ru-RU" sz="2000" b="1" dirty="0" smtClean="0">
                <a:solidFill>
                  <a:srgbClr val="FF0000"/>
                </a:solidFill>
              </a:rPr>
              <a:t> тут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</TotalTime>
  <Words>323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Шкідливі звички. Алкоголізм та тютюнопаління</vt:lpstr>
      <vt:lpstr>Правила тренінгу Знайомство</vt:lpstr>
      <vt:lpstr>Актуализація опорних знань вправа «Голосуй ногами»</vt:lpstr>
      <vt:lpstr>Лікар Лівсі про алкоголь</vt:lpstr>
      <vt:lpstr>Міні бліц -опитування </vt:lpstr>
      <vt:lpstr>Робота в групах </vt:lpstr>
      <vt:lpstr>Фізкультхвилинка  руханка «Ми полюємо на лева»</vt:lpstr>
      <vt:lpstr>Лікар Лівсі про тютюнопаління</vt:lpstr>
      <vt:lpstr>Конкурс малюнків «Мінздрав попереджує» </vt:lpstr>
      <vt:lpstr>Відкрита трибуна підсумки тренінгу</vt:lpstr>
      <vt:lpstr>Зворотній зв`язок  самооцінка  </vt:lpstr>
      <vt:lpstr>Завершення тренінгу. Вправа «Я бажаю тобі» </vt:lpstr>
      <vt:lpstr>Домашнє завдання</vt:lpstr>
      <vt:lpstr>Підсумок  тренингу Цитата В.О. Сухомлинського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Вредные привычки. Здоровый образ жижни</dc:title>
  <dc:creator>Администратор</dc:creator>
  <cp:lastModifiedBy>1</cp:lastModifiedBy>
  <cp:revision>28</cp:revision>
  <dcterms:created xsi:type="dcterms:W3CDTF">2017-02-27T11:59:42Z</dcterms:created>
  <dcterms:modified xsi:type="dcterms:W3CDTF">2017-11-06T18:50:23Z</dcterms:modified>
</cp:coreProperties>
</file>