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9" r:id="rId5"/>
    <p:sldId id="275" r:id="rId6"/>
    <p:sldId id="280" r:id="rId7"/>
    <p:sldId id="274" r:id="rId8"/>
    <p:sldId id="278" r:id="rId9"/>
    <p:sldId id="259" r:id="rId10"/>
    <p:sldId id="261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6" r:id="rId24"/>
    <p:sldId id="277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9102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87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06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0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84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43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59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825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60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616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90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6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12298-F62E-4A6C-AFF2-964AF242391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16248-0B00-4749-A2E3-9D19C5B3E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22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8712968" cy="42484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уроку: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Узагальнення </a:t>
            </a:r>
            <a:r>
              <a:rPr lang="uk-UA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знань з теми «Неметалічні елементи та їхні сполуки»</a:t>
            </a:r>
            <a:endParaRPr lang="uk-UA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457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характеристики: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32512" y="4321175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8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3429000" y="1906443"/>
            <a:ext cx="351782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Фізичні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властивості</a:t>
            </a:r>
            <a:r>
              <a:rPr lang="ru-RU" sz="2800" dirty="0" smtClean="0">
                <a:latin typeface="Arial" charset="0"/>
              </a:rPr>
              <a:t> </a:t>
            </a:r>
            <a:endParaRPr lang="en-US" sz="2800" dirty="0"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1806575"/>
            <a:ext cx="29094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2512" y="2644775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6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2512" y="3482975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7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715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2512" y="5181600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9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3429000" y="2713038"/>
            <a:ext cx="367331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Хімічні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властивостімі</a:t>
            </a:r>
            <a:endParaRPr lang="en-US" sz="2800" dirty="0"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3429000" y="3552825"/>
            <a:ext cx="248010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Застосування</a:t>
            </a:r>
            <a:endParaRPr lang="en-US" sz="2800" dirty="0">
              <a:latin typeface="Arial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880980" y="4394200"/>
            <a:ext cx="680620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Сполуки</a:t>
            </a:r>
            <a:r>
              <a:rPr lang="ru-RU" sz="2800" dirty="0" smtClean="0">
                <a:latin typeface="Arial" charset="0"/>
              </a:rPr>
              <a:t>, </a:t>
            </a:r>
            <a:r>
              <a:rPr lang="ru-RU" sz="2800" dirty="0" err="1" smtClean="0">
                <a:latin typeface="Arial" charset="0"/>
              </a:rPr>
              <a:t>які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утворює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елемент</a:t>
            </a:r>
            <a:endParaRPr lang="en-US" sz="2800" dirty="0">
              <a:latin typeface="Arial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3429000" y="5245100"/>
            <a:ext cx="457702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Важливість</a:t>
            </a:r>
            <a:r>
              <a:rPr lang="ru-RU" sz="2800" dirty="0" smtClean="0">
                <a:latin typeface="Arial" charset="0"/>
              </a:rPr>
              <a:t> для </a:t>
            </a:r>
            <a:r>
              <a:rPr lang="ru-RU" sz="2800" dirty="0" err="1" smtClean="0">
                <a:latin typeface="Arial" charset="0"/>
              </a:rPr>
              <a:t>організмів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282154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Оксиген</a:t>
            </a:r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uk-UA" sz="4300" dirty="0" smtClean="0"/>
              <a:t>Відкритий </a:t>
            </a:r>
            <a:r>
              <a:rPr lang="uk-UA" sz="4300" dirty="0" err="1"/>
              <a:t>Прістлі</a:t>
            </a:r>
            <a:r>
              <a:rPr lang="uk-UA" sz="4300" dirty="0"/>
              <a:t> та </a:t>
            </a:r>
            <a:r>
              <a:rPr lang="uk-UA" sz="4300" dirty="0" err="1"/>
              <a:t>Шеєле</a:t>
            </a:r>
            <a:r>
              <a:rPr lang="uk-UA" sz="4300" dirty="0"/>
              <a:t> 200 р. тому</a:t>
            </a:r>
            <a:r>
              <a:rPr lang="uk-UA" sz="4300" dirty="0" smtClean="0"/>
              <a:t>.</a:t>
            </a:r>
          </a:p>
          <a:p>
            <a:pPr marL="0" lvl="0" indent="0">
              <a:buNone/>
            </a:pPr>
            <a:r>
              <a:rPr lang="uk-UA" sz="4300" dirty="0" smtClean="0"/>
              <a:t>           </a:t>
            </a:r>
          </a:p>
          <a:p>
            <a:pPr lvl="0"/>
            <a:r>
              <a:rPr lang="uk-UA" sz="4300" dirty="0" smtClean="0"/>
              <a:t>А</a:t>
            </a:r>
            <a:r>
              <a:rPr lang="uk-UA" sz="4300" dirty="0"/>
              <a:t>. Лавуазьє дав назву цьому елементу. </a:t>
            </a:r>
            <a:endParaRPr lang="uk-UA" sz="4300" dirty="0" smtClean="0"/>
          </a:p>
          <a:p>
            <a:pPr marL="0" lvl="0" indent="0">
              <a:buNone/>
            </a:pPr>
            <a:endParaRPr lang="ru-RU" sz="4100" dirty="0"/>
          </a:p>
          <a:p>
            <a:pPr lvl="0"/>
            <a:r>
              <a:rPr lang="uk-UA" sz="4300" dirty="0"/>
              <a:t>Найпоширеніший елемент на Землі.  </a:t>
            </a:r>
            <a:endParaRPr lang="uk-UA" sz="4300" dirty="0" smtClean="0"/>
          </a:p>
          <a:p>
            <a:pPr marL="0" lvl="0" indent="0">
              <a:buNone/>
            </a:pPr>
            <a:endParaRPr lang="uk-UA" sz="4100" dirty="0" smtClean="0"/>
          </a:p>
          <a:p>
            <a:pPr lvl="0"/>
            <a:r>
              <a:rPr lang="uk-UA" sz="4300" dirty="0" smtClean="0"/>
              <a:t> </a:t>
            </a:r>
            <a:r>
              <a:rPr lang="uk-UA" sz="4300" dirty="0"/>
              <a:t>утворює дві алотропні видозміни: кисень і озон. </a:t>
            </a:r>
            <a:endParaRPr lang="ru-RU" sz="4300" dirty="0"/>
          </a:p>
          <a:p>
            <a:endParaRPr lang="uk-UA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t="16274" r="4334" b="54380"/>
          <a:stretch/>
        </p:blipFill>
        <p:spPr bwMode="auto">
          <a:xfrm>
            <a:off x="4860032" y="116632"/>
            <a:ext cx="3906327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733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34082"/>
          </a:xfrm>
        </p:spPr>
        <p:txBody>
          <a:bodyPr>
            <a:noAutofit/>
          </a:bodyPr>
          <a:lstStyle/>
          <a:p>
            <a:r>
              <a:rPr lang="uk-UA" b="1" dirty="0" err="1" smtClean="0">
                <a:solidFill>
                  <a:srgbClr val="FF0000"/>
                </a:solidFill>
              </a:rPr>
              <a:t>Сульфур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44855" y="1124744"/>
            <a:ext cx="8928992" cy="4857403"/>
          </a:xfrm>
        </p:spPr>
        <p:txBody>
          <a:bodyPr>
            <a:normAutofit/>
          </a:bodyPr>
          <a:lstStyle/>
          <a:p>
            <a:pPr lvl="0"/>
            <a:r>
              <a:rPr lang="uk-UA" dirty="0"/>
              <a:t>Цей елемент алхіміки зображали у </a:t>
            </a:r>
            <a:r>
              <a:rPr lang="uk-UA" dirty="0" smtClean="0"/>
              <a:t>            вигляді </a:t>
            </a:r>
            <a:r>
              <a:rPr lang="uk-UA" dirty="0" err="1"/>
              <a:t>вогнедихаючого</a:t>
            </a:r>
            <a:r>
              <a:rPr lang="uk-UA" dirty="0"/>
              <a:t> дракона. </a:t>
            </a:r>
            <a:endParaRPr lang="uk-UA" dirty="0" smtClean="0"/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uk-UA" dirty="0"/>
              <a:t>Поклади простої речовини, утвореної цим неметалом досить поширені. </a:t>
            </a:r>
            <a:endParaRPr lang="uk-UA" dirty="0" smtClean="0"/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uk-UA" dirty="0"/>
              <a:t>Це елемент шостої групи головної підгрупи періодичної системи       </a:t>
            </a:r>
            <a:r>
              <a:rPr lang="uk-UA" sz="4000" dirty="0" smtClean="0"/>
              <a:t>                                                        </a:t>
            </a:r>
            <a:endParaRPr lang="uk-UA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5" t="16492" r="68220" b="56949"/>
          <a:stretch/>
        </p:blipFill>
        <p:spPr bwMode="auto">
          <a:xfrm>
            <a:off x="6804248" y="116632"/>
            <a:ext cx="2352181" cy="26369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846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Нітроген</a:t>
            </a:r>
            <a:endParaRPr lang="uk-U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/>
              <a:t>Переклад назви цього елемента – </a:t>
            </a:r>
            <a:r>
              <a:rPr lang="ru-RU" dirty="0">
                <a:solidFill>
                  <a:srgbClr val="FF0000"/>
                </a:solidFill>
              </a:rPr>
              <a:t>“ </a:t>
            </a:r>
            <a:r>
              <a:rPr lang="uk-UA" dirty="0">
                <a:solidFill>
                  <a:srgbClr val="FF0000"/>
                </a:solidFill>
              </a:rPr>
              <a:t>той, що народжує селітру</a:t>
            </a:r>
            <a:r>
              <a:rPr lang="ru-RU" dirty="0">
                <a:solidFill>
                  <a:srgbClr val="FF0000"/>
                </a:solidFill>
              </a:rPr>
              <a:t>”, </a:t>
            </a:r>
            <a:r>
              <a:rPr lang="ru-RU" dirty="0"/>
              <a:t>а проста </a:t>
            </a:r>
            <a:r>
              <a:rPr lang="ru-RU" dirty="0" err="1"/>
              <a:t>речовина</a:t>
            </a:r>
            <a:r>
              <a:rPr lang="ru-RU" dirty="0"/>
              <a:t> –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заперечення</a:t>
            </a:r>
            <a:r>
              <a:rPr lang="ru-RU" dirty="0"/>
              <a:t> </a:t>
            </a:r>
            <a:r>
              <a:rPr lang="ru-RU" dirty="0" err="1"/>
              <a:t>життя</a:t>
            </a:r>
            <a:r>
              <a:rPr lang="ru-RU" dirty="0"/>
              <a:t>, </a:t>
            </a:r>
            <a:r>
              <a:rPr lang="ru-RU" dirty="0" err="1"/>
              <a:t>хоча</a:t>
            </a:r>
            <a:r>
              <a:rPr lang="ru-RU" dirty="0"/>
              <a:t>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елемент</a:t>
            </a:r>
            <a:r>
              <a:rPr lang="ru-RU" dirty="0"/>
              <a:t> є </a:t>
            </a:r>
            <a:r>
              <a:rPr lang="ru-RU" dirty="0" err="1"/>
              <a:t>складовою</a:t>
            </a:r>
            <a:r>
              <a:rPr lang="ru-RU" dirty="0"/>
              <a:t> </a:t>
            </a:r>
            <a:r>
              <a:rPr lang="ru-RU" dirty="0" err="1"/>
              <a:t>білків</a:t>
            </a:r>
            <a:r>
              <a:rPr lang="ru-RU" dirty="0"/>
              <a:t> – основою </a:t>
            </a:r>
            <a:r>
              <a:rPr lang="ru-RU" dirty="0" err="1"/>
              <a:t>життя</a:t>
            </a:r>
            <a:r>
              <a:rPr lang="ru-RU" dirty="0"/>
              <a:t>;</a:t>
            </a:r>
          </a:p>
          <a:p>
            <a:r>
              <a:rPr lang="ru-RU" dirty="0"/>
              <a:t>    – </a:t>
            </a:r>
            <a:r>
              <a:rPr lang="ru-RU" dirty="0" err="1"/>
              <a:t>цей</a:t>
            </a:r>
            <a:r>
              <a:rPr lang="ru-RU" dirty="0"/>
              <a:t> </a:t>
            </a:r>
            <a:r>
              <a:rPr lang="ru-RU" dirty="0" err="1"/>
              <a:t>елемент</a:t>
            </a:r>
            <a:r>
              <a:rPr lang="ru-RU" dirty="0"/>
              <a:t> входить до складу </a:t>
            </a:r>
            <a:r>
              <a:rPr lang="ru-RU" dirty="0" err="1"/>
              <a:t>нашатирного</a:t>
            </a:r>
            <a:r>
              <a:rPr lang="ru-RU" dirty="0"/>
              <a:t> спирту;</a:t>
            </a:r>
          </a:p>
          <a:p>
            <a:r>
              <a:rPr lang="uk-UA" dirty="0"/>
              <a:t>  Проста речовина, утворена цим елементом є основною складовою повітря.</a:t>
            </a:r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6" t="53561" r="6699" b="11681"/>
          <a:stretch/>
        </p:blipFill>
        <p:spPr bwMode="auto">
          <a:xfrm>
            <a:off x="6300192" y="0"/>
            <a:ext cx="2664296" cy="16387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846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4245"/>
            <a:ext cx="1813020" cy="1845107"/>
          </a:xfrm>
        </p:spPr>
        <p:txBody>
          <a:bodyPr>
            <a:noAutofit/>
          </a:bodyPr>
          <a:lstStyle/>
          <a:p>
            <a:r>
              <a:rPr lang="uk-UA" sz="13800" b="1" dirty="0" smtClean="0">
                <a:solidFill>
                  <a:srgbClr val="FF0000"/>
                </a:solidFill>
              </a:rPr>
              <a:t>Р</a:t>
            </a:r>
            <a:endParaRPr lang="uk-UA" sz="1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2119745"/>
            <a:ext cx="8640960" cy="3674978"/>
          </a:xfrm>
        </p:spPr>
        <p:txBody>
          <a:bodyPr>
            <a:noAutofit/>
          </a:bodyPr>
          <a:lstStyle/>
          <a:p>
            <a:pPr lvl="0"/>
            <a:r>
              <a:rPr lang="uk-UA" sz="2800" dirty="0"/>
              <a:t>Про який елемент писав </a:t>
            </a:r>
            <a:r>
              <a:rPr lang="uk-UA" sz="2800" dirty="0" err="1"/>
              <a:t>Конан</a:t>
            </a:r>
            <a:r>
              <a:rPr lang="uk-UA" sz="2800" dirty="0"/>
              <a:t> </a:t>
            </a:r>
            <a:r>
              <a:rPr lang="uk-UA" sz="2800" dirty="0" err="1"/>
              <a:t>Дойль</a:t>
            </a:r>
            <a:r>
              <a:rPr lang="uk-UA" sz="2800" dirty="0"/>
              <a:t>? «Це був пес. З його розкритої пащі виривалось полум’я, по писку й загривку переливався мерехтливий вогонь. Я торкнувся до цієї голови, що світилась, і, відсмикнувши руку, побачив, що мої пальці засвітилися в темряві».</a:t>
            </a:r>
            <a:endParaRPr lang="ru-RU" sz="2800" dirty="0"/>
          </a:p>
          <a:p>
            <a:pPr lvl="0"/>
            <a:r>
              <a:rPr lang="uk-UA" sz="2800" dirty="0"/>
              <a:t>Його разом з крейдою і клеєм наносять на бокові поверхні сірникової коробки.</a:t>
            </a:r>
            <a:endParaRPr lang="ru-RU" sz="2800" dirty="0"/>
          </a:p>
          <a:p>
            <a:pPr lvl="0"/>
            <a:r>
              <a:rPr lang="uk-UA" sz="2800" dirty="0"/>
              <a:t>Цей неметал утворює вищий оксид R</a:t>
            </a:r>
            <a:r>
              <a:rPr lang="uk-UA" sz="2800" baseline="-25000" dirty="0"/>
              <a:t>2</a:t>
            </a:r>
            <a:r>
              <a:rPr lang="uk-UA" sz="2800" dirty="0"/>
              <a:t>O</a:t>
            </a:r>
            <a:r>
              <a:rPr lang="uk-UA" sz="2800" baseline="-25000" dirty="0"/>
              <a:t>5</a:t>
            </a:r>
            <a:r>
              <a:rPr lang="uk-UA" sz="2800" dirty="0"/>
              <a:t>.  </a:t>
            </a:r>
            <a:r>
              <a:rPr lang="ru-RU" sz="2800" dirty="0"/>
              <a:t> </a:t>
            </a:r>
          </a:p>
        </p:txBody>
      </p:sp>
      <p:pic>
        <p:nvPicPr>
          <p:cNvPr id="3074" name="Picture 2" descr="Результат пошуку зображень за запитом &quot;картинки неметал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6" b="39548"/>
          <a:stretch/>
        </p:blipFill>
        <p:spPr bwMode="auto">
          <a:xfrm>
            <a:off x="1813020" y="13854"/>
            <a:ext cx="7334250" cy="210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46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Ті, що народжують солі - </a:t>
            </a:r>
            <a:r>
              <a:rPr lang="uk-U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галогени</a:t>
            </a:r>
            <a:endParaRPr lang="uk-UA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Autofit/>
          </a:bodyPr>
          <a:lstStyle/>
          <a:p>
            <a:pPr lvl="0"/>
            <a:r>
              <a:rPr lang="uk-UA" dirty="0"/>
              <a:t>«Точнісінько так само як ртуть – єдиний метал, що є рідким за кімнатної температури, ця речовина – </a:t>
            </a:r>
            <a:r>
              <a:rPr lang="uk-UA" i="1" dirty="0"/>
              <a:t>єдиний рідкий неметал</a:t>
            </a:r>
            <a:r>
              <a:rPr lang="uk-UA" dirty="0"/>
              <a:t>».</a:t>
            </a:r>
            <a:endParaRPr lang="ru-RU" dirty="0"/>
          </a:p>
          <a:p>
            <a:pPr lvl="0"/>
            <a:r>
              <a:rPr lang="uk-UA" dirty="0"/>
              <a:t>Медичні препарати, що містять цей елемент, застосовують як заспокійливий засіб.</a:t>
            </a:r>
            <a:endParaRPr lang="ru-RU" dirty="0"/>
          </a:p>
          <a:p>
            <a:r>
              <a:rPr lang="uk-UA" dirty="0"/>
              <a:t>Це галоген з четвертого періоду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 </a:t>
            </a: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Бром</a:t>
            </a:r>
          </a:p>
          <a:p>
            <a:pPr lvl="0"/>
            <a:endParaRPr lang="ru-RU" dirty="0"/>
          </a:p>
        </p:txBody>
      </p:sp>
      <p:pic>
        <p:nvPicPr>
          <p:cNvPr id="5" name="Рисунок 4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1" t="8547" r="69380" b="58974"/>
          <a:stretch/>
        </p:blipFill>
        <p:spPr bwMode="auto">
          <a:xfrm>
            <a:off x="6516216" y="4725144"/>
            <a:ext cx="2627784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846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5649491"/>
          </a:xfrm>
        </p:spPr>
        <p:txBody>
          <a:bodyPr>
            <a:normAutofit/>
          </a:bodyPr>
          <a:lstStyle/>
          <a:p>
            <a:pPr lvl="0"/>
            <a:r>
              <a:rPr lang="uk-UA" sz="2800" dirty="0"/>
              <a:t>Китайський кодекс рекомендував для лікування зобу морські водорості. Завдяки якому елементу водорості мають лікувальні властивості?</a:t>
            </a:r>
            <a:endParaRPr lang="ru-RU" sz="2800" dirty="0"/>
          </a:p>
          <a:p>
            <a:pPr lvl="0"/>
            <a:r>
              <a:rPr lang="uk-UA" sz="2800" dirty="0"/>
              <a:t>Спиртовий розчин цієї речовини має антисептичні властивості, тому використовується для обробки ран</a:t>
            </a:r>
            <a:r>
              <a:rPr lang="uk-UA" sz="2800" dirty="0" smtClean="0"/>
              <a:t>.</a:t>
            </a:r>
            <a:endParaRPr lang="ru-RU" sz="2800" dirty="0"/>
          </a:p>
          <a:p>
            <a:pPr lvl="0"/>
            <a:r>
              <a:rPr lang="uk-UA" sz="2800" dirty="0"/>
              <a:t>Електрони в атомі цього елемента розташовані на п’ятьох енергетичних рівнях. На останньому рівні рухається 7 електронів</a:t>
            </a:r>
            <a:r>
              <a:rPr lang="uk-UA" sz="2800" dirty="0" smtClean="0"/>
              <a:t>.</a:t>
            </a:r>
          </a:p>
          <a:p>
            <a:pPr marL="0" lvl="0" indent="0">
              <a:buNone/>
            </a:pPr>
            <a:r>
              <a:rPr lang="uk-UA" sz="2800" dirty="0" smtClean="0"/>
              <a:t>       </a:t>
            </a:r>
            <a:r>
              <a:rPr lang="uk-UA" sz="2800" b="1" dirty="0">
                <a:solidFill>
                  <a:srgbClr val="FF0000"/>
                </a:solidFill>
              </a:rPr>
              <a:t>(</a:t>
            </a:r>
            <a:r>
              <a:rPr lang="uk-UA" sz="2800" b="1" dirty="0" err="1">
                <a:solidFill>
                  <a:srgbClr val="FF0000"/>
                </a:solidFill>
              </a:rPr>
              <a:t>Іод</a:t>
            </a:r>
            <a:r>
              <a:rPr lang="uk-UA" sz="2800" b="1" dirty="0">
                <a:solidFill>
                  <a:srgbClr val="FF0000"/>
                </a:solidFill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uk-UA" dirty="0"/>
              <a:t>                               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5" t="53336" r="6100" b="17104"/>
          <a:stretch/>
        </p:blipFill>
        <p:spPr bwMode="auto">
          <a:xfrm>
            <a:off x="5796136" y="4084631"/>
            <a:ext cx="3203848" cy="27546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9228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136904" cy="5505475"/>
          </a:xfrm>
        </p:spPr>
        <p:txBody>
          <a:bodyPr/>
          <a:lstStyle/>
          <a:p>
            <a:pPr lvl="0"/>
            <a:r>
              <a:rPr lang="uk-UA" dirty="0"/>
              <a:t>У струмені цієї речовини спалахують азбест, цегла, гаряча вода згорає. В перекладі із грецької це слово означає “руйнівний”. </a:t>
            </a:r>
            <a:endParaRPr lang="uk-UA" dirty="0" smtClean="0"/>
          </a:p>
          <a:p>
            <a:pPr marL="0" lvl="0" indent="0">
              <a:buNone/>
            </a:pPr>
            <a:endParaRPr lang="ru-RU" sz="1600" dirty="0"/>
          </a:p>
          <a:p>
            <a:pPr lvl="0"/>
            <a:r>
              <a:rPr lang="uk-UA" dirty="0"/>
              <a:t>Нестача цієї речовини у питній воді стає причиною карієсу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ru-RU" sz="1800" dirty="0"/>
          </a:p>
          <a:p>
            <a:pPr lvl="0"/>
            <a:r>
              <a:rPr lang="uk-UA" dirty="0"/>
              <a:t>Це найсильніший неметал. </a:t>
            </a:r>
            <a:endParaRPr lang="uk-UA" dirty="0" smtClean="0"/>
          </a:p>
          <a:p>
            <a:pPr marL="0" lvl="0" indent="0">
              <a:buNone/>
            </a:pPr>
            <a:r>
              <a:rPr lang="uk-UA" dirty="0" smtClean="0"/>
              <a:t>    </a:t>
            </a:r>
            <a:r>
              <a:rPr lang="uk-UA" b="1" dirty="0" err="1" smtClean="0">
                <a:solidFill>
                  <a:srgbClr val="FF0000"/>
                </a:solidFill>
              </a:rPr>
              <a:t>Флуор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7" t="46497" r="19977" b="-5576"/>
          <a:stretch/>
        </p:blipFill>
        <p:spPr bwMode="auto">
          <a:xfrm>
            <a:off x="5652120" y="3933056"/>
            <a:ext cx="3513866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12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05475"/>
          </a:xfrm>
        </p:spPr>
        <p:txBody>
          <a:bodyPr/>
          <a:lstStyle/>
          <a:p>
            <a:pPr lvl="0"/>
            <a:r>
              <a:rPr lang="uk-UA" dirty="0"/>
              <a:t>У природі у вільному стані зустрічається лише у вулканічних газах. 1774 року шведський аптекар Карл </a:t>
            </a:r>
            <a:r>
              <a:rPr lang="uk-UA" dirty="0" err="1"/>
              <a:t>Шеєле</a:t>
            </a:r>
            <a:r>
              <a:rPr lang="uk-UA" dirty="0"/>
              <a:t> видобув цю речовину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ru-RU" sz="1600" dirty="0"/>
          </a:p>
          <a:p>
            <a:pPr lvl="0"/>
            <a:r>
              <a:rPr lang="uk-UA" dirty="0"/>
              <a:t>Він входить до складу багатьох </a:t>
            </a:r>
            <a:r>
              <a:rPr lang="uk-UA" dirty="0" err="1"/>
              <a:t>відбілювачів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ru-RU" sz="1800" dirty="0"/>
          </a:p>
          <a:p>
            <a:pPr lvl="0"/>
            <a:r>
              <a:rPr lang="uk-UA" dirty="0"/>
              <a:t>Цей елемент входить до складу солі, яку ми щодня споживаємо - кухонної. </a:t>
            </a:r>
            <a:r>
              <a:rPr lang="uk-UA" dirty="0" smtClean="0"/>
              <a:t>              </a:t>
            </a:r>
          </a:p>
          <a:p>
            <a:pPr marL="0" lvl="0" indent="0">
              <a:buNone/>
            </a:pPr>
            <a:r>
              <a:rPr lang="uk-UA" b="1" dirty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  Хлор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51" t="44159" r="40685" b="11681"/>
          <a:stretch/>
        </p:blipFill>
        <p:spPr bwMode="auto">
          <a:xfrm>
            <a:off x="6588224" y="4509120"/>
            <a:ext cx="2555776" cy="2348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874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Гідроген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4781128"/>
          </a:xfrm>
        </p:spPr>
        <p:txBody>
          <a:bodyPr>
            <a:noAutofit/>
          </a:bodyPr>
          <a:lstStyle/>
          <a:p>
            <a:pPr lvl="0"/>
            <a:r>
              <a:rPr lang="uk-UA" dirty="0"/>
              <a:t>1766 року Генрі </a:t>
            </a:r>
            <a:r>
              <a:rPr lang="uk-UA" dirty="0" err="1"/>
              <a:t>Кавендіш</a:t>
            </a:r>
            <a:r>
              <a:rPr lang="uk-UA" dirty="0"/>
              <a:t> добув «штучне повітря» дією цинку на розбавлений розчин хлоридної кислоти. «Повітря» </a:t>
            </a:r>
            <a:r>
              <a:rPr lang="uk-UA" dirty="0" err="1"/>
              <a:t>Кавендіша</a:t>
            </a:r>
            <a:r>
              <a:rPr lang="uk-UA" dirty="0"/>
              <a:t> виявилось самостійною речовиною. З якого хімічного елемента складається ця проста речовина? </a:t>
            </a:r>
            <a:endParaRPr lang="ru-RU" dirty="0"/>
          </a:p>
          <a:p>
            <a:pPr lvl="0"/>
            <a:r>
              <a:rPr lang="uk-UA" dirty="0"/>
              <a:t>Цей елемент найпоширеніший у Всесвіті.</a:t>
            </a:r>
            <a:endParaRPr lang="ru-RU" dirty="0"/>
          </a:p>
          <a:p>
            <a:pPr lvl="0"/>
            <a:r>
              <a:rPr lang="uk-UA" dirty="0"/>
              <a:t>1787 року Антуан Лавуазьє довів, що цей елемент входить до складу води і назвав його «той, що народжує воду».   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" t="29911" r="68218" b="53953"/>
          <a:stretch/>
        </p:blipFill>
        <p:spPr bwMode="auto">
          <a:xfrm>
            <a:off x="6732240" y="35046"/>
            <a:ext cx="2306563" cy="15217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805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46805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b="1" dirty="0">
                <a:solidFill>
                  <a:srgbClr val="FF0000"/>
                </a:solidFill>
              </a:rPr>
              <a:t>Мета: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uk-UA" sz="3300" dirty="0" smtClean="0"/>
              <a:t>Узагальнити </a:t>
            </a:r>
            <a:r>
              <a:rPr lang="uk-UA" sz="3300" dirty="0"/>
              <a:t>і систематизувати теоретичні знання теми, розширити знання учнів про неметали, історію їх відкриття, значення для організму та  практичне застосування, зацікавити вивченням предмету. Удосконалити вміння працювати в команді, презентувати свою роботу, складати рівняння реакцій, встановлювати взаємозв’язки між речовинами. Розвивати </a:t>
            </a:r>
            <a:r>
              <a:rPr lang="uk-UA" sz="3300" dirty="0" err="1"/>
              <a:t>здоров’язбережувальну</a:t>
            </a:r>
            <a:r>
              <a:rPr lang="uk-UA" sz="3300" dirty="0"/>
              <a:t>, інформаційно-комунікаційну, комунікативну, природничу, проектно-технологічну, соціальну компетенцію.</a:t>
            </a:r>
            <a:endParaRPr lang="ru-RU" sz="3300" dirty="0"/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26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113813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Карбон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Цей елемент утворює  найтвердішу речовину на Землі (алмаз). </a:t>
            </a:r>
            <a:endParaRPr lang="uk-UA" dirty="0" smtClean="0"/>
          </a:p>
          <a:p>
            <a:pPr marL="0" lvl="0" indent="0">
              <a:buNone/>
            </a:pPr>
            <a:endParaRPr lang="ru-RU" sz="1800" dirty="0"/>
          </a:p>
          <a:p>
            <a:pPr lvl="0"/>
            <a:r>
              <a:rPr lang="uk-UA" dirty="0"/>
              <a:t>Він входить до складу вуглекислого газу. </a:t>
            </a:r>
            <a:endParaRPr lang="uk-UA" dirty="0" smtClean="0"/>
          </a:p>
          <a:p>
            <a:pPr marL="0" lvl="0" indent="0">
              <a:buNone/>
            </a:pPr>
            <a:endParaRPr lang="ru-RU" sz="1600" dirty="0"/>
          </a:p>
          <a:p>
            <a:pPr lvl="0"/>
            <a:r>
              <a:rPr lang="uk-UA" dirty="0"/>
              <a:t>Атом цього елемента має 6 електронів на двох енергетичних рівнях</a:t>
            </a:r>
            <a:r>
              <a:rPr lang="uk-UA" dirty="0" smtClean="0"/>
              <a:t>.</a:t>
            </a:r>
            <a:r>
              <a:rPr lang="ru-RU" dirty="0" smtClean="0"/>
              <a:t>                                                        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30" t="16492" r="6422" b="56519"/>
          <a:stretch/>
        </p:blipFill>
        <p:spPr bwMode="auto">
          <a:xfrm>
            <a:off x="4499992" y="30234"/>
            <a:ext cx="4536504" cy="16705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6568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Силіцій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Цей елемент займає друге місце </a:t>
            </a:r>
            <a:r>
              <a:rPr lang="uk-UA" dirty="0" smtClean="0"/>
              <a:t>                   за </a:t>
            </a:r>
            <a:r>
              <a:rPr lang="uk-UA" dirty="0"/>
              <a:t>поширеністю на Землі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ru-RU" sz="1800" dirty="0"/>
          </a:p>
          <a:p>
            <a:pPr lvl="0"/>
            <a:r>
              <a:rPr lang="uk-UA" dirty="0"/>
              <a:t>Його часто застосовують для виготовлення сонячних батарей</a:t>
            </a:r>
            <a:r>
              <a:rPr lang="uk-UA" dirty="0" smtClean="0"/>
              <a:t>.</a:t>
            </a:r>
          </a:p>
          <a:p>
            <a:pPr marL="0" lvl="0" indent="0">
              <a:buNone/>
            </a:pPr>
            <a:endParaRPr lang="ru-RU" sz="2000" dirty="0"/>
          </a:p>
          <a:p>
            <a:pPr lvl="0"/>
            <a:r>
              <a:rPr lang="uk-UA" dirty="0"/>
              <a:t>В атомі цього елемента 14 електронів. 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Результат пошуку зображень за запитом &quot;картинки неметали&quot;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" t="55659" r="69825" b="19008"/>
          <a:stretch/>
        </p:blipFill>
        <p:spPr bwMode="auto">
          <a:xfrm>
            <a:off x="6876256" y="0"/>
            <a:ext cx="2267744" cy="24208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0302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Завдання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54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b="1" u="sng" dirty="0" smtClean="0">
                <a:solidFill>
                  <a:srgbClr val="0070C0"/>
                </a:solidFill>
              </a:rPr>
              <a:t>Дано </a:t>
            </a:r>
            <a:r>
              <a:rPr lang="uk-UA" b="1" u="sng" dirty="0">
                <a:solidFill>
                  <a:srgbClr val="0070C0"/>
                </a:solidFill>
              </a:rPr>
              <a:t>речовини</a:t>
            </a:r>
            <a:r>
              <a:rPr lang="uk-UA" b="1" dirty="0">
                <a:solidFill>
                  <a:srgbClr val="0070C0"/>
                </a:solidFill>
              </a:rPr>
              <a:t>:  </a:t>
            </a:r>
            <a:r>
              <a:rPr lang="uk-UA" b="1" dirty="0" smtClean="0">
                <a:solidFill>
                  <a:srgbClr val="0070C0"/>
                </a:solidFill>
              </a:rPr>
              <a:t> 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BaSO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HCI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NH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CI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CO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ZnCO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CO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3">
                    <a:lumMod val="75000"/>
                  </a:schemeClr>
                </a:solidFill>
              </a:rPr>
              <a:t>ZnCI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H</a:t>
            </a:r>
            <a:r>
              <a:rPr lang="en-US" b="1" u="sng" baseline="-25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en-US" b="1" u="sng" baseline="-25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NH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)</a:t>
            </a:r>
            <a:r>
              <a:rPr lang="uk-UA" b="1" baseline="-25000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SO</a:t>
            </a:r>
            <a:r>
              <a:rPr lang="en-US" b="1" baseline="-25000" dirty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uk-UA" b="1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uk-UA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uk-UA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uk-UA" dirty="0"/>
              <a:t>Вибрати ті речовини, які показують генетичний зв'язок, скласти ланцюжок перетворень і розв’язати його, назвати речовини, вказати тип реакції. До однієї з реакцій скласти електронний баланс, до реакції </a:t>
            </a:r>
            <a:r>
              <a:rPr lang="uk-UA" dirty="0" err="1"/>
              <a:t>йонного</a:t>
            </a:r>
            <a:r>
              <a:rPr lang="uk-UA" dirty="0"/>
              <a:t> обміну – молекулярне та </a:t>
            </a:r>
            <a:r>
              <a:rPr lang="uk-UA" dirty="0" err="1"/>
              <a:t>йонні</a:t>
            </a:r>
            <a:r>
              <a:rPr lang="uk-UA" dirty="0"/>
              <a:t> реакції ( має бути по 4 рівняння</a:t>
            </a:r>
            <a:r>
              <a:rPr lang="uk-UA" dirty="0" smtClean="0"/>
              <a:t>)</a:t>
            </a:r>
          </a:p>
          <a:p>
            <a:pPr marL="0" indent="0" algn="ctr">
              <a:buNone/>
            </a:pPr>
            <a:endParaRPr lang="ru-RU" sz="1900" dirty="0"/>
          </a:p>
          <a:p>
            <a:r>
              <a:rPr lang="uk-UA" dirty="0">
                <a:solidFill>
                  <a:schemeClr val="accent3">
                    <a:lumMod val="75000"/>
                  </a:schemeClr>
                </a:solidFill>
              </a:rPr>
              <a:t>1 група </a:t>
            </a:r>
            <a:r>
              <a:rPr lang="uk-UA" dirty="0"/>
              <a:t>–  починає з </a:t>
            </a:r>
            <a:r>
              <a:rPr lang="uk-UA" b="1" dirty="0">
                <a:solidFill>
                  <a:srgbClr val="00B050"/>
                </a:solidFill>
              </a:rPr>
              <a:t>хлору</a:t>
            </a:r>
            <a:r>
              <a:rPr lang="uk-UA" dirty="0"/>
              <a:t>; </a:t>
            </a:r>
            <a:r>
              <a:rPr lang="uk-UA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uk-UA" dirty="0"/>
              <a:t> - з </a:t>
            </a:r>
            <a:r>
              <a:rPr lang="uk-UA" b="1" dirty="0" smtClean="0">
                <a:solidFill>
                  <a:srgbClr val="00B050"/>
                </a:solidFill>
              </a:rPr>
              <a:t>Сірки</a:t>
            </a:r>
            <a:r>
              <a:rPr lang="uk-UA" b="1" dirty="0" smtClean="0"/>
              <a:t> </a:t>
            </a:r>
            <a:r>
              <a:rPr lang="uk-UA" dirty="0" smtClean="0"/>
              <a:t>;               </a:t>
            </a:r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r>
              <a:rPr lang="uk-UA" dirty="0" smtClean="0"/>
              <a:t> </a:t>
            </a:r>
            <a:r>
              <a:rPr lang="uk-UA" dirty="0"/>
              <a:t>– з </a:t>
            </a:r>
            <a:r>
              <a:rPr lang="uk-UA" b="1" dirty="0" smtClean="0">
                <a:solidFill>
                  <a:srgbClr val="00B050"/>
                </a:solidFill>
              </a:rPr>
              <a:t>Азоту</a:t>
            </a:r>
            <a:r>
              <a:rPr lang="uk-UA" dirty="0"/>
              <a:t>; </a:t>
            </a:r>
            <a:r>
              <a:rPr lang="uk-UA" dirty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lang="uk-UA" dirty="0"/>
              <a:t> – з </a:t>
            </a:r>
            <a:r>
              <a:rPr lang="uk-UA" b="1" dirty="0" err="1" smtClean="0">
                <a:solidFill>
                  <a:srgbClr val="00B050"/>
                </a:solidFill>
              </a:rPr>
              <a:t>Вулецю</a:t>
            </a:r>
            <a:r>
              <a:rPr lang="uk-UA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13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езультат пошуку зображень за запитом &quot;картинки неметал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0653" cy="727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Результат пошуку зображень за запитом &quot;картинки неметал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90653" cy="727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65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Результат пошуку зображень за запитом &quot;вислови про хімію&quot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498354" cy="685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05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Хід</a:t>
            </a:r>
            <a:r>
              <a:rPr lang="ru-RU" b="1" dirty="0" smtClean="0">
                <a:solidFill>
                  <a:srgbClr val="FF0000"/>
                </a:solidFill>
              </a:rPr>
              <a:t> уроку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Oval 3"/>
          <p:cNvSpPr>
            <a:spLocks noChangeArrowheads="1"/>
          </p:cNvSpPr>
          <p:nvPr/>
        </p:nvSpPr>
        <p:spPr bwMode="gray">
          <a:xfrm>
            <a:off x="741363" y="2017713"/>
            <a:ext cx="3355975" cy="3355975"/>
          </a:xfrm>
          <a:prstGeom prst="ellipse">
            <a:avLst/>
          </a:prstGeom>
          <a:noFill/>
          <a:ln w="635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gray">
          <a:xfrm>
            <a:off x="2011363" y="1676400"/>
            <a:ext cx="777875" cy="777875"/>
          </a:xfrm>
          <a:prstGeom prst="ellipse">
            <a:avLst/>
          </a:prstGeom>
          <a:solidFill>
            <a:schemeClr val="folHlink"/>
          </a:solidFill>
          <a:ln w="38100" algn="ctr">
            <a:solidFill>
              <a:srgbClr val="D2E3E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gray">
          <a:xfrm>
            <a:off x="3468688" y="4048125"/>
            <a:ext cx="777875" cy="777875"/>
          </a:xfrm>
          <a:prstGeom prst="ellipse">
            <a:avLst/>
          </a:prstGeom>
          <a:solidFill>
            <a:schemeClr val="folHlink"/>
          </a:solidFill>
          <a:ln w="38100" algn="ctr">
            <a:solidFill>
              <a:srgbClr val="D2E3E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gray">
          <a:xfrm>
            <a:off x="546100" y="4086225"/>
            <a:ext cx="777875" cy="777875"/>
          </a:xfrm>
          <a:prstGeom prst="ellipse">
            <a:avLst/>
          </a:prstGeom>
          <a:solidFill>
            <a:schemeClr val="folHlink"/>
          </a:solidFill>
          <a:ln w="38100" algn="ctr">
            <a:solidFill>
              <a:srgbClr val="D2E3E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7" name="AutoShape 7"/>
          <p:cNvCxnSpPr>
            <a:cxnSpLocks noChangeShapeType="1"/>
          </p:cNvCxnSpPr>
          <p:nvPr/>
        </p:nvCxnSpPr>
        <p:spPr bwMode="gray">
          <a:xfrm flipH="1" flipV="1">
            <a:off x="2439988" y="4306888"/>
            <a:ext cx="9525" cy="452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8" name="AutoShape 8"/>
          <p:cNvCxnSpPr>
            <a:cxnSpLocks noChangeShapeType="1"/>
          </p:cNvCxnSpPr>
          <p:nvPr/>
        </p:nvCxnSpPr>
        <p:spPr bwMode="gray">
          <a:xfrm flipH="1">
            <a:off x="2427288" y="3260725"/>
            <a:ext cx="963612" cy="242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" name="AutoShape 9"/>
          <p:cNvCxnSpPr>
            <a:cxnSpLocks noChangeShapeType="1"/>
          </p:cNvCxnSpPr>
          <p:nvPr/>
        </p:nvCxnSpPr>
        <p:spPr bwMode="gray">
          <a:xfrm>
            <a:off x="1433513" y="3244850"/>
            <a:ext cx="495300" cy="109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0" name="Text Box 10"/>
          <p:cNvSpPr txBox="1">
            <a:spLocks noChangeArrowheads="1"/>
          </p:cNvSpPr>
          <p:nvPr/>
        </p:nvSpPr>
        <p:spPr bwMode="gray">
          <a:xfrm>
            <a:off x="2017713" y="1900238"/>
            <a:ext cx="8064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1400" b="1" dirty="0" smtClean="0">
                <a:solidFill>
                  <a:srgbClr val="003300"/>
                </a:solidFill>
              </a:rPr>
              <a:t>1</a:t>
            </a:r>
            <a:endParaRPr lang="en-US" sz="1400" b="1" dirty="0">
              <a:solidFill>
                <a:srgbClr val="003300"/>
              </a:solidFill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gray">
          <a:xfrm>
            <a:off x="514350" y="4300538"/>
            <a:ext cx="8064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1400" b="1" dirty="0">
                <a:solidFill>
                  <a:srgbClr val="003300"/>
                </a:solidFill>
              </a:rPr>
              <a:t>3</a:t>
            </a:r>
            <a:endParaRPr lang="en-US" sz="1400" b="1" dirty="0">
              <a:solidFill>
                <a:srgbClr val="003300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gray">
          <a:xfrm>
            <a:off x="3441700" y="4300538"/>
            <a:ext cx="8064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uk-UA" sz="1400" b="1" dirty="0">
                <a:solidFill>
                  <a:srgbClr val="003300"/>
                </a:solidFill>
              </a:rPr>
              <a:t>2</a:t>
            </a:r>
            <a:endParaRPr lang="en-US" sz="1400" b="1" dirty="0">
              <a:solidFill>
                <a:srgbClr val="003300"/>
              </a:solidFill>
            </a:endParaRPr>
          </a:p>
        </p:txBody>
      </p: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301625" y="2325688"/>
            <a:ext cx="1333500" cy="1590675"/>
            <a:chOff x="286" y="1536"/>
            <a:chExt cx="840" cy="10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gray">
            <a:xfrm>
              <a:off x="415" y="1674"/>
              <a:ext cx="60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Title in here</a:t>
              </a: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gray">
            <a:xfrm>
              <a:off x="288" y="1536"/>
              <a:ext cx="830" cy="836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313" y="1562"/>
              <a:ext cx="782" cy="976"/>
              <a:chOff x="3975" y="1593"/>
              <a:chExt cx="931" cy="1163"/>
            </a:xfrm>
          </p:grpSpPr>
          <p:pic>
            <p:nvPicPr>
              <p:cNvPr id="29" name="Picture 17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30" name="Oval 18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1" name="Picture 19" descr="light_shadow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32" name="Group 20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33" name="Group 2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39" name="AutoShape 2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0" name="AutoShape 2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" name="AutoShape 2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" name="AutoShape 2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4" name="Group 2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35" name="AutoShape 2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" name="AutoShape 2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7" name="AutoShape 2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8" name="AutoShape 3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7" name="Group 31"/>
            <p:cNvGrpSpPr>
              <a:grpSpLocks/>
            </p:cNvGrpSpPr>
            <p:nvPr/>
          </p:nvGrpSpPr>
          <p:grpSpPr bwMode="auto">
            <a:xfrm rot="-3733502" flipH="1" flipV="1">
              <a:off x="631" y="2108"/>
              <a:ext cx="605" cy="146"/>
              <a:chOff x="2532" y="1051"/>
              <a:chExt cx="893" cy="246"/>
            </a:xfrm>
          </p:grpSpPr>
          <p:grpSp>
            <p:nvGrpSpPr>
              <p:cNvPr id="19" name="Group 32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5" name="AutoShape 3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" name="AutoShape 3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AutoShape 3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AutoShape 3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37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1" name="AutoShape 3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AutoShape 3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AutoShape 4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4" name="AutoShape 4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8" name="Rectangle 42"/>
            <p:cNvSpPr>
              <a:spLocks noChangeArrowheads="1"/>
            </p:cNvSpPr>
            <p:nvPr/>
          </p:nvSpPr>
          <p:spPr bwMode="gray">
            <a:xfrm>
              <a:off x="286" y="1776"/>
              <a:ext cx="84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Генетичний</a:t>
              </a:r>
            </a:p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ланцюжок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3" name="Oval 43"/>
          <p:cNvSpPr>
            <a:spLocks noChangeArrowheads="1"/>
          </p:cNvSpPr>
          <p:nvPr/>
        </p:nvSpPr>
        <p:spPr bwMode="gray">
          <a:xfrm>
            <a:off x="1789113" y="4641850"/>
            <a:ext cx="1298575" cy="1309688"/>
          </a:xfrm>
          <a:prstGeom prst="ellipse">
            <a:avLst/>
          </a:prstGeom>
          <a:solidFill>
            <a:srgbClr val="EAEAEA">
              <a:alpha val="50000"/>
            </a:srgbClr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4" name="Group 44"/>
          <p:cNvGrpSpPr>
            <a:grpSpLocks/>
          </p:cNvGrpSpPr>
          <p:nvPr/>
        </p:nvGrpSpPr>
        <p:grpSpPr bwMode="auto">
          <a:xfrm>
            <a:off x="1722440" y="4687888"/>
            <a:ext cx="1466852" cy="1528762"/>
            <a:chOff x="1181" y="3024"/>
            <a:chExt cx="924" cy="963"/>
          </a:xfrm>
        </p:grpSpPr>
        <p:sp>
          <p:nvSpPr>
            <p:cNvPr id="45" name="Rectangle 45"/>
            <p:cNvSpPr>
              <a:spLocks noChangeArrowheads="1"/>
            </p:cNvSpPr>
            <p:nvPr/>
          </p:nvSpPr>
          <p:spPr bwMode="gray">
            <a:xfrm>
              <a:off x="1322" y="3252"/>
              <a:ext cx="60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Title in here</a:t>
              </a:r>
            </a:p>
          </p:txBody>
        </p:sp>
        <p:grpSp>
          <p:nvGrpSpPr>
            <p:cNvPr id="46" name="Group 46"/>
            <p:cNvGrpSpPr>
              <a:grpSpLocks/>
            </p:cNvGrpSpPr>
            <p:nvPr/>
          </p:nvGrpSpPr>
          <p:grpSpPr bwMode="auto">
            <a:xfrm>
              <a:off x="1252" y="3024"/>
              <a:ext cx="771" cy="963"/>
              <a:chOff x="3975" y="1593"/>
              <a:chExt cx="931" cy="1163"/>
            </a:xfrm>
          </p:grpSpPr>
          <p:pic>
            <p:nvPicPr>
              <p:cNvPr id="59" name="Picture 47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60" name="Oval 48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1" name="Picture 49" descr="light_shadow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62" name="Group 50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63" name="Group 5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9" name="AutoShape 5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0" name="AutoShape 5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" name="AutoShape 5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" name="AutoShape 5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4" name="Group 5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5" name="AutoShape 5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6" name="AutoShape 5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" name="AutoShape 5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8" name="AutoShape 6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7" name="Group 61"/>
            <p:cNvGrpSpPr>
              <a:grpSpLocks/>
            </p:cNvGrpSpPr>
            <p:nvPr/>
          </p:nvGrpSpPr>
          <p:grpSpPr bwMode="auto">
            <a:xfrm rot="-3733502" flipH="1" flipV="1">
              <a:off x="1561" y="3564"/>
              <a:ext cx="597" cy="144"/>
              <a:chOff x="2532" y="1051"/>
              <a:chExt cx="893" cy="246"/>
            </a:xfrm>
          </p:grpSpPr>
          <p:grpSp>
            <p:nvGrpSpPr>
              <p:cNvPr id="49" name="Group 62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55" name="AutoShape 6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6" name="AutoShape 6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AutoShape 6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AutoShape 6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0" name="Group 67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51" name="AutoShape 6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AutoShape 6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AutoShape 7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AutoShape 7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48" name="Rectangle 72"/>
            <p:cNvSpPr>
              <a:spLocks noChangeArrowheads="1"/>
            </p:cNvSpPr>
            <p:nvPr/>
          </p:nvSpPr>
          <p:spPr bwMode="gray">
            <a:xfrm>
              <a:off x="1181" y="3244"/>
              <a:ext cx="924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Презентація </a:t>
              </a:r>
            </a:p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проектів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3" name="Group 73"/>
          <p:cNvGrpSpPr>
            <a:grpSpLocks/>
          </p:cNvGrpSpPr>
          <p:nvPr/>
        </p:nvGrpSpPr>
        <p:grpSpPr bwMode="auto">
          <a:xfrm>
            <a:off x="3276604" y="2249488"/>
            <a:ext cx="1357314" cy="1577975"/>
            <a:chOff x="2160" y="1488"/>
            <a:chExt cx="855" cy="994"/>
          </a:xfrm>
        </p:grpSpPr>
        <p:sp>
          <p:nvSpPr>
            <p:cNvPr id="74" name="Rectangle 74"/>
            <p:cNvSpPr>
              <a:spLocks noChangeArrowheads="1"/>
            </p:cNvSpPr>
            <p:nvPr/>
          </p:nvSpPr>
          <p:spPr bwMode="gray">
            <a:xfrm>
              <a:off x="2182" y="1672"/>
              <a:ext cx="60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</a:rPr>
                <a:t>Title in here</a:t>
              </a:r>
            </a:p>
          </p:txBody>
        </p:sp>
        <p:sp>
          <p:nvSpPr>
            <p:cNvPr id="75" name="Oval 75"/>
            <p:cNvSpPr>
              <a:spLocks noChangeArrowheads="1"/>
            </p:cNvSpPr>
            <p:nvPr/>
          </p:nvSpPr>
          <p:spPr bwMode="gray">
            <a:xfrm>
              <a:off x="2160" y="1488"/>
              <a:ext cx="820" cy="8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6" name="Group 76"/>
            <p:cNvGrpSpPr>
              <a:grpSpLocks/>
            </p:cNvGrpSpPr>
            <p:nvPr/>
          </p:nvGrpSpPr>
          <p:grpSpPr bwMode="auto">
            <a:xfrm>
              <a:off x="2189" y="1516"/>
              <a:ext cx="773" cy="966"/>
              <a:chOff x="3975" y="1593"/>
              <a:chExt cx="931" cy="1163"/>
            </a:xfrm>
          </p:grpSpPr>
          <p:pic>
            <p:nvPicPr>
              <p:cNvPr id="89" name="Picture 77" descr="circuler_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</p:spPr>
          </p:pic>
          <p:sp>
            <p:nvSpPr>
              <p:cNvPr id="90" name="Oval 78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91" name="Picture 79" descr="light_shadow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</p:spPr>
          </p:pic>
          <p:grpSp>
            <p:nvGrpSpPr>
              <p:cNvPr id="92" name="Group 80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93" name="Group 8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99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0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1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2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94" name="Group 8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95" name="AutoShape 8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" name="AutoShape 8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7" name="AutoShape 8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8" name="AutoShape 9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7" name="Group 91"/>
            <p:cNvGrpSpPr>
              <a:grpSpLocks/>
            </p:cNvGrpSpPr>
            <p:nvPr/>
          </p:nvGrpSpPr>
          <p:grpSpPr bwMode="auto">
            <a:xfrm rot="-3733502" flipH="1" flipV="1">
              <a:off x="2498" y="2058"/>
              <a:ext cx="599" cy="144"/>
              <a:chOff x="2532" y="1051"/>
              <a:chExt cx="893" cy="246"/>
            </a:xfrm>
          </p:grpSpPr>
          <p:grpSp>
            <p:nvGrpSpPr>
              <p:cNvPr id="79" name="Group 92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85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6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7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8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0" name="Group 97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81" name="AutoShape 9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2" name="AutoShape 9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3" name="AutoShape 10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84" name="AutoShape 10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78" name="Rectangle 102"/>
            <p:cNvSpPr>
              <a:spLocks noChangeArrowheads="1"/>
            </p:cNvSpPr>
            <p:nvPr/>
          </p:nvSpPr>
          <p:spPr bwMode="gray">
            <a:xfrm>
              <a:off x="2162" y="1756"/>
              <a:ext cx="853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Бліц – </a:t>
              </a:r>
            </a:p>
            <a:p>
              <a:pPr algn="ctr"/>
              <a:r>
                <a:rPr lang="uk-UA" b="1" dirty="0" smtClean="0">
                  <a:solidFill>
                    <a:srgbClr val="000000"/>
                  </a:solidFill>
                </a:rPr>
                <a:t>опитування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03" name="AutoShape 103"/>
          <p:cNvSpPr>
            <a:spLocks noChangeArrowheads="1"/>
          </p:cNvSpPr>
          <p:nvPr/>
        </p:nvSpPr>
        <p:spPr bwMode="gray">
          <a:xfrm>
            <a:off x="4861101" y="1697757"/>
            <a:ext cx="4218275" cy="4776936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285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" name="Rectangle 104"/>
          <p:cNvSpPr>
            <a:spLocks noChangeArrowheads="1"/>
          </p:cNvSpPr>
          <p:nvPr/>
        </p:nvSpPr>
        <p:spPr bwMode="auto">
          <a:xfrm>
            <a:off x="4861101" y="1412776"/>
            <a:ext cx="3959370" cy="49859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uk-UA" sz="2400" b="1" dirty="0" smtClean="0">
              <a:solidFill>
                <a:srgbClr val="D7181F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D7181F"/>
                </a:solidFill>
              </a:rPr>
              <a:t>1.</a:t>
            </a:r>
            <a:r>
              <a:rPr lang="uk-UA" sz="2400" b="1" dirty="0" smtClean="0">
                <a:solidFill>
                  <a:srgbClr val="D7181F"/>
                </a:solidFill>
              </a:rPr>
              <a:t>Узагальнення та систематизація  знань, умінь та навичок:</a:t>
            </a:r>
            <a:endParaRPr lang="en-US" sz="2400" b="1" dirty="0">
              <a:solidFill>
                <a:srgbClr val="D7181F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 dirty="0"/>
              <a:t>    - </a:t>
            </a:r>
            <a:r>
              <a:rPr lang="ru-RU" b="1" dirty="0" err="1" smtClean="0"/>
              <a:t>Бліц</a:t>
            </a:r>
            <a:r>
              <a:rPr lang="ru-RU" b="1" dirty="0" smtClean="0"/>
              <a:t> – </a:t>
            </a:r>
            <a:r>
              <a:rPr lang="ru-RU" b="1" dirty="0" err="1" smtClean="0"/>
              <a:t>опитування</a:t>
            </a:r>
            <a:r>
              <a:rPr lang="ru-RU" b="1" dirty="0" smtClean="0"/>
              <a:t>;                                                   - </a:t>
            </a:r>
            <a:r>
              <a:rPr lang="ru-RU" b="1" dirty="0" err="1" smtClean="0"/>
              <a:t>виконання</a:t>
            </a:r>
            <a:r>
              <a:rPr lang="ru-RU" b="1" dirty="0" smtClean="0"/>
              <a:t> </a:t>
            </a:r>
            <a:r>
              <a:rPr lang="ru-RU" b="1" dirty="0" err="1" smtClean="0"/>
              <a:t>птсьмового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endParaRPr lang="en-US" b="1" dirty="0"/>
          </a:p>
          <a:p>
            <a:pPr>
              <a:lnSpc>
                <a:spcPct val="120000"/>
              </a:lnSpc>
            </a:pPr>
            <a:endParaRPr lang="en-US" b="1" dirty="0"/>
          </a:p>
          <a:p>
            <a:r>
              <a:rPr lang="en-US" sz="2400" b="1" dirty="0">
                <a:solidFill>
                  <a:srgbClr val="D7181F"/>
                </a:solidFill>
              </a:rPr>
              <a:t>2</a:t>
            </a:r>
            <a:r>
              <a:rPr lang="en-US" sz="2400" b="1" dirty="0" smtClean="0">
                <a:solidFill>
                  <a:srgbClr val="D7181F"/>
                </a:solidFill>
              </a:rPr>
              <a:t>.</a:t>
            </a:r>
            <a:r>
              <a:rPr lang="ru-RU" sz="2400" b="1" dirty="0" smtClean="0">
                <a:solidFill>
                  <a:srgbClr val="D7181F"/>
                </a:solidFill>
              </a:rPr>
              <a:t> </a:t>
            </a:r>
            <a:r>
              <a:rPr lang="uk-UA" sz="2400" b="1" dirty="0" smtClean="0">
                <a:solidFill>
                  <a:srgbClr val="D7181F"/>
                </a:solidFill>
              </a:rPr>
              <a:t>Презентація проектів:</a:t>
            </a:r>
            <a:endParaRPr lang="en-US" sz="2400" b="1" dirty="0">
              <a:solidFill>
                <a:srgbClr val="D7181F"/>
              </a:solidFill>
            </a:endParaRPr>
          </a:p>
          <a:p>
            <a:r>
              <a:rPr lang="en-US" b="1" dirty="0"/>
              <a:t>    - </a:t>
            </a:r>
            <a:r>
              <a:rPr lang="ru-RU" b="1" dirty="0" smtClean="0"/>
              <a:t>Загадка</a:t>
            </a:r>
            <a:endParaRPr lang="en-US" b="1" dirty="0"/>
          </a:p>
          <a:p>
            <a:r>
              <a:rPr lang="en-US" b="1" dirty="0"/>
              <a:t>    - </a:t>
            </a:r>
            <a:r>
              <a:rPr lang="ru-RU" b="1" dirty="0" err="1" smtClean="0"/>
              <a:t>Представлення</a:t>
            </a:r>
            <a:r>
              <a:rPr lang="ru-RU" b="1" dirty="0" smtClean="0"/>
              <a:t> проекту</a:t>
            </a:r>
            <a:endParaRPr lang="en-US" b="1" dirty="0"/>
          </a:p>
          <a:p>
            <a:endParaRPr lang="en-US" b="1" dirty="0"/>
          </a:p>
          <a:p>
            <a:r>
              <a:rPr lang="en-US" sz="2400" b="1" dirty="0" smtClean="0">
                <a:solidFill>
                  <a:srgbClr val="D7181F"/>
                </a:solidFill>
              </a:rPr>
              <a:t>3</a:t>
            </a:r>
            <a:r>
              <a:rPr lang="uk-UA" sz="2400" b="1" dirty="0" smtClean="0">
                <a:solidFill>
                  <a:srgbClr val="D7181F"/>
                </a:solidFill>
              </a:rPr>
              <a:t>. Підведення підсумків:</a:t>
            </a:r>
            <a:endParaRPr lang="en-US" sz="2400" b="1" dirty="0">
              <a:solidFill>
                <a:srgbClr val="D7181F"/>
              </a:solidFill>
            </a:endParaRPr>
          </a:p>
          <a:p>
            <a:r>
              <a:rPr lang="en-US" b="1" dirty="0"/>
              <a:t>    - </a:t>
            </a:r>
            <a:r>
              <a:rPr lang="ru-RU" b="1" dirty="0" err="1" smtClean="0"/>
              <a:t>Виконання</a:t>
            </a:r>
            <a:r>
              <a:rPr lang="ru-RU" b="1" dirty="0" smtClean="0"/>
              <a:t> </a:t>
            </a:r>
            <a:r>
              <a:rPr lang="ru-RU" b="1" dirty="0" err="1" smtClean="0"/>
              <a:t>письмового</a:t>
            </a:r>
            <a:r>
              <a:rPr lang="ru-RU" b="1" dirty="0" smtClean="0"/>
              <a:t> </a:t>
            </a:r>
            <a:r>
              <a:rPr lang="ru-RU" b="1" dirty="0" err="1" smtClean="0"/>
              <a:t>завдання</a:t>
            </a:r>
            <a:r>
              <a:rPr lang="ru-RU" b="1" dirty="0" smtClean="0"/>
              <a:t>;</a:t>
            </a:r>
            <a:endParaRPr lang="en-US" b="1" dirty="0"/>
          </a:p>
          <a:p>
            <a:r>
              <a:rPr lang="en-US" b="1" dirty="0"/>
              <a:t>    - </a:t>
            </a:r>
            <a:r>
              <a:rPr lang="ru-RU" b="1" dirty="0" err="1" smtClean="0"/>
              <a:t>Рефлексія</a:t>
            </a:r>
            <a:endParaRPr lang="en-US" b="1" dirty="0"/>
          </a:p>
        </p:txBody>
      </p:sp>
      <p:pic>
        <p:nvPicPr>
          <p:cNvPr id="107" name="Picture 107" descr="2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3048000"/>
            <a:ext cx="1524000" cy="1335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2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Результат пошуку зображень за запитом &quot;картинки періодичн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913"/>
            <a:ext cx="9144000" cy="717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723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езультат пошуку зображень за запитом &quot;картинки неметал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0333" r="4407" b="3015"/>
          <a:stretch/>
        </p:blipFill>
        <p:spPr bwMode="auto">
          <a:xfrm>
            <a:off x="0" y="0"/>
            <a:ext cx="9155629" cy="690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56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uk-UA" sz="2800" dirty="0"/>
              <a:t>Де знаходяться елементи-неметали в періодичній таблиці? 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Яка </a:t>
            </a:r>
            <a:r>
              <a:rPr lang="uk-UA" sz="2800" dirty="0"/>
              <a:t>група періодичної таблиці не містить неметалів? 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Що </a:t>
            </a:r>
            <a:r>
              <a:rPr lang="uk-UA" sz="2800" dirty="0"/>
              <a:t>таке алотропія? Які алотропні модифікації утворює </a:t>
            </a:r>
            <a:r>
              <a:rPr lang="uk-UA" sz="2800" dirty="0" err="1"/>
              <a:t>Оксиген</a:t>
            </a:r>
            <a:r>
              <a:rPr lang="uk-UA" sz="2800" dirty="0"/>
              <a:t>, </a:t>
            </a:r>
            <a:r>
              <a:rPr lang="uk-UA" sz="2800" dirty="0" err="1"/>
              <a:t>Сульфур</a:t>
            </a:r>
            <a:r>
              <a:rPr lang="uk-UA" sz="2800" dirty="0"/>
              <a:t>, </a:t>
            </a:r>
            <a:r>
              <a:rPr lang="uk-UA" sz="2800" dirty="0" smtClean="0"/>
              <a:t>Фосфор?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 </a:t>
            </a:r>
            <a:r>
              <a:rPr lang="uk-UA" sz="2800" dirty="0"/>
              <a:t>визначити  вищу валентність елемента за </a:t>
            </a:r>
            <a:r>
              <a:rPr lang="uk-UA" sz="2800" dirty="0" err="1" smtClean="0"/>
              <a:t>Оксигеном</a:t>
            </a:r>
            <a:r>
              <a:rPr lang="uk-UA" sz="2800" dirty="0" smtClean="0"/>
              <a:t>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Які </a:t>
            </a:r>
            <a:r>
              <a:rPr lang="uk-UA" sz="2800" dirty="0"/>
              <a:t>властивості виявляють оксиди </a:t>
            </a:r>
            <a:r>
              <a:rPr lang="uk-UA" sz="2800" dirty="0" smtClean="0"/>
              <a:t>неметалів?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Який </a:t>
            </a:r>
            <a:r>
              <a:rPr lang="uk-UA" sz="2800" dirty="0"/>
              <a:t>оксид у зрідженому вигляді містять сучасні </a:t>
            </a:r>
            <a:r>
              <a:rPr lang="uk-UA" sz="2800" dirty="0" smtClean="0"/>
              <a:t>вогнегасники?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 </a:t>
            </a:r>
            <a:r>
              <a:rPr lang="uk-UA" sz="2800" dirty="0"/>
              <a:t>визначити   валентність елемента в сполуці з Гідрогеном </a:t>
            </a:r>
            <a:r>
              <a:rPr lang="uk-UA" sz="2800" dirty="0" smtClean="0"/>
              <a:t>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Навести </a:t>
            </a:r>
            <a:r>
              <a:rPr lang="uk-UA" sz="2800" dirty="0"/>
              <a:t>приклади сполук неметалів з гідрогеном, які проявляють основний, а які кислотний </a:t>
            </a:r>
            <a:r>
              <a:rPr lang="uk-UA" sz="2800" dirty="0" smtClean="0"/>
              <a:t>характер?</a:t>
            </a:r>
            <a:endParaRPr lang="ru-RU" sz="2800" dirty="0"/>
          </a:p>
          <a:p>
            <a:pPr marL="457200" lvl="0" indent="-457200">
              <a:buFont typeface="+mj-lt"/>
              <a:buAutoNum type="arabicPeriod"/>
            </a:pPr>
            <a:r>
              <a:rPr lang="uk-UA" sz="2800" dirty="0" smtClean="0"/>
              <a:t>Як </a:t>
            </a:r>
            <a:r>
              <a:rPr lang="uk-UA" sz="2800" dirty="0"/>
              <a:t>правильно скласти формули бінарних сполук двох неметалів?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5883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картинки неметал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5292080" cy="646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51920" y="214107"/>
            <a:ext cx="5292080" cy="6643893"/>
          </a:xfrm>
        </p:spPr>
        <p:txBody>
          <a:bodyPr/>
          <a:lstStyle/>
          <a:p>
            <a:pPr algn="ctr"/>
            <a:r>
              <a:rPr lang="uk-UA" b="1" dirty="0">
                <a:solidFill>
                  <a:srgbClr val="00B050"/>
                </a:solidFill>
              </a:rPr>
              <a:t>ЗАВДАННЯ</a:t>
            </a:r>
            <a:endParaRPr lang="ru-RU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512" y="332655"/>
            <a:ext cx="4320480" cy="6525345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Написати формули, зазначити ступені окиснення і назвати сполуки </a:t>
            </a:r>
            <a:r>
              <a:rPr lang="uk-UA" sz="4000" dirty="0" smtClean="0"/>
              <a:t>:</a:t>
            </a:r>
          </a:p>
          <a:p>
            <a:pPr algn="ctr"/>
            <a:endParaRPr lang="ru-RU" sz="2600" dirty="0"/>
          </a:p>
          <a:p>
            <a:r>
              <a:rPr lang="uk-UA" sz="4600" dirty="0"/>
              <a:t>1</a:t>
            </a:r>
            <a:r>
              <a:rPr lang="uk-UA" sz="4600" dirty="0" smtClean="0"/>
              <a:t>) </a:t>
            </a:r>
            <a:r>
              <a:rPr lang="uk-UA" sz="4600" dirty="0">
                <a:solidFill>
                  <a:srgbClr val="00B050"/>
                </a:solidFill>
              </a:rPr>
              <a:t>Фосфор з хлором</a:t>
            </a:r>
            <a:r>
              <a:rPr lang="uk-UA" sz="4600" dirty="0"/>
              <a:t>;    </a:t>
            </a:r>
            <a:r>
              <a:rPr lang="uk-UA" sz="4600" dirty="0" smtClean="0"/>
              <a:t>     2) </a:t>
            </a:r>
            <a:r>
              <a:rPr lang="uk-UA" sz="4600" dirty="0">
                <a:solidFill>
                  <a:srgbClr val="002060"/>
                </a:solidFill>
              </a:rPr>
              <a:t>Магній з фосфором</a:t>
            </a:r>
            <a:r>
              <a:rPr lang="uk-UA" sz="4600" dirty="0"/>
              <a:t>;     </a:t>
            </a:r>
            <a:r>
              <a:rPr lang="uk-UA" sz="4600" dirty="0" smtClean="0">
                <a:solidFill>
                  <a:srgbClr val="00B050"/>
                </a:solidFill>
              </a:rPr>
              <a:t>3)Карбон </a:t>
            </a:r>
            <a:r>
              <a:rPr lang="uk-UA" sz="4600" dirty="0">
                <a:solidFill>
                  <a:srgbClr val="00B050"/>
                </a:solidFill>
              </a:rPr>
              <a:t>з сульфуром;  </a:t>
            </a:r>
            <a:r>
              <a:rPr lang="ru-RU" sz="4600" dirty="0"/>
              <a:t>4</a:t>
            </a:r>
            <a:r>
              <a:rPr lang="uk-UA" sz="4600" dirty="0" smtClean="0">
                <a:solidFill>
                  <a:srgbClr val="002060"/>
                </a:solidFill>
              </a:rPr>
              <a:t>)Карбон </a:t>
            </a:r>
            <a:r>
              <a:rPr lang="uk-UA" sz="4600" dirty="0">
                <a:solidFill>
                  <a:srgbClr val="002060"/>
                </a:solidFill>
              </a:rPr>
              <a:t>з бромом;     </a:t>
            </a:r>
            <a:r>
              <a:rPr lang="uk-UA" sz="4600" dirty="0" smtClean="0">
                <a:solidFill>
                  <a:srgbClr val="002060"/>
                </a:solidFill>
              </a:rPr>
              <a:t>     </a:t>
            </a:r>
            <a:r>
              <a:rPr lang="uk-UA" sz="4600" dirty="0" smtClean="0">
                <a:solidFill>
                  <a:srgbClr val="00B050"/>
                </a:solidFill>
              </a:rPr>
              <a:t>5) </a:t>
            </a:r>
            <a:r>
              <a:rPr lang="uk-UA" sz="4600" dirty="0">
                <a:solidFill>
                  <a:srgbClr val="00B050"/>
                </a:solidFill>
              </a:rPr>
              <a:t>Оксиген з флуором;       </a:t>
            </a:r>
            <a:r>
              <a:rPr lang="uk-UA" sz="4600" dirty="0" smtClean="0">
                <a:solidFill>
                  <a:srgbClr val="002060"/>
                </a:solidFill>
              </a:rPr>
              <a:t>6)Алюміній </a:t>
            </a:r>
            <a:r>
              <a:rPr lang="uk-UA" sz="4600" dirty="0">
                <a:solidFill>
                  <a:srgbClr val="002060"/>
                </a:solidFill>
              </a:rPr>
              <a:t>з </a:t>
            </a:r>
            <a:r>
              <a:rPr lang="uk-UA" sz="4600" dirty="0" smtClean="0">
                <a:solidFill>
                  <a:srgbClr val="002060"/>
                </a:solidFill>
              </a:rPr>
              <a:t>Карбоном</a:t>
            </a:r>
            <a:r>
              <a:rPr lang="uk-UA" sz="4600" dirty="0" smtClean="0"/>
              <a:t>;</a:t>
            </a:r>
          </a:p>
          <a:p>
            <a:r>
              <a:rPr lang="uk-UA" sz="4600" dirty="0" smtClean="0">
                <a:solidFill>
                  <a:srgbClr val="00B050"/>
                </a:solidFill>
              </a:rPr>
              <a:t>7)Фосфор з Сульфуром;</a:t>
            </a:r>
          </a:p>
          <a:p>
            <a:r>
              <a:rPr lang="uk-UA" sz="4600" dirty="0" smtClean="0">
                <a:solidFill>
                  <a:srgbClr val="002060"/>
                </a:solidFill>
              </a:rPr>
              <a:t>8)Натрій з Фосфором; </a:t>
            </a:r>
          </a:p>
          <a:p>
            <a:r>
              <a:rPr lang="uk-UA" sz="4600" dirty="0" smtClean="0">
                <a:solidFill>
                  <a:srgbClr val="00B050"/>
                </a:solidFill>
              </a:rPr>
              <a:t>9)Бор з </a:t>
            </a:r>
            <a:r>
              <a:rPr lang="uk-UA" sz="4600" dirty="0" err="1" smtClean="0">
                <a:solidFill>
                  <a:srgbClr val="00B050"/>
                </a:solidFill>
              </a:rPr>
              <a:t>Оксигеном</a:t>
            </a:r>
            <a:r>
              <a:rPr lang="uk-UA" sz="4600" dirty="0" smtClean="0">
                <a:solidFill>
                  <a:srgbClr val="00B050"/>
                </a:solidFill>
              </a:rPr>
              <a:t>;</a:t>
            </a:r>
          </a:p>
          <a:p>
            <a:r>
              <a:rPr lang="uk-UA" sz="4600" dirty="0" smtClean="0">
                <a:solidFill>
                  <a:srgbClr val="002060"/>
                </a:solidFill>
              </a:rPr>
              <a:t>10)Силіцій з Бромом.</a:t>
            </a:r>
            <a:endParaRPr lang="ru-RU" sz="4600" dirty="0">
              <a:solidFill>
                <a:srgbClr val="002060"/>
              </a:solidFill>
            </a:endParaRPr>
          </a:p>
          <a:p>
            <a:pPr algn="ctr"/>
            <a:r>
              <a:rPr lang="uk-UA" sz="4600" dirty="0">
                <a:solidFill>
                  <a:srgbClr val="002060"/>
                </a:solidFill>
              </a:rPr>
              <a:t> </a:t>
            </a:r>
            <a:endParaRPr lang="ru-RU" sz="4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38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Результат пошуку зображень за запитом &quot;картинки неметали&quot;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731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Представлення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проектів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План </a:t>
            </a:r>
            <a:r>
              <a:rPr lang="ru-RU" b="1" dirty="0">
                <a:solidFill>
                  <a:srgbClr val="FF0000"/>
                </a:solidFill>
              </a:rPr>
              <a:t>характеристики </a:t>
            </a:r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2133600" y="43211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3429000" y="1906443"/>
            <a:ext cx="510671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Елемент</a:t>
            </a:r>
            <a:r>
              <a:rPr lang="ru-RU" sz="2800" dirty="0" smtClean="0">
                <a:latin typeface="Arial" charset="0"/>
              </a:rPr>
              <a:t> та проста </a:t>
            </a:r>
            <a:r>
              <a:rPr lang="ru-RU" sz="2800" dirty="0" err="1" smtClean="0">
                <a:latin typeface="Arial" charset="0"/>
              </a:rPr>
              <a:t>речовина</a:t>
            </a:r>
            <a:r>
              <a:rPr lang="ru-RU" sz="2800" dirty="0" smtClean="0">
                <a:latin typeface="Arial" charset="0"/>
              </a:rPr>
              <a:t> </a:t>
            </a:r>
            <a:endParaRPr lang="en-US" sz="2800" dirty="0">
              <a:latin typeface="Arial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18065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3600" y="26447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3600" y="34829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362200" y="5715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3600" y="51816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2913256" y="2644775"/>
            <a:ext cx="482702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dirty="0" err="1" smtClean="0">
                <a:latin typeface="Arial" charset="0"/>
              </a:rPr>
              <a:t>Місце</a:t>
            </a:r>
            <a:r>
              <a:rPr lang="ru-RU" sz="2800" dirty="0" smtClean="0">
                <a:latin typeface="Arial" charset="0"/>
              </a:rPr>
              <a:t> в </a:t>
            </a:r>
            <a:r>
              <a:rPr lang="ru-RU" sz="2800" dirty="0" err="1" smtClean="0">
                <a:latin typeface="Arial" charset="0"/>
              </a:rPr>
              <a:t>періодичній</a:t>
            </a:r>
            <a:r>
              <a:rPr lang="ru-RU" sz="2800" dirty="0" smtClean="0">
                <a:latin typeface="Arial" charset="0"/>
              </a:rPr>
              <a:t> </a:t>
            </a:r>
            <a:r>
              <a:rPr lang="ru-RU" sz="2800" dirty="0" err="1" smtClean="0">
                <a:latin typeface="Arial" charset="0"/>
              </a:rPr>
              <a:t>системі</a:t>
            </a:r>
            <a:endParaRPr lang="en-US" sz="2800" dirty="0">
              <a:latin typeface="Arial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3429000" y="3552825"/>
            <a:ext cx="24780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smtClean="0">
                <a:latin typeface="Arial" charset="0"/>
              </a:rPr>
              <a:t>Будова атома</a:t>
            </a:r>
            <a:endParaRPr lang="en-US" sz="2800" dirty="0">
              <a:latin typeface="Arial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880980" y="4394200"/>
            <a:ext cx="68062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err="1" smtClean="0">
                <a:latin typeface="Arial" charset="0"/>
              </a:rPr>
              <a:t>Можливі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err="1" smtClean="0">
                <a:latin typeface="Arial" charset="0"/>
              </a:rPr>
              <a:t>валентності</a:t>
            </a:r>
            <a:r>
              <a:rPr lang="ru-RU" sz="2400" dirty="0" smtClean="0">
                <a:latin typeface="Arial" charset="0"/>
              </a:rPr>
              <a:t> та </a:t>
            </a:r>
            <a:r>
              <a:rPr lang="ru-RU" sz="2400" dirty="0" err="1" smtClean="0">
                <a:latin typeface="Arial" charset="0"/>
              </a:rPr>
              <a:t>ступені</a:t>
            </a:r>
            <a:r>
              <a:rPr lang="ru-RU" sz="2400" dirty="0" smtClean="0">
                <a:latin typeface="Arial" charset="0"/>
              </a:rPr>
              <a:t> </a:t>
            </a:r>
            <a:r>
              <a:rPr lang="ru-RU" sz="2400" dirty="0" err="1" smtClean="0">
                <a:latin typeface="Arial" charset="0"/>
              </a:rPr>
              <a:t>окиснення</a:t>
            </a:r>
            <a:endParaRPr lang="en-US" sz="2400" dirty="0">
              <a:latin typeface="Arial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3429000" y="5245100"/>
            <a:ext cx="37915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800" dirty="0" err="1" smtClean="0">
                <a:latin typeface="Arial" charset="0"/>
              </a:rPr>
              <a:t>Поширення</a:t>
            </a:r>
            <a:r>
              <a:rPr lang="ru-RU" sz="2800" dirty="0" smtClean="0">
                <a:latin typeface="Arial" charset="0"/>
              </a:rPr>
              <a:t> в </a:t>
            </a:r>
            <a:r>
              <a:rPr lang="ru-RU" sz="2800" dirty="0" err="1" smtClean="0">
                <a:latin typeface="Arial" charset="0"/>
              </a:rPr>
              <a:t>природі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85cc7e8c02fef3cbfd18b9abeabbb65e43f238"/>
</p:tagLst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930</Words>
  <Application>Microsoft Office PowerPoint</Application>
  <PresentationFormat>Экран (4:3)</PresentationFormat>
  <Paragraphs>132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Тема уроку:  Узагальнення знань з теми «Неметалічні елементи та їхні сполуки»</vt:lpstr>
      <vt:lpstr>Презентация PowerPoint</vt:lpstr>
      <vt:lpstr>Хід уроку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Представлення проектів: План характеристики </vt:lpstr>
      <vt:lpstr>План характеристики:</vt:lpstr>
      <vt:lpstr>Оксиген</vt:lpstr>
      <vt:lpstr>Сульфур </vt:lpstr>
      <vt:lpstr>Нітроген</vt:lpstr>
      <vt:lpstr>Р</vt:lpstr>
      <vt:lpstr>Ті, що народжують солі - галогени</vt:lpstr>
      <vt:lpstr>Презентация PowerPoint</vt:lpstr>
      <vt:lpstr>Презентация PowerPoint</vt:lpstr>
      <vt:lpstr>Презентация PowerPoint</vt:lpstr>
      <vt:lpstr>Гідроген</vt:lpstr>
      <vt:lpstr>Карбон</vt:lpstr>
      <vt:lpstr>Силіцій</vt:lpstr>
      <vt:lpstr>Завдання</vt:lpstr>
      <vt:lpstr>Презентация PowerPoint</vt:lpstr>
      <vt:lpstr>Презентация PowerPoint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«Цветные молекулы»</dc:title>
  <dc:creator>obstinate</dc:creator>
  <cp:lastModifiedBy>user</cp:lastModifiedBy>
  <cp:revision>93</cp:revision>
  <dcterms:created xsi:type="dcterms:W3CDTF">2017-10-07T13:38:50Z</dcterms:created>
  <dcterms:modified xsi:type="dcterms:W3CDTF">2017-11-28T19:39:48Z</dcterms:modified>
</cp:coreProperties>
</file>