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7" r:id="rId9"/>
    <p:sldId id="263" r:id="rId10"/>
    <p:sldId id="264" r:id="rId11"/>
    <p:sldId id="265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228E6-9C07-4EE6-8B19-464E3BBE499C}" type="datetimeFigureOut">
              <a:rPr lang="ru-RU" smtClean="0"/>
              <a:pPr/>
              <a:t>29.12.2013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126CE9D-2338-4651-B715-FBBA1238D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228E6-9C07-4EE6-8B19-464E3BBE499C}" type="datetimeFigureOut">
              <a:rPr lang="ru-RU" smtClean="0"/>
              <a:pPr/>
              <a:t>29.12.2013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6CE9D-2338-4651-B715-FBBA1238D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228E6-9C07-4EE6-8B19-464E3BBE499C}" type="datetimeFigureOut">
              <a:rPr lang="ru-RU" smtClean="0"/>
              <a:pPr/>
              <a:t>29.12.2013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6CE9D-2338-4651-B715-FBBA1238D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228E6-9C07-4EE6-8B19-464E3BBE499C}" type="datetimeFigureOut">
              <a:rPr lang="ru-RU" smtClean="0"/>
              <a:pPr/>
              <a:t>29.12.2013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126CE9D-2338-4651-B715-FBBA1238D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228E6-9C07-4EE6-8B19-464E3BBE499C}" type="datetimeFigureOut">
              <a:rPr lang="ru-RU" smtClean="0"/>
              <a:pPr/>
              <a:t>29.12.2013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6CE9D-2338-4651-B715-FBBA1238D4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228E6-9C07-4EE6-8B19-464E3BBE499C}" type="datetimeFigureOut">
              <a:rPr lang="ru-RU" smtClean="0"/>
              <a:pPr/>
              <a:t>29.12.2013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6CE9D-2338-4651-B715-FBBA1238D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228E6-9C07-4EE6-8B19-464E3BBE499C}" type="datetimeFigureOut">
              <a:rPr lang="ru-RU" smtClean="0"/>
              <a:pPr/>
              <a:t>29.12.2013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126CE9D-2338-4651-B715-FBBA1238D4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228E6-9C07-4EE6-8B19-464E3BBE499C}" type="datetimeFigureOut">
              <a:rPr lang="ru-RU" smtClean="0"/>
              <a:pPr/>
              <a:t>29.12.2013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6CE9D-2338-4651-B715-FBBA1238D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228E6-9C07-4EE6-8B19-464E3BBE499C}" type="datetimeFigureOut">
              <a:rPr lang="ru-RU" smtClean="0"/>
              <a:pPr/>
              <a:t>29.12.2013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6CE9D-2338-4651-B715-FBBA1238D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228E6-9C07-4EE6-8B19-464E3BBE499C}" type="datetimeFigureOut">
              <a:rPr lang="ru-RU" smtClean="0"/>
              <a:pPr/>
              <a:t>29.12.2013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6CE9D-2338-4651-B715-FBBA1238D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228E6-9C07-4EE6-8B19-464E3BBE499C}" type="datetimeFigureOut">
              <a:rPr lang="ru-RU" smtClean="0"/>
              <a:pPr/>
              <a:t>29.12.2013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6CE9D-2338-4651-B715-FBBA1238D4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A0228E6-9C07-4EE6-8B19-464E3BBE499C}" type="datetimeFigureOut">
              <a:rPr lang="ru-RU" smtClean="0"/>
              <a:pPr/>
              <a:t>29.12.2013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126CE9D-2338-4651-B715-FBBA1238D4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v0FxeD_ZUR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72816"/>
            <a:ext cx="9143999" cy="50851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068960"/>
            <a:ext cx="8458200" cy="1222375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836712"/>
            <a:ext cx="8458200" cy="914400"/>
          </a:xfrm>
        </p:spPr>
        <p:txBody>
          <a:bodyPr>
            <a:noAutofit/>
          </a:bodyPr>
          <a:lstStyle/>
          <a:p>
            <a:r>
              <a:rPr lang="ru-RU" sz="4000" b="1" i="1" dirty="0" smtClean="0"/>
              <a:t>Обучение  и воспитание детей с разным типом мышления</a:t>
            </a:r>
            <a:endParaRPr lang="ru-RU" sz="4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09330381_p96_4ud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326589"/>
            <a:ext cx="8100392" cy="553141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llus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2940" y="1160298"/>
            <a:ext cx="4469299" cy="56977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Гуманная педагогика Ш. </a:t>
            </a:r>
            <a:r>
              <a:rPr lang="ru-RU" dirty="0" err="1" smtClean="0"/>
              <a:t>Амонашвили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1268760"/>
            <a:ext cx="885698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/>
              <a:t>Педагогические заповеди</a:t>
            </a:r>
            <a:r>
              <a:rPr lang="ru-RU" b="1" dirty="0" smtClean="0"/>
              <a:t>:</a:t>
            </a:r>
            <a:r>
              <a:rPr lang="ru-RU" dirty="0" smtClean="0"/>
              <a:t>  : </a:t>
            </a:r>
          </a:p>
          <a:p>
            <a:pPr lvl="0"/>
            <a:r>
              <a:rPr lang="ru-RU" dirty="0" smtClean="0"/>
              <a:t>1</a:t>
            </a:r>
            <a:r>
              <a:rPr lang="ru-RU" dirty="0" smtClean="0"/>
              <a:t>) очеловечивать среду вокруг ребёнка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 </a:t>
            </a:r>
            <a:r>
              <a:rPr lang="ru-RU" dirty="0" smtClean="0"/>
              <a:t>2) проявлять творящее терпение; </a:t>
            </a:r>
            <a:endParaRPr lang="ru-RU" dirty="0" smtClean="0"/>
          </a:p>
          <a:p>
            <a:pPr lvl="0"/>
            <a:r>
              <a:rPr lang="ru-RU" dirty="0" smtClean="0"/>
              <a:t>3</a:t>
            </a:r>
            <a:r>
              <a:rPr lang="ru-RU" dirty="0" smtClean="0"/>
              <a:t>) принимать любого ребёнка таким, какой он есть (не ломать его волю); </a:t>
            </a:r>
            <a:endParaRPr lang="ru-RU" dirty="0" smtClean="0"/>
          </a:p>
          <a:p>
            <a:pPr lvl="0"/>
            <a:r>
              <a:rPr lang="ru-RU" dirty="0" smtClean="0"/>
              <a:t>4</a:t>
            </a:r>
            <a:r>
              <a:rPr lang="ru-RU" dirty="0" smtClean="0"/>
              <a:t>) строить отношения сотрудничества с ребенком (я - тоже ученик, а он - учитель); </a:t>
            </a:r>
            <a:endParaRPr lang="ru-RU" dirty="0" smtClean="0"/>
          </a:p>
          <a:p>
            <a:pPr lvl="0"/>
            <a:r>
              <a:rPr lang="ru-RU" dirty="0" smtClean="0"/>
              <a:t>5</a:t>
            </a:r>
            <a:r>
              <a:rPr lang="ru-RU" dirty="0" smtClean="0"/>
              <a:t>) преисполниться оптимизмом в отношении ребенка; </a:t>
            </a:r>
            <a:endParaRPr lang="ru-RU" dirty="0" smtClean="0"/>
          </a:p>
          <a:p>
            <a:pPr lvl="0"/>
            <a:r>
              <a:rPr lang="ru-RU" dirty="0" smtClean="0"/>
              <a:t>6</a:t>
            </a:r>
            <a:r>
              <a:rPr lang="ru-RU" dirty="0" smtClean="0"/>
              <a:t>) проявлять преданность и искренность в отношении ребёнка (единственный защитник детства - учитель).</a:t>
            </a:r>
          </a:p>
          <a:p>
            <a:r>
              <a:rPr lang="ru-RU" b="1" dirty="0" smtClean="0"/>
              <a:t>Мудрость учителя</a:t>
            </a:r>
            <a:r>
              <a:rPr lang="ru-RU" dirty="0" smtClean="0"/>
              <a:t>: </a:t>
            </a:r>
            <a:r>
              <a:rPr lang="ru-RU" b="1" i="1" dirty="0" smtClean="0"/>
              <a:t>Утверждающий богат, отрицающий – </a:t>
            </a:r>
            <a:r>
              <a:rPr lang="ru-RU" b="1" i="1" dirty="0" smtClean="0"/>
              <a:t>беден. Уча</a:t>
            </a:r>
            <a:r>
              <a:rPr lang="ru-RU" b="1" i="1" dirty="0" smtClean="0"/>
              <a:t>, </a:t>
            </a:r>
            <a:r>
              <a:rPr lang="ru-RU" b="1" i="1" dirty="0" smtClean="0"/>
              <a:t>учим; воспитывая</a:t>
            </a:r>
            <a:r>
              <a:rPr lang="ru-RU" b="1" i="1" dirty="0" smtClean="0"/>
              <a:t>, </a:t>
            </a:r>
            <a:r>
              <a:rPr lang="ru-RU" b="1" i="1" dirty="0" smtClean="0"/>
              <a:t>воспитываем; </a:t>
            </a:r>
            <a:r>
              <a:rPr lang="ru-RU" b="1" i="1" dirty="0" smtClean="0"/>
              <a:t>возвышая, возвышаем.</a:t>
            </a:r>
          </a:p>
          <a:p>
            <a:r>
              <a:rPr lang="ru-RU" dirty="0" smtClean="0"/>
              <a:t>Ребенок несет три качества: </a:t>
            </a:r>
            <a:endParaRPr lang="ru-RU" dirty="0" smtClean="0"/>
          </a:p>
          <a:p>
            <a:r>
              <a:rPr lang="ru-RU" dirty="0" smtClean="0"/>
              <a:t>1</a:t>
            </a:r>
            <a:r>
              <a:rPr lang="ru-RU" dirty="0" smtClean="0"/>
              <a:t>. Страсть к развитию</a:t>
            </a:r>
          </a:p>
          <a:p>
            <a:pPr lvl="0"/>
            <a:r>
              <a:rPr lang="ru-RU" dirty="0" smtClean="0"/>
              <a:t>2. Стремление </a:t>
            </a:r>
            <a:r>
              <a:rPr lang="ru-RU" dirty="0" smtClean="0"/>
              <a:t>к свободе</a:t>
            </a:r>
          </a:p>
          <a:p>
            <a:pPr lvl="0"/>
            <a:r>
              <a:rPr lang="ru-RU" dirty="0" smtClean="0"/>
              <a:t>3. Страсть </a:t>
            </a:r>
            <a:r>
              <a:rPr lang="ru-RU" dirty="0" smtClean="0"/>
              <a:t>к взрослению.</a:t>
            </a:r>
          </a:p>
          <a:p>
            <a:pPr lvl="0"/>
            <a:r>
              <a:rPr lang="ru-RU" dirty="0" smtClean="0"/>
              <a:t>Есть </a:t>
            </a:r>
            <a:r>
              <a:rPr lang="ru-RU" dirty="0" smtClean="0"/>
              <a:t>учителя, которые со своим предметом идут к детям, а есть те, которые с детьми идут к предмету.</a:t>
            </a:r>
          </a:p>
          <a:p>
            <a:r>
              <a:rPr lang="ru-RU" dirty="0" smtClean="0"/>
              <a:t>Обычно </a:t>
            </a:r>
            <a:r>
              <a:rPr lang="ru-RU" dirty="0" smtClean="0"/>
              <a:t>учителя гордятся сильными учениками, мы гордимся слабыми, которые стали сильными. Лень – защита ребенка от агрессии взрослого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laz5.gif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187954"/>
            <a:ext cx="5328592" cy="5670046"/>
          </a:xfrm>
        </p:spPr>
      </p:pic>
      <p:sp>
        <p:nvSpPr>
          <p:cNvPr id="5" name="TextBox 4"/>
          <p:cNvSpPr txBox="1"/>
          <p:nvPr/>
        </p:nvSpPr>
        <p:spPr>
          <a:xfrm>
            <a:off x="827584" y="332656"/>
            <a:ext cx="7632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«Правополушарные люди за лесом не видят отдельных деревьев, а </a:t>
            </a:r>
            <a:r>
              <a:rPr lang="ru-RU" b="1" i="1" dirty="0" err="1" smtClean="0"/>
              <a:t>левополушарные</a:t>
            </a:r>
            <a:r>
              <a:rPr lang="ru-RU" b="1" i="1" dirty="0" smtClean="0"/>
              <a:t> – за отдельными деревьями не видят леса»  - Б. Белый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504" y="116632"/>
          <a:ext cx="8928992" cy="6741368"/>
        </p:xfrm>
        <a:graphic>
          <a:graphicData uri="http://schemas.openxmlformats.org/drawingml/2006/table">
            <a:tbl>
              <a:tblPr/>
              <a:tblGrid>
                <a:gridCol w="4464496"/>
                <a:gridCol w="4464496"/>
              </a:tblGrid>
              <a:tr h="7801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Microsoft Uighur" pitchFamily="2" charset="-78"/>
                        </a:rPr>
                        <a:t>ПРАВОПОЛУШАРНЫЕ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Microsoft Uighur" pitchFamily="2" charset="-78"/>
                        </a:rPr>
                        <a:t>ЛЕВОПОЛУШАРНЫЕ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9612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Microsoft Uighur" pitchFamily="2" charset="-78"/>
                        </a:rPr>
                        <a:t>Задания на время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Microsoft Uighur" pitchFamily="2" charset="-78"/>
                        </a:rPr>
                        <a:t>Работа в группе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Microsoft Uighur" pitchFamily="2" charset="-78"/>
                        </a:rPr>
                        <a:t>Схемы, таблицы, карточки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Microsoft Uighur" pitchFamily="2" charset="-78"/>
                        </a:rPr>
                        <a:t>Образные представления 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Microsoft Uighur" pitchFamily="2" charset="-78"/>
                        </a:rPr>
                        <a:t>Задание на правописание 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Microsoft Uighur" pitchFamily="2" charset="-78"/>
                        </a:rPr>
                        <a:t>Творческие задания 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Microsoft Uighur" pitchFamily="2" charset="-78"/>
                        </a:rPr>
                        <a:t>Выявление сходств 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Microsoft Uighur" pitchFamily="2" charset="-78"/>
                        </a:rPr>
                        <a:t>Сопоставление фактов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Microsoft Uighur" pitchFamily="2" charset="-78"/>
                        </a:rPr>
                        <a:t>Выделение важнейших объектов 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Microsoft Uighur" pitchFamily="2" charset="-78"/>
                        </a:rPr>
                        <a:t>Временные задания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Microsoft Uighur" pitchFamily="2" charset="-78"/>
                        </a:rPr>
                        <a:t>Работа в одиночку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Microsoft Uighur" pitchFamily="2" charset="-78"/>
                        </a:rPr>
                        <a:t>Многократное повторение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Microsoft Uighur" pitchFamily="2" charset="-78"/>
                        </a:rPr>
                        <a:t>Усвоение правил и грамматических конструкций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Microsoft Uighur" pitchFamily="2" charset="-78"/>
                        </a:rPr>
                        <a:t>Задание на поиск ошибок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Microsoft Uighur" pitchFamily="2" charset="-78"/>
                        </a:rPr>
                        <a:t>Логические задания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Microsoft Uighur" pitchFamily="2" charset="-78"/>
                        </a:rPr>
                        <a:t>Выявление различий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Microsoft Uighur" pitchFamily="2" charset="-78"/>
                        </a:rPr>
                        <a:t> 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Microsoft Uighur" pitchFamily="2" charset="-78"/>
                        </a:rPr>
                        <a:t>Выделение деталей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2" y="116632"/>
          <a:ext cx="8856984" cy="6624736"/>
        </p:xfrm>
        <a:graphic>
          <a:graphicData uri="http://schemas.openxmlformats.org/drawingml/2006/table">
            <a:tbl>
              <a:tblPr/>
              <a:tblGrid>
                <a:gridCol w="4428492"/>
                <a:gridCol w="4428492"/>
              </a:tblGrid>
              <a:tr h="6994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ПРАВОПОЛУШАРНЫЕ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ЛЕВОПОЛУШАРНЫЕ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9253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Сочинение 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Чтение-пересказ 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Нахождение взаимосвязей 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Беглость письменной 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и устной речи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Инсценировка и ролевые игры 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Использование речевых и 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музыкальных ритмов 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Зрительные диктанты 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Сочинения-ассоциации 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Обобщение. Анализ текста.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Прослушивание текста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Применение правил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Точность словоупотребления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Обучение других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Алгоритмы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Слуховые диктанты</a:t>
                      </a:r>
                    </a:p>
                    <a:p>
                      <a:r>
                        <a:rPr lang="ru-RU" sz="28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Сочинения-размышления, анализ содержания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Тест</a:t>
            </a:r>
            <a:endParaRPr lang="ru-RU" dirty="0"/>
          </a:p>
        </p:txBody>
      </p:sp>
      <p:pic>
        <p:nvPicPr>
          <p:cNvPr id="4" name="Содержимое 3" descr="pravoe-levo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1326456"/>
            <a:ext cx="3888432" cy="51845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Calibri" pitchFamily="34" charset="0"/>
              </a:rPr>
              <a:t>Развитие взаимодействия между полушариями</a:t>
            </a:r>
            <a:endParaRPr lang="ru-RU" sz="2800" dirty="0">
              <a:latin typeface="Calibri" pitchFamily="34" charset="0"/>
            </a:endParaRPr>
          </a:p>
        </p:txBody>
      </p:sp>
      <p:pic>
        <p:nvPicPr>
          <p:cNvPr id="4" name="Содержимое 3" descr="1309330274_red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45" y="1922581"/>
            <a:ext cx="9115255" cy="33786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Оптические иллюзии </a:t>
            </a:r>
            <a:endParaRPr lang="ru-RU" dirty="0"/>
          </a:p>
        </p:txBody>
      </p:sp>
      <p:pic>
        <p:nvPicPr>
          <p:cNvPr id="8" name="Содержимое 7" descr="obman-zreniy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238344"/>
            <a:ext cx="7272808" cy="54764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127a4f7a4bde73534abbd9f3fd5eebe_753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196752"/>
            <a:ext cx="8807826" cy="55048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Оптические иллюзии</a:t>
            </a:r>
            <a:endParaRPr lang="ru-RU" dirty="0"/>
          </a:p>
        </p:txBody>
      </p:sp>
      <p:pic>
        <p:nvPicPr>
          <p:cNvPr id="4" name="Содержимое 3" descr="1309330348_x_e5c5b1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82866"/>
            <a:ext cx="4496703" cy="4575134"/>
          </a:xfrm>
        </p:spPr>
      </p:pic>
      <p:pic>
        <p:nvPicPr>
          <p:cNvPr id="5" name="Рисунок 4" descr="8337807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4429125"/>
            <a:ext cx="3333750" cy="2428875"/>
          </a:xfrm>
          <a:prstGeom prst="rect">
            <a:avLst/>
          </a:prstGeom>
        </p:spPr>
      </p:pic>
      <p:pic>
        <p:nvPicPr>
          <p:cNvPr id="6" name="Рисунок 5" descr="0ac9bdc8-9a22-422f-bbec-f4a01d422d8e.jpg.thumbnai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39310" y="1196752"/>
            <a:ext cx="4504690" cy="32963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68</TotalTime>
  <Words>289</Words>
  <Application>Microsoft Office PowerPoint</Application>
  <PresentationFormat>Экран (4:3)</PresentationFormat>
  <Paragraphs>63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 </vt:lpstr>
      <vt:lpstr>Слайд 2</vt:lpstr>
      <vt:lpstr>Слайд 3</vt:lpstr>
      <vt:lpstr>Слайд 4</vt:lpstr>
      <vt:lpstr>Тест</vt:lpstr>
      <vt:lpstr>Развитие взаимодействия между полушариями</vt:lpstr>
      <vt:lpstr>Оптические иллюзии </vt:lpstr>
      <vt:lpstr>Слайд 8</vt:lpstr>
      <vt:lpstr>Оптические иллюзии</vt:lpstr>
      <vt:lpstr>Слайд 10</vt:lpstr>
      <vt:lpstr>Слайд 11</vt:lpstr>
      <vt:lpstr>Гуманная педагогика Ш. Амонашвили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«Правополушарные люди за лесом не видят отдельных деревьев, а левополушарные – за отдельными деревьями не видят леса»  - Б. Белый</dc:title>
  <dc:creator>Shpiyon007</dc:creator>
  <cp:lastModifiedBy>Shpiyon007</cp:lastModifiedBy>
  <cp:revision>8</cp:revision>
  <dcterms:created xsi:type="dcterms:W3CDTF">2013-12-28T20:17:57Z</dcterms:created>
  <dcterms:modified xsi:type="dcterms:W3CDTF">2013-12-29T15:52:43Z</dcterms:modified>
</cp:coreProperties>
</file>