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0" r:id="rId4"/>
    <p:sldId id="299" r:id="rId5"/>
    <p:sldId id="300" r:id="rId6"/>
    <p:sldId id="291" r:id="rId7"/>
    <p:sldId id="296" r:id="rId8"/>
    <p:sldId id="298" r:id="rId9"/>
    <p:sldId id="301" r:id="rId10"/>
    <p:sldId id="274" r:id="rId11"/>
    <p:sldId id="266" r:id="rId12"/>
    <p:sldId id="267" r:id="rId13"/>
    <p:sldId id="287" r:id="rId14"/>
    <p:sldId id="268" r:id="rId15"/>
    <p:sldId id="270" r:id="rId16"/>
    <p:sldId id="271" r:id="rId17"/>
    <p:sldId id="272" r:id="rId18"/>
    <p:sldId id="273" r:id="rId19"/>
    <p:sldId id="286" r:id="rId20"/>
    <p:sldId id="275" r:id="rId21"/>
    <p:sldId id="276" r:id="rId22"/>
    <p:sldId id="277" r:id="rId23"/>
    <p:sldId id="278" r:id="rId24"/>
    <p:sldId id="285" r:id="rId25"/>
    <p:sldId id="280" r:id="rId26"/>
    <p:sldId id="281" r:id="rId27"/>
    <p:sldId id="283" r:id="rId28"/>
    <p:sldId id="284" r:id="rId29"/>
    <p:sldId id="261" r:id="rId30"/>
    <p:sldId id="263" r:id="rId31"/>
    <p:sldId id="288" r:id="rId32"/>
    <p:sldId id="293" r:id="rId33"/>
    <p:sldId id="264" r:id="rId34"/>
    <p:sldId id="265" r:id="rId35"/>
    <p:sldId id="262" r:id="rId36"/>
    <p:sldId id="260" r:id="rId37"/>
    <p:sldId id="289" r:id="rId38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9E0000"/>
    <a:srgbClr val="481F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83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A63C46F-A341-4208-92D2-47D4C9D479CA}" type="datetimeFigureOut">
              <a:rPr lang="uk-UA" smtClean="0"/>
              <a:pPr/>
              <a:t>24.11.2017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54F8EE8-ECA1-489C-ADC0-16670CE0EDB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hyperlink" Target="http://hata.profi.co.ua/listivki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gi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6" y="5301208"/>
            <a:ext cx="9144000" cy="1152128"/>
          </a:xfrm>
        </p:spPr>
        <p:txBody>
          <a:bodyPr>
            <a:normAutofit fontScale="85000" lnSpcReduction="2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onotype Corsiva" pitchFamily="66" charset="0"/>
              </a:rPr>
              <a:t>        П Р ЕЗ Е Н Т А Ц І Я</a:t>
            </a:r>
          </a:p>
          <a:p>
            <a:pPr algn="ctr"/>
            <a:r>
              <a:rPr lang="uk-UA" sz="48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Monotype Corsiva" pitchFamily="66" charset="0"/>
              </a:rPr>
              <a:t>«НОВОРІЧНО – Різдвяна    мозаїка»</a:t>
            </a:r>
          </a:p>
          <a:p>
            <a:pPr algn="ctr"/>
            <a:endParaRPr lang="uk-UA" b="1" i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Monotype Corsiva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0616"/>
            <a:ext cx="9144000" cy="50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2699792" y="1228475"/>
            <a:ext cx="3816424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404664"/>
            <a:ext cx="9144001" cy="792088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  </a:t>
            </a:r>
            <a:r>
              <a:rPr lang="uk-UA" sz="3200" dirty="0" smtClean="0"/>
              <a:t>ЗАВДАННЯ  для  першої  групи</a:t>
            </a:r>
            <a:endParaRPr lang="uk-UA" sz="3200" dirty="0"/>
          </a:p>
        </p:txBody>
      </p:sp>
      <p:pic>
        <p:nvPicPr>
          <p:cNvPr id="2054" name="Picture 6" descr="D:\Досвід роботи\ФОТО\PB090093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323527" y="1340768"/>
            <a:ext cx="2879839" cy="21602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D:\Досвід роботи\ФОТО\PB090104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323528" y="4149080"/>
            <a:ext cx="2808312" cy="210658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6300192" y="1196752"/>
            <a:ext cx="2304256" cy="25346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D:\Досвід роботи\ФОТО\PB090097.JPG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>
            <a:off x="5940152" y="4221088"/>
            <a:ext cx="2975833" cy="22322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0646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7824" y="1556792"/>
            <a:ext cx="5832648" cy="309634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Святий Миколай подарунок для Іринки запакував у коробку, яка має форму прямокутного паралелепіпеда з розмірами 35см × 25 см × 20 см.</a:t>
            </a:r>
          </a:p>
          <a:p>
            <a:pPr algn="just">
              <a:buNone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Подарунок для Михайла запакував у коробку, яка має форму куба з ребром 25 см. </a:t>
            </a:r>
          </a:p>
          <a:p>
            <a:pPr algn="just">
              <a:buNone/>
            </a:pPr>
            <a:r>
              <a:rPr lang="uk-UA" sz="1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buNone/>
            </a:pPr>
            <a:r>
              <a:rPr lang="uk-UA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000" i="1" dirty="0" smtClean="0">
                <a:latin typeface="Arial" pitchFamily="34" charset="0"/>
                <a:cs typeface="Arial" pitchFamily="34" charset="0"/>
              </a:rPr>
              <a:t>Яка площа поверхні кожного подарунка ?</a:t>
            </a:r>
          </a:p>
          <a:p>
            <a:pPr algn="just">
              <a:buNone/>
            </a:pPr>
            <a:r>
              <a:rPr lang="uk-UA" sz="2000" i="1" dirty="0" smtClean="0">
                <a:latin typeface="Arial" pitchFamily="34" charset="0"/>
                <a:cs typeface="Arial" pitchFamily="34" charset="0"/>
              </a:rPr>
              <a:t> Котрий  подарунок цінніший ?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847" y="383352"/>
            <a:ext cx="82809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  </a:t>
            </a:r>
          </a:p>
          <a:p>
            <a:pPr algn="ctr"/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ПОДАРУНОК  ЦІННІШИЙ ?</a:t>
            </a:r>
            <a:endParaRPr lang="uk-U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Куб 6"/>
          <p:cNvSpPr/>
          <p:nvPr/>
        </p:nvSpPr>
        <p:spPr>
          <a:xfrm>
            <a:off x="539552" y="2132856"/>
            <a:ext cx="2160240" cy="2016224"/>
          </a:xfrm>
          <a:prstGeom prst="cub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Куб 7"/>
          <p:cNvSpPr/>
          <p:nvPr/>
        </p:nvSpPr>
        <p:spPr>
          <a:xfrm>
            <a:off x="251520" y="4869160"/>
            <a:ext cx="3096344" cy="1728192"/>
          </a:xfrm>
          <a:prstGeom prst="cube">
            <a:avLst>
              <a:gd name="adj" fmla="val 28875"/>
            </a:avLst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050" name="Picture 2" descr="DD00297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4653136"/>
            <a:ext cx="5279504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609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6" y="1916832"/>
            <a:ext cx="8229600" cy="3798421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                                             </a:t>
            </a:r>
            <a:r>
              <a:rPr lang="uk-UA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Розв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uk-UA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язання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just">
              <a:buNone/>
            </a:pPr>
            <a:endParaRPr lang="uk-UA" sz="9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AutoNum type="arabicParenR"/>
            </a:pP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35 ∙ 20 = 700 (</a:t>
            </a:r>
            <a:r>
              <a:rPr lang="uk-UA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см²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 – площа однієї грані</a:t>
            </a:r>
          </a:p>
          <a:p>
            <a:pPr marL="457200" indent="-457200" algn="just">
              <a:buFont typeface="Wingdings 2"/>
              <a:buAutoNum type="arabicParenR"/>
            </a:pP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25 ∙ 20 = 500 (</a:t>
            </a:r>
            <a:r>
              <a:rPr lang="uk-UA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см²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 – площа другої грані</a:t>
            </a:r>
          </a:p>
          <a:p>
            <a:pPr marL="457200" indent="-457200" algn="just">
              <a:buFont typeface="Wingdings 2"/>
              <a:buAutoNum type="arabicParenR"/>
            </a:pP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35 ∙ 25 = 805 (</a:t>
            </a:r>
            <a:r>
              <a:rPr lang="uk-UA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см²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 – площа </a:t>
            </a:r>
            <a:r>
              <a:rPr lang="uk-UA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третьоїї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грані</a:t>
            </a:r>
          </a:p>
          <a:p>
            <a:pPr marL="457200" indent="-457200" algn="just">
              <a:buFont typeface="Wingdings 2"/>
              <a:buAutoNum type="arabicParenR"/>
            </a:pP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2∙ (700+500 +805) = 4010 (</a:t>
            </a:r>
            <a:r>
              <a:rPr lang="uk-UA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см²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 – площа поверхні прямокутного паралелепіпеда</a:t>
            </a:r>
          </a:p>
          <a:p>
            <a:pPr marL="457200" indent="-457200" algn="just">
              <a:buFont typeface="Wingdings 2"/>
              <a:buAutoNum type="arabicParenR"/>
            </a:pP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25 ∙ 25 = 625 (</a:t>
            </a:r>
            <a:r>
              <a:rPr lang="uk-UA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см²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 – площа однієї гран</a:t>
            </a:r>
          </a:p>
          <a:p>
            <a:pPr marL="457200" indent="-457200" algn="just">
              <a:buFont typeface="Wingdings 2"/>
              <a:buAutoNum type="arabicParenR"/>
            </a:pP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6 ∙ 625 = 3750 (</a:t>
            </a:r>
            <a:r>
              <a:rPr lang="uk-UA" sz="20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см²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 – площа поверхні куба</a:t>
            </a:r>
          </a:p>
          <a:p>
            <a:pPr marL="457200" indent="-457200" algn="just">
              <a:buNone/>
            </a:pPr>
            <a:endParaRPr lang="uk-UA" sz="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None/>
            </a:pP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Відповідь.  </a:t>
            </a:r>
            <a:r>
              <a:rPr lang="uk-UA" sz="18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4010 </a:t>
            </a:r>
            <a:r>
              <a:rPr lang="uk-UA" sz="1800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см²</a:t>
            </a:r>
            <a:r>
              <a:rPr lang="uk-UA" sz="18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площа поверхні прямокутного </a:t>
            </a:r>
          </a:p>
          <a:p>
            <a:pPr marL="457200" indent="-457200" algn="just">
              <a:buNone/>
            </a:pPr>
            <a:r>
              <a:rPr lang="uk-UA" sz="1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18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паралелепіпеда, 3750 </a:t>
            </a:r>
            <a:r>
              <a:rPr lang="uk-UA" sz="1800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см²</a:t>
            </a:r>
            <a:r>
              <a:rPr lang="uk-UA" sz="18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площа поверхні куба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6" y="476672"/>
            <a:ext cx="767396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  </a:t>
            </a:r>
          </a:p>
          <a:p>
            <a:pPr algn="ctr"/>
            <a:r>
              <a:rPr lang="uk-UA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ПОДАРУНОК  ЦІННІШИЙ ?</a:t>
            </a:r>
            <a:endParaRPr lang="uk-UA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 descr="D:\Портфоліо_Галелюка_Л_Т\Новая папка_все для вчителя\новорічна\Weihnachten27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189" y="4008574"/>
            <a:ext cx="2112609" cy="2816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3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68144" y="980728"/>
            <a:ext cx="25922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  ЯКИЙ  </a:t>
            </a:r>
          </a:p>
          <a:p>
            <a:pPr algn="ctr"/>
            <a:r>
              <a:rPr lang="uk-UA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 ПОДАРУНКІВ   </a:t>
            </a:r>
          </a:p>
          <a:p>
            <a:pPr algn="ctr"/>
            <a:r>
              <a:rPr lang="uk-UA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ЦІННІШИЙ ?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933056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Wingdings" pitchFamily="2" charset="2"/>
              <a:buChar char="ü"/>
            </a:pP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Цінність </a:t>
            </a:r>
            <a:r>
              <a:rPr lang="uk-UA" sz="28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подарунка не залежить від форми </a:t>
            </a:r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</a:p>
          <a:p>
            <a:pPr algn="just"/>
            <a:r>
              <a:rPr lang="uk-UA" sz="28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площі поверхні</a:t>
            </a:r>
            <a:r>
              <a:rPr lang="uk-UA" sz="28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uk-UA" sz="28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Цінність у людині, яка його дарує від щирого серця;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uk-UA" sz="280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Цінність у бажанні творити добро. </a:t>
            </a:r>
            <a:endParaRPr lang="uk-UA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194" name="Picture 2" descr="D:\Портфоліо_Галелюка_Л_Т\Новая папка_все для вчителя\новорічна\53714808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895106" cy="320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80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6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1700808"/>
            <a:ext cx="6393904" cy="3672408"/>
          </a:xfrm>
        </p:spPr>
        <p:txBody>
          <a:bodyPr>
            <a:noAutofit/>
          </a:bodyPr>
          <a:lstStyle/>
          <a:p>
            <a:pPr marL="457200" indent="-457200" algn="just">
              <a:buNone/>
            </a:pPr>
            <a:endParaRPr lang="uk-UA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None/>
            </a:pPr>
            <a:r>
              <a:rPr lang="uk-UA" sz="2800" dirty="0" smtClean="0">
                <a:latin typeface="Arial" pitchFamily="34" charset="0"/>
                <a:cs typeface="Arial" pitchFamily="34" charset="0"/>
              </a:rPr>
              <a:t>    Щоб виконати свою місію Святий Миколай вирушив до Америки зі швидкістю 640 км/код, а </a:t>
            </a:r>
            <a:r>
              <a:rPr lang="uk-UA" sz="2800" dirty="0" err="1" smtClean="0">
                <a:latin typeface="Arial" pitchFamily="34" charset="0"/>
                <a:cs typeface="Arial" pitchFamily="34" charset="0"/>
              </a:rPr>
              <a:t>Санта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 – Клаус полетів на Україну з швидкістю 860 км/год. Яку відстань вони подолали, якщо зустрілися через 7 </a:t>
            </a:r>
            <a:r>
              <a:rPr lang="uk-UA" sz="2800" dirty="0" err="1" smtClean="0">
                <a:latin typeface="Arial" pitchFamily="34" charset="0"/>
                <a:cs typeface="Arial" pitchFamily="34" charset="0"/>
              </a:rPr>
              <a:t>год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? 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188640"/>
            <a:ext cx="7344816" cy="1916832"/>
          </a:xfrm>
        </p:spPr>
        <p:txBody>
          <a:bodyPr>
            <a:noAutofit/>
          </a:bodyPr>
          <a:lstStyle/>
          <a:p>
            <a:pPr algn="ctr"/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Задача  про  </a:t>
            </a:r>
            <a:br>
              <a:rPr lang="uk-UA" sz="4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Святого  Миколая  </a:t>
            </a:r>
            <a:br>
              <a:rPr lang="uk-UA" sz="4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і  </a:t>
            </a:r>
            <a:r>
              <a:rPr lang="uk-UA" sz="44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Санта</a:t>
            </a:r>
            <a:r>
              <a:rPr lang="uk-UA" sz="4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- Клауса</a:t>
            </a:r>
            <a:endParaRPr lang="uk-UA" sz="4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C:\Users\Dell\Desktop\Різне\9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39552" y="404664"/>
            <a:ext cx="1774276" cy="2376264"/>
          </a:xfrm>
          <a:prstGeom prst="rect">
            <a:avLst/>
          </a:prstGeom>
          <a:noFill/>
        </p:spPr>
      </p:pic>
      <p:pic>
        <p:nvPicPr>
          <p:cNvPr id="1027" name="Picture 3" descr="C:\Users\Dell\Pictures\9253_nyw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5013176"/>
            <a:ext cx="2160240" cy="16201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4324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539552" y="548680"/>
            <a:ext cx="8229600" cy="1296144"/>
          </a:xfrm>
          <a:prstGeom prst="rect">
            <a:avLst/>
          </a:prstGeom>
        </p:spPr>
        <p:txBody>
          <a:bodyPr vert="horz" lIns="0" rIns="0" bIns="0" anchor="b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Задача  про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Святого  Миколая</a:t>
            </a:r>
            <a:r>
              <a:rPr kumimoji="0" lang="uk-UA" sz="50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  </a:t>
            </a:r>
            <a:r>
              <a:rPr lang="uk-UA" sz="5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і  </a:t>
            </a:r>
            <a:r>
              <a:rPr lang="uk-UA" sz="5000" dirty="0" err="1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Санта</a:t>
            </a:r>
            <a:r>
              <a:rPr lang="uk-UA" sz="50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+mj-ea"/>
                <a:cs typeface="+mj-cs"/>
              </a:rPr>
              <a:t> - Клауса</a:t>
            </a:r>
            <a:endParaRPr kumimoji="0" lang="uk-UA" sz="50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95536" y="2508920"/>
            <a:ext cx="8229600" cy="434908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                                            </a:t>
            </a:r>
            <a:r>
              <a:rPr kumimoji="0" lang="uk-UA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Розв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’</a:t>
            </a:r>
            <a:r>
              <a:rPr kumimoji="0" lang="uk-UA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язання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uk-UA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74320" indent="-274320" algn="ctr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1 спосіб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uk-UA" sz="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arenR"/>
              <a:tabLst/>
              <a:defRPr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640 + 860 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= 1500 (км)  – відстань,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яку пролетіли за 1 </a:t>
            </a:r>
            <a:r>
              <a:rPr kumimoji="0" lang="uk-UA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год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разом</a:t>
            </a:r>
            <a:endParaRPr kumimoji="0" lang="uk-UA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lvl="0" indent="-457200" algn="just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1500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∙ 7 =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105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00 (км) 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– відстань, яку пролетіли за 7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год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разом</a:t>
            </a:r>
          </a:p>
          <a:p>
            <a:pPr marL="457200" lvl="0" indent="-457200" algn="ctr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 спосіб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arenR"/>
              <a:tabLst/>
              <a:defRPr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640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∙ 7 = 4480 (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к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м)  – подолав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Святий Миколай</a:t>
            </a:r>
            <a:endParaRPr kumimoji="0" lang="uk-UA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arenR"/>
              <a:tabLst/>
              <a:defRPr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860 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∙ 7 = 6020 (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к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м)  – подолав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uk-UA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Санта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– Клаус</a:t>
            </a:r>
          </a:p>
          <a:p>
            <a:pPr marL="457200" indent="-457200" algn="just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4480 + 6020 = 10500 (км) – разом подолали   Святий Миколай і </a:t>
            </a:r>
          </a:p>
          <a:p>
            <a:pPr marL="457200" indent="-457200" algn="just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Санта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– Клаус </a:t>
            </a:r>
            <a:endParaRPr kumimoji="0" lang="uk-UA" sz="20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AutoNum type="arabicParenR"/>
              <a:tabLst/>
              <a:defRPr/>
            </a:pPr>
            <a:endParaRPr kumimoji="0" lang="uk-UA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57200" lvl="0" indent="-457200" algn="just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Відповідь. </a:t>
            </a:r>
            <a:r>
              <a:rPr kumimoji="0" lang="uk-UA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Святий</a:t>
            </a:r>
            <a:r>
              <a:rPr kumimoji="0" lang="uk-UA" sz="20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uk-UA" sz="2000" i="1" dirty="0" smtClean="0">
                <a:latin typeface="Arial" pitchFamily="34" charset="0"/>
                <a:cs typeface="Arial" pitchFamily="34" charset="0"/>
              </a:rPr>
              <a:t>М</a:t>
            </a:r>
            <a:r>
              <a:rPr kumimoji="0" lang="uk-UA" sz="2000" b="0" i="1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иколай</a:t>
            </a:r>
            <a:r>
              <a:rPr kumimoji="0" lang="uk-UA" sz="20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і </a:t>
            </a:r>
            <a:r>
              <a:rPr kumimoji="0" lang="uk-UA" sz="2000" b="0" i="1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Санта</a:t>
            </a:r>
            <a:r>
              <a:rPr kumimoji="0" lang="uk-UA" sz="20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– Клаус подолали 10500 </a:t>
            </a:r>
            <a:r>
              <a:rPr lang="uk-UA" sz="2000" i="1" dirty="0" smtClean="0">
                <a:latin typeface="Arial" pitchFamily="34" charset="0"/>
                <a:cs typeface="Arial" pitchFamily="34" charset="0"/>
              </a:rPr>
              <a:t>км </a:t>
            </a:r>
            <a:endParaRPr kumimoji="0" lang="uk-UA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uk-UA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lum bright="13000"/>
          </a:blip>
          <a:srcRect/>
          <a:stretch>
            <a:fillRect/>
          </a:stretch>
        </p:blipFill>
        <p:spPr bwMode="auto">
          <a:xfrm>
            <a:off x="6588224" y="1844824"/>
            <a:ext cx="212407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Dell\Pictures\3931_ny_2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844824"/>
            <a:ext cx="2160240" cy="16201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3276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ортфоліо_Галелюка_Л_Т\Новая папка_все для вчителя\новорічна\noviy-god-5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428998"/>
            <a:ext cx="2381250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132856"/>
            <a:ext cx="8229600" cy="13681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2400" smtClean="0">
                <a:latin typeface="Arial" pitchFamily="34" charset="0"/>
                <a:cs typeface="Arial" pitchFamily="34" charset="0"/>
              </a:rPr>
              <a:t>Скільки гострих, прямих, тупих </a:t>
            </a:r>
          </a:p>
          <a:p>
            <a:pPr algn="ctr">
              <a:buNone/>
            </a:pPr>
            <a:r>
              <a:rPr lang="uk-UA" sz="2400" smtClean="0">
                <a:latin typeface="Arial" pitchFamily="34" charset="0"/>
                <a:cs typeface="Arial" pitchFamily="34" charset="0"/>
              </a:rPr>
              <a:t>і розгорнутих кутів у сніжинці ?</a:t>
            </a:r>
          </a:p>
          <a:p>
            <a:pPr algn="ctr">
              <a:buNone/>
            </a:pPr>
            <a:r>
              <a:rPr lang="uk-UA" sz="2400" smtClean="0">
                <a:latin typeface="Arial" pitchFamily="34" charset="0"/>
                <a:cs typeface="Arial" pitchFamily="34" charset="0"/>
              </a:rPr>
              <a:t>Вкажіть градусну міру гострих і тупих кутів.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052736"/>
            <a:ext cx="8229600" cy="936104"/>
          </a:xfrm>
        </p:spPr>
        <p:txBody>
          <a:bodyPr/>
          <a:lstStyle/>
          <a:p>
            <a:pPr algn="ctr"/>
            <a:r>
              <a:rPr lang="uk-UA" b="1" smtClean="0">
                <a:latin typeface="Monotype Corsiva" pitchFamily="66" charset="0"/>
              </a:rPr>
              <a:t>СНІЖИНКА</a:t>
            </a:r>
            <a:endParaRPr lang="uk-UA" b="1" dirty="0">
              <a:latin typeface="Monotype Corsiva" pitchFamily="66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770737" y="3537013"/>
            <a:ext cx="0" cy="252028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5652120" y="4077072"/>
            <a:ext cx="2309242" cy="136815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5422303" y="4797153"/>
            <a:ext cx="244827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580112" y="4077072"/>
            <a:ext cx="2290463" cy="136815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4099" name="Picture 3" descr="C:\Program Files\Microsoft Office\CLIPART\PUB60COR\J0382970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299156" y="3789041"/>
            <a:ext cx="2048707" cy="2016224"/>
          </a:xfrm>
          <a:prstGeom prst="ellipse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12500"/>
          </a:effectLst>
        </p:spPr>
      </p:pic>
      <p:pic>
        <p:nvPicPr>
          <p:cNvPr id="1027" name="Picture 3" descr="J019614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552410">
            <a:off x="7004282" y="830981"/>
            <a:ext cx="1781876" cy="176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149080"/>
            <a:ext cx="1734016" cy="1800200"/>
          </a:xfrm>
          <a:prstGeom prst="ellipse">
            <a:avLst/>
          </a:prstGeom>
          <a:ln>
            <a:noFill/>
          </a:ln>
          <a:effectLst>
            <a:glow rad="101600">
              <a:schemeClr val="accent4">
                <a:lumMod val="20000"/>
                <a:lumOff val="80000"/>
                <a:alpha val="6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79062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ртфоліо_Галелюка_Л_Т\Новая папка_все для вчителя\новорічна\noviy-god-5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383" y="3503637"/>
            <a:ext cx="2381250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404664"/>
            <a:ext cx="5364088" cy="936104"/>
          </a:xfrm>
        </p:spPr>
        <p:txBody>
          <a:bodyPr/>
          <a:lstStyle/>
          <a:p>
            <a:pPr algn="ctr"/>
            <a:r>
              <a:rPr lang="uk-UA" b="1" dirty="0" smtClean="0">
                <a:latin typeface="Monotype Corsiva" pitchFamily="66" charset="0"/>
              </a:rPr>
              <a:t>СНІЖИНКА</a:t>
            </a:r>
            <a:endParaRPr lang="uk-UA" b="1" dirty="0">
              <a:latin typeface="Monotype Corsiva" pitchFamily="66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644008" y="3717032"/>
            <a:ext cx="0" cy="252028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453383" y="4870474"/>
            <a:ext cx="2448272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453384" y="4149080"/>
            <a:ext cx="2381249" cy="144016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453383" y="4149080"/>
            <a:ext cx="2381250" cy="144016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99" name="Picture 3" descr="C:\Program Files\Microsoft Office\CLIPART\PUB60COR\J0382970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299156" y="3789041"/>
            <a:ext cx="2048707" cy="2016224"/>
          </a:xfrm>
          <a:prstGeom prst="ellipse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149080"/>
            <a:ext cx="1734016" cy="1800200"/>
          </a:xfrm>
          <a:prstGeom prst="ellipse">
            <a:avLst/>
          </a:prstGeom>
          <a:ln>
            <a:noFill/>
          </a:ln>
          <a:effectLst>
            <a:glow rad="101600">
              <a:schemeClr val="accent4">
                <a:lumMod val="20000"/>
                <a:lumOff val="80000"/>
                <a:alpha val="6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12" name="Содержимое 2"/>
          <p:cNvSpPr txBox="1">
            <a:spLocks/>
          </p:cNvSpPr>
          <p:nvPr/>
        </p:nvSpPr>
        <p:spPr>
          <a:xfrm>
            <a:off x="337204" y="1556792"/>
            <a:ext cx="8229600" cy="194421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Розв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’</a:t>
            </a:r>
            <a:r>
              <a:rPr kumimoji="0" lang="uk-UA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язання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: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У сніжинці гострих кутів – 8, прямих – 8, тупих – 8 кутів,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розгорнутих кутів – 8.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Градусну міра гострих  кутів - 45°, тупих кутів - 135°</a:t>
            </a:r>
            <a:endParaRPr kumimoji="0" lang="uk-UA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3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07337 L 0.08438 -0.0213 C 0.10209 -0.0426 0.12865 -0.05394 0.15608 -0.05394 C 0.18768 -0.05394 0.21285 -0.0426 0.23056 -0.0213 L 0.31511 0.07337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1960" y="1988840"/>
            <a:ext cx="4248472" cy="14401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Подарунок важить 480 г і </a:t>
            </a:r>
            <a:r>
              <a:rPr lang="uk-UA" sz="2400" dirty="0" err="1" smtClean="0">
                <a:latin typeface="Arial" pitchFamily="34" charset="0"/>
                <a:cs typeface="Arial" pitchFamily="34" charset="0"/>
              </a:rPr>
              <a:t>півподарунка</a:t>
            </a:r>
            <a:r>
              <a:rPr lang="uk-UA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>
              <a:buNone/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Яка вага подарунка ?</a:t>
            </a: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323528" y="4437112"/>
            <a:ext cx="8496944" cy="194421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ct val="20000"/>
              </a:spcBef>
              <a:buClr>
                <a:schemeClr val="accent3"/>
              </a:buClr>
              <a:buSzPct val="95000"/>
            </a:pPr>
            <a:endParaRPr kumimoji="0" lang="uk-UA" sz="20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uk-UA" sz="8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uk-UA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307657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4067944" y="4005064"/>
            <a:ext cx="4536504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uk-UA" sz="2400" dirty="0" err="1" smtClean="0">
                <a:latin typeface="Arial" pitchFamily="34" charset="0"/>
                <a:cs typeface="Arial" pitchFamily="34" charset="0"/>
              </a:rPr>
              <a:t>Півподарунка</a:t>
            </a:r>
            <a:r>
              <a:rPr lang="uk-UA" sz="2400" dirty="0" smtClean="0">
                <a:latin typeface="Arial" pitchFamily="34" charset="0"/>
                <a:cs typeface="Arial" pitchFamily="34" charset="0"/>
              </a:rPr>
              <a:t> важить 480 г,</a:t>
            </a:r>
          </a:p>
          <a:p>
            <a:pPr marL="274320" lvl="0" indent="-274320" algn="ctr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т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ому вага</a:t>
            </a:r>
            <a:r>
              <a:rPr kumimoji="0" lang="uk-UA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подарунка дорівнює  480 + 480 = 960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(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г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)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</a:t>
            </a:r>
            <a:r>
              <a:rPr kumimoji="0" lang="uk-UA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endParaRPr kumimoji="0" lang="uk-UA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764704"/>
            <a:ext cx="8407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Яка  вага  </a:t>
            </a:r>
            <a:r>
              <a:rPr lang="ru-RU" sz="54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подарунка</a:t>
            </a:r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?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602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D:\Портфоліо_Галелюка_Л_Т\Новая папка_все для вчителя\новорічна\2015-01-14 13.55.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632" y="4303690"/>
            <a:ext cx="1915732" cy="255431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148064" y="764704"/>
            <a:ext cx="3851920" cy="4104456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Вже по цілій Україні  </a:t>
            </a:r>
            <a:br>
              <a:rPr lang="uk-UA" sz="32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Дзвінко лине коляда,</a:t>
            </a:r>
            <a:br>
              <a:rPr lang="uk-UA" sz="32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 Засіяла в небі зірка,  </a:t>
            </a:r>
            <a:br>
              <a:rPr lang="uk-UA" sz="32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</a:br>
            <a:r>
              <a:rPr lang="uk-UA" sz="32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Славимо Різдво Христа ! </a:t>
            </a:r>
            <a:endParaRPr lang="uk-UA" sz="3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123" name="Picture 3" descr="D:\Портфоліо_Галелюка_Л_Т\Новая папка_все для вчителя\новорічна\2014-12-20 14.17.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4680520" cy="624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66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6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548680"/>
            <a:ext cx="4211960" cy="6120680"/>
          </a:xfrm>
        </p:spPr>
        <p:txBody>
          <a:bodyPr>
            <a:normAutofit/>
          </a:bodyPr>
          <a:lstStyle/>
          <a:p>
            <a:pPr algn="ctr"/>
            <a:r>
              <a:rPr lang="uk-UA" sz="2400" b="1" i="1" dirty="0" smtClean="0">
                <a:solidFill>
                  <a:srgbClr val="C00000"/>
                </a:solidFill>
                <a:latin typeface="Monotype Corsiva" pitchFamily="66" charset="0"/>
              </a:rPr>
              <a:t>ХРИСТОС  РОЖДАЄТЬСЯ !</a:t>
            </a:r>
            <a:r>
              <a:rPr lang="uk-UA" sz="2400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uk-UA" sz="2400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uk-UA" sz="2400" i="1" dirty="0" smtClean="0">
                <a:latin typeface="Monotype Corsiva" pitchFamily="66" charset="0"/>
              </a:rPr>
              <a:t/>
            </a:r>
            <a:br>
              <a:rPr lang="uk-UA" sz="2400" i="1" dirty="0" smtClean="0">
                <a:latin typeface="Monotype Corsiva" pitchFamily="66" charset="0"/>
              </a:rPr>
            </a:br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Щиро вітаємо Вас </a:t>
            </a:r>
            <a:b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і Ваші родини </a:t>
            </a:r>
            <a:b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із найвеличнішим християнським святом – Різдвом Сина Божого і Спасителя світу. </a:t>
            </a:r>
            <a:b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Хай Ісус </a:t>
            </a:r>
            <a:r>
              <a:rPr lang="uk-UA" sz="2400" b="1" i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рожденний</a:t>
            </a:r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поблагословить усі наші добрі починання.</a:t>
            </a:r>
            <a:b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uk-UA" sz="24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Нехай наша повсякденна праця та віра принесуть нам міцні знання.</a:t>
            </a:r>
            <a: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/>
            </a:r>
            <a:br>
              <a:rPr lang="uk-UA" sz="24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</a:br>
            <a:r>
              <a:rPr lang="uk-UA" sz="2400" b="1" dirty="0" smtClean="0">
                <a:solidFill>
                  <a:srgbClr val="C00000"/>
                </a:solidFill>
                <a:latin typeface="+mn-lt"/>
              </a:rPr>
              <a:t>  </a:t>
            </a:r>
            <a:endParaRPr lang="uk-UA" sz="2400" b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6146" name="Picture 2" descr="D:\Портфоліо_Галелюка_Л_Т\Новая папка_все для вчителя\новорічна\2001985_52feb02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41" y="980728"/>
            <a:ext cx="4629150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Портфоліо_Галелюка_Л_Т\Новая папка_все для вчителя\новорічна\images (2)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" y="82828"/>
            <a:ext cx="498919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Портфоліо_Галелюка_Л_Т\Новая папка_все для вчителя\новорічна\images (2)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01841" y="5345832"/>
            <a:ext cx="498919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Dell\Pictures\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-457200"/>
            <a:ext cx="9753600" cy="7315200"/>
          </a:xfrm>
          <a:prstGeom prst="rect">
            <a:avLst/>
          </a:prstGeom>
          <a:noFill/>
        </p:spPr>
      </p:pic>
      <p:pic>
        <p:nvPicPr>
          <p:cNvPr id="1027" name="Picture 3" descr="C:\Users\Dell\Pictures\38a95944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057275"/>
            <a:ext cx="5334000" cy="4286250"/>
          </a:xfrm>
          <a:prstGeom prst="rect">
            <a:avLst/>
          </a:prstGeom>
          <a:noFill/>
        </p:spPr>
      </p:pic>
      <p:pic>
        <p:nvPicPr>
          <p:cNvPr id="1028" name="Picture 4" descr="C:\Users\Dell\Pictures\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09600" y="-457200"/>
            <a:ext cx="9753600" cy="73152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20971073">
            <a:off x="-551325" y="363793"/>
            <a:ext cx="9787769" cy="116955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0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ВЕСЕЛОГО   РІЗДВА  !</a:t>
            </a:r>
            <a:endParaRPr lang="ru-RU" sz="70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9175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Портфоліо_Галелюка_Л_Т\Новая папка_все для вчителя\новорічна\1259335889_new_year_animation_240x320_by_tel.by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68761"/>
            <a:ext cx="3528392" cy="517090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Досвід роботи\ФОТО\PB0901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477" y="1288164"/>
            <a:ext cx="3168352" cy="23766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Досвід роботи\ФОТО\PB09010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228184" y="3933056"/>
            <a:ext cx="2522602" cy="2443770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Досвід роботи\ФОТО\PB0900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769545">
            <a:off x="239222" y="3918848"/>
            <a:ext cx="3180862" cy="23860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D:\Досвід роботи\ФОТО\PB0900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1288164"/>
            <a:ext cx="3169305" cy="23773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-1" y="404664"/>
            <a:ext cx="9144001" cy="792088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  </a:t>
            </a:r>
            <a:r>
              <a:rPr lang="uk-UA" sz="3200" dirty="0" smtClean="0"/>
              <a:t>ЗАВДАННЯ  для  другої  групи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374478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708920"/>
            <a:ext cx="8229600" cy="388843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20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Щоб приготувати на Святий Вечір смачну кутю, потрібно:</a:t>
            </a:r>
          </a:p>
          <a:p>
            <a:pPr algn="just"/>
            <a:r>
              <a:rPr lang="uk-UA" sz="20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Відварити 500 г крупи куті пшеничної – вихід у 3 рази більше;  </a:t>
            </a:r>
          </a:p>
          <a:p>
            <a:pPr algn="just"/>
            <a:r>
              <a:rPr lang="uk-UA" sz="20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Цукру – пудри узяти в 2 рази менше, ніж куті пшеничної, </a:t>
            </a:r>
          </a:p>
          <a:p>
            <a:pPr algn="just"/>
            <a:r>
              <a:rPr lang="uk-UA" sz="20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Маку запарити на 100 г менше, ніж цукру – пудри; розтерти .</a:t>
            </a:r>
          </a:p>
          <a:p>
            <a:pPr algn="just"/>
            <a:r>
              <a:rPr lang="uk-UA" sz="20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Додати таку ж масу меду, стільки ж порізаних  горіхів.  </a:t>
            </a:r>
          </a:p>
          <a:p>
            <a:pPr algn="just"/>
            <a:r>
              <a:rPr lang="uk-UA" sz="20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Розмішати у макітрі дерев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uk-UA" sz="20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яною</a:t>
            </a:r>
            <a:r>
              <a:rPr lang="uk-UA" sz="20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ложкою.</a:t>
            </a:r>
          </a:p>
          <a:p>
            <a:pPr algn="just"/>
            <a:endParaRPr lang="uk-UA" sz="2000" dirty="0" smtClean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uk-UA" sz="2000" i="1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Скільки грамів кожного продукту потрібно взяти, щоб приготувати смачну кутю ?</a:t>
            </a:r>
          </a:p>
          <a:p>
            <a:pPr algn="just">
              <a:buNone/>
            </a:pPr>
            <a:r>
              <a:rPr lang="uk-UA" sz="2000" i="1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Яка маса готової куті ?</a:t>
            </a:r>
            <a:r>
              <a:rPr lang="uk-UA" sz="20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1700808"/>
            <a:ext cx="51125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СМАЧНА  КУТЯ</a:t>
            </a:r>
            <a:endParaRPr lang="uk-UA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692696"/>
            <a:ext cx="54726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Рецепти  бабусі  Марусі </a:t>
            </a:r>
            <a:endParaRPr lang="uk-UA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395536" y="412660"/>
            <a:ext cx="1933774" cy="22617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470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908720"/>
            <a:ext cx="6336704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Рецепти  бабусі  Марусі</a:t>
            </a:r>
            <a:r>
              <a:rPr lang="uk-UA" b="1" i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uk-UA" b="1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b="1" i="1" dirty="0" smtClean="0">
                <a:solidFill>
                  <a:srgbClr val="FF0000"/>
                </a:solidFill>
              </a:rPr>
              <a:t/>
            </a:r>
            <a:br>
              <a:rPr lang="uk-UA" b="1" i="1" dirty="0" smtClean="0">
                <a:solidFill>
                  <a:srgbClr val="FF0000"/>
                </a:solidFill>
              </a:rPr>
            </a:b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endParaRPr lang="uk-UA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510911"/>
            <a:ext cx="8229600" cy="4086441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                                            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Розв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’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язання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algn="just">
              <a:buNone/>
            </a:pPr>
            <a:endParaRPr lang="uk-UA" sz="9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500 ∙ 3 = 1500 (г)  – відварена пшениця</a:t>
            </a:r>
          </a:p>
          <a:p>
            <a:pPr marL="457200" indent="-457200" algn="just"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500 : 2 = 250 (г) – маса цукру – пудри</a:t>
            </a:r>
          </a:p>
          <a:p>
            <a:pPr marL="457200" indent="-457200" algn="just"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250 – 100 = 150 (г) – маса маку, меду, горіхів</a:t>
            </a:r>
          </a:p>
          <a:p>
            <a:pPr marL="457200" indent="-457200" algn="just"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1500 + 250 +150 ∙ 3 = 1500 + 250 +450 = 2200 (г) = 2 кг 200 г - маса готової куті .</a:t>
            </a:r>
          </a:p>
          <a:p>
            <a:pPr marL="457200" indent="-457200" algn="just">
              <a:buNone/>
            </a:pPr>
            <a:endParaRPr lang="uk-UA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None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Відповідь.  </a:t>
            </a:r>
            <a:r>
              <a:rPr lang="uk-UA" sz="2000" i="1" dirty="0" smtClean="0">
                <a:latin typeface="Arial" pitchFamily="34" charset="0"/>
                <a:cs typeface="Arial" pitchFamily="34" charset="0"/>
              </a:rPr>
              <a:t>Щоб приготувати смачну кутю, потрібно взяти </a:t>
            </a:r>
          </a:p>
          <a:p>
            <a:pPr marL="457200" indent="-457200" algn="just">
              <a:buNone/>
            </a:pPr>
            <a:r>
              <a:rPr lang="uk-UA" sz="2000" i="1" dirty="0" smtClean="0">
                <a:latin typeface="Arial" pitchFamily="34" charset="0"/>
                <a:cs typeface="Arial" pitchFamily="34" charset="0"/>
              </a:rPr>
              <a:t>                  1 кг 500 г відвареної пшениці, 250 г цукру – пудри, </a:t>
            </a:r>
          </a:p>
          <a:p>
            <a:pPr marL="457200" indent="-457200" algn="just">
              <a:buNone/>
            </a:pPr>
            <a:r>
              <a:rPr lang="uk-UA" sz="2000" i="1" dirty="0" smtClean="0">
                <a:latin typeface="Arial" pitchFamily="34" charset="0"/>
                <a:cs typeface="Arial" pitchFamily="34" charset="0"/>
              </a:rPr>
              <a:t>                  по 150 г маку, меду та горіхів.</a:t>
            </a:r>
          </a:p>
          <a:p>
            <a:pPr algn="just">
              <a:buNone/>
            </a:pPr>
            <a:r>
              <a:rPr lang="uk-UA" sz="2000" i="1" dirty="0" smtClean="0">
                <a:latin typeface="Arial" pitchFamily="34" charset="0"/>
                <a:cs typeface="Arial" pitchFamily="34" charset="0"/>
              </a:rPr>
              <a:t>                  Маса готової куті 2 кг 200 г . </a:t>
            </a:r>
          </a:p>
          <a:p>
            <a:pPr algn="just">
              <a:buNone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1412776"/>
            <a:ext cx="51125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СМАЧНА  КУТЯ</a:t>
            </a:r>
            <a:endParaRPr lang="uk-UA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51520" y="404664"/>
            <a:ext cx="1933774" cy="22617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6166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65512"/>
            <a:ext cx="6623720" cy="4392488"/>
          </a:xfrm>
        </p:spPr>
        <p:txBody>
          <a:bodyPr>
            <a:noAutofit/>
          </a:bodyPr>
          <a:lstStyle/>
          <a:p>
            <a:pPr marL="457200" indent="-457200">
              <a:buNone/>
            </a:pPr>
            <a:endParaRPr lang="uk-UA" sz="2000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None/>
            </a:pPr>
            <a:r>
              <a:rPr lang="uk-UA" sz="2800" dirty="0" smtClean="0">
                <a:latin typeface="Arial" pitchFamily="34" charset="0"/>
                <a:cs typeface="Arial" pitchFamily="34" charset="0"/>
              </a:rPr>
              <a:t>       </a:t>
            </a: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Бабуся Маруся напекла </a:t>
            </a:r>
            <a:r>
              <a:rPr lang="uk-UA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пампушків</a:t>
            </a: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Нам усім дісталось порівну, один 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пампушок дістався </a:t>
            </a:r>
            <a:r>
              <a:rPr lang="uk-UA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Мурчику</a:t>
            </a: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По скільки </a:t>
            </a:r>
            <a:r>
              <a:rPr lang="uk-UA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пампушків</a:t>
            </a: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отримав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кожен від бабусі Марусі, 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якщо разом  з </a:t>
            </a:r>
            <a:r>
              <a:rPr lang="uk-UA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Мурчиком</a:t>
            </a: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ми</a:t>
            </a:r>
          </a:p>
          <a:p>
            <a:pPr marL="457200" indent="-457200">
              <a:buNone/>
            </a:pP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отримали 26 </a:t>
            </a:r>
            <a:r>
              <a:rPr lang="uk-UA" sz="2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пампушків</a:t>
            </a: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7296" y="908720"/>
            <a:ext cx="633670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Рецепти  бабусі  Марусі</a:t>
            </a:r>
            <a:r>
              <a:rPr lang="uk-UA" b="1" i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uk-UA" b="1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b="1" i="1" dirty="0" smtClean="0">
                <a:solidFill>
                  <a:srgbClr val="FF0000"/>
                </a:solidFill>
              </a:rPr>
              <a:t/>
            </a:r>
            <a:br>
              <a:rPr lang="uk-UA" b="1" i="1" dirty="0" smtClean="0">
                <a:solidFill>
                  <a:srgbClr val="FF0000"/>
                </a:solidFill>
              </a:rPr>
            </a:b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endParaRPr lang="uk-UA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F:\newyear_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707690"/>
            <a:ext cx="3528392" cy="2646592"/>
          </a:xfrm>
          <a:prstGeom prst="round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63888" y="1700808"/>
            <a:ext cx="51125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ПАМПУШКИ</a:t>
            </a:r>
            <a:endParaRPr lang="uk-UA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827584" y="569947"/>
            <a:ext cx="1933774" cy="22617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3026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7342" y="671428"/>
            <a:ext cx="633670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Рецепти  бабусі  Марусі</a:t>
            </a:r>
            <a:r>
              <a:rPr lang="uk-UA" b="1" i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uk-UA" b="1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uk-UA" b="1" i="1" dirty="0" smtClean="0">
                <a:solidFill>
                  <a:srgbClr val="FF0000"/>
                </a:solidFill>
              </a:rPr>
              <a:t/>
            </a:r>
            <a:br>
              <a:rPr lang="uk-UA" b="1" i="1" dirty="0" smtClean="0">
                <a:solidFill>
                  <a:srgbClr val="FF0000"/>
                </a:solidFill>
              </a:rPr>
            </a:br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</a:t>
            </a:r>
            <a:endParaRPr lang="uk-UA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3174" y="1988840"/>
            <a:ext cx="6840760" cy="470790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                                              </a:t>
            </a:r>
            <a:r>
              <a:rPr lang="uk-UA" sz="2000" dirty="0" err="1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Розв</a:t>
            </a:r>
            <a:r>
              <a:rPr lang="en-US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uk-UA" sz="2000" dirty="0" err="1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язання</a:t>
            </a: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457200" indent="-457200" algn="just">
              <a:buNone/>
            </a:pP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Нехай кожен отримав по  </a:t>
            </a:r>
            <a:r>
              <a:rPr lang="uk-UA" sz="2800" i="1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х </a:t>
            </a:r>
            <a:r>
              <a:rPr lang="uk-UA" sz="2400" i="1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пампушків</a:t>
            </a: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.  </a:t>
            </a:r>
          </a:p>
          <a:p>
            <a:pPr marL="457200" indent="-457200" algn="just">
              <a:buNone/>
            </a:pP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Ми отримали  </a:t>
            </a:r>
            <a:r>
              <a:rPr lang="uk-UA" sz="2800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28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∙</a:t>
            </a:r>
            <a:r>
              <a:rPr lang="uk-UA" sz="2800" i="1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 х = 5х </a:t>
            </a:r>
            <a:r>
              <a:rPr lang="uk-UA" sz="2000" dirty="0" err="1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пампушків</a:t>
            </a: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 algn="just">
              <a:buNone/>
            </a:pP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Разом із </a:t>
            </a:r>
            <a:r>
              <a:rPr lang="uk-UA" sz="2000" dirty="0" err="1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Мурчиком</a:t>
            </a:r>
            <a:r>
              <a:rPr lang="uk-UA" sz="2000" dirty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uk-UA" sz="2800" i="1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5х+1 </a:t>
            </a:r>
            <a:r>
              <a:rPr lang="uk-UA" sz="2000" dirty="0" err="1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пампушків</a:t>
            </a: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 algn="just">
              <a:buNone/>
            </a:pP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Відомо, що ми з </a:t>
            </a:r>
            <a:r>
              <a:rPr lang="uk-UA" sz="2000" dirty="0" err="1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Мурчиком</a:t>
            </a: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 отримали 26 </a:t>
            </a:r>
            <a:r>
              <a:rPr lang="uk-UA" sz="2000" dirty="0" err="1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пампушків</a:t>
            </a: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indent="-457200" algn="just">
              <a:buNone/>
            </a:pP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                                     Складаємо рівняння:</a:t>
            </a:r>
          </a:p>
          <a:p>
            <a:pPr marL="457200" indent="-457200" algn="ctr">
              <a:buNone/>
            </a:pPr>
            <a:r>
              <a:rPr lang="uk-UA" sz="16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i="1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5х+1 = 26;</a:t>
            </a:r>
          </a:p>
          <a:p>
            <a:pPr marL="457200" indent="-457200" algn="ctr">
              <a:buNone/>
            </a:pPr>
            <a:r>
              <a:rPr lang="uk-UA" sz="16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i="1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5х= 26 – 1;</a:t>
            </a:r>
          </a:p>
          <a:p>
            <a:pPr marL="457200" indent="-457200">
              <a:buNone/>
            </a:pPr>
            <a:r>
              <a:rPr lang="uk-UA" sz="16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</a:t>
            </a:r>
            <a:r>
              <a:rPr lang="uk-UA" sz="2000" i="1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5х=25;</a:t>
            </a:r>
          </a:p>
          <a:p>
            <a:pPr marL="457200" indent="-457200">
              <a:buNone/>
            </a:pPr>
            <a:r>
              <a:rPr lang="uk-UA" sz="2000" i="1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х=25 :5</a:t>
            </a:r>
            <a:endParaRPr lang="uk-UA" sz="2000" dirty="0" smtClean="0">
              <a:solidFill>
                <a:srgbClr val="481F67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None/>
            </a:pPr>
            <a:r>
              <a:rPr lang="uk-UA" sz="2000" i="1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х=5</a:t>
            </a:r>
            <a:endParaRPr lang="uk-UA" sz="2000" dirty="0" smtClean="0">
              <a:solidFill>
                <a:srgbClr val="481F67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buNone/>
            </a:pPr>
            <a:r>
              <a:rPr lang="uk-UA" sz="2000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Відповідь.  </a:t>
            </a:r>
            <a:r>
              <a:rPr lang="uk-UA" sz="2000" i="1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Кожен отримав по 5 </a:t>
            </a:r>
            <a:r>
              <a:rPr lang="uk-UA" sz="2000" i="1" dirty="0" err="1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пампушків</a:t>
            </a:r>
            <a:r>
              <a:rPr lang="uk-UA" sz="2000" i="1" dirty="0" smtClean="0">
                <a:solidFill>
                  <a:srgbClr val="481F67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000" i="1" dirty="0" smtClean="0">
                <a:solidFill>
                  <a:srgbClr val="481F67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>
              <a:buNone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1295621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ПАМПУШКИ</a:t>
            </a:r>
            <a:endParaRPr lang="uk-UA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F:\newyear_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91023">
            <a:off x="5671116" y="4032780"/>
            <a:ext cx="3177080" cy="2383079"/>
          </a:xfrm>
          <a:prstGeom prst="round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83568" y="191958"/>
            <a:ext cx="1933774" cy="22617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927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440" y="707603"/>
            <a:ext cx="4499992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ЛОГІЧНІ  ЗАДАЧІ</a:t>
            </a:r>
            <a:endParaRPr lang="uk-UA" sz="44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8848" y="1281054"/>
            <a:ext cx="8783631" cy="5576945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uk-UA" sz="24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</a:t>
            </a:r>
            <a:r>
              <a:rPr lang="uk-UA" sz="20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Задача 1.</a:t>
            </a:r>
          </a:p>
          <a:p>
            <a:pPr algn="just">
              <a:buNone/>
            </a:pP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У якому випадку, дивлячись на число 2, ми кажемо “десять” ?</a:t>
            </a:r>
          </a:p>
          <a:p>
            <a:pPr algn="just">
              <a:buNone/>
            </a:pPr>
            <a:endParaRPr lang="uk-UA" sz="1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uk-UA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(коли хвилинна стрілка на годиннику </a:t>
            </a:r>
          </a:p>
          <a:p>
            <a:pPr algn="just">
              <a:buNone/>
            </a:pPr>
            <a:r>
              <a:rPr lang="uk-UA" sz="2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вказує на 2, ми говоримо 10 хв.)</a:t>
            </a:r>
          </a:p>
          <a:p>
            <a:pPr algn="just">
              <a:buNone/>
            </a:pPr>
            <a:endParaRPr lang="uk-UA" sz="2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            </a:t>
            </a:r>
            <a:endParaRPr lang="uk-UA" sz="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uk-UA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8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                            </a:t>
            </a:r>
          </a:p>
          <a:p>
            <a:pPr algn="just">
              <a:buNone/>
            </a:pPr>
            <a:endParaRPr lang="uk-UA" sz="800" i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uk-UA" sz="800" i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uk-UA" sz="8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</a:t>
            </a:r>
          </a:p>
          <a:p>
            <a:pPr algn="just">
              <a:buNone/>
            </a:pPr>
            <a:r>
              <a:rPr lang="uk-UA" sz="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8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                                                        </a:t>
            </a:r>
            <a:r>
              <a:rPr lang="uk-UA" sz="20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Задача 2. </a:t>
            </a:r>
          </a:p>
          <a:p>
            <a:pPr marL="1800225" indent="-728663" algn="just">
              <a:buNone/>
            </a:pP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                      У тебе 10 ялинок. Посади їх</a:t>
            </a:r>
          </a:p>
          <a:p>
            <a:pPr marL="1800225" indent="-728663" algn="just">
              <a:buNone/>
            </a:pPr>
            <a:r>
              <a:rPr lang="uk-UA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                     так, щоб ялиночки утворили</a:t>
            </a:r>
          </a:p>
          <a:p>
            <a:pPr marL="1800225" indent="-728663" algn="just">
              <a:buNone/>
            </a:pPr>
            <a:r>
              <a:rPr lang="uk-UA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                    5 рядів по 4 деревця у кожному. </a:t>
            </a:r>
            <a:endParaRPr lang="uk-UA" sz="20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NATALI\Desktop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754" y="2136681"/>
            <a:ext cx="1966249" cy="204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3647022" y="5821925"/>
            <a:ext cx="5019464" cy="953979"/>
          </a:xfrm>
          <a:prstGeom prst="rect">
            <a:avLst/>
          </a:prstGeom>
        </p:spPr>
        <p:txBody>
          <a:bodyPr vert="horz">
            <a:no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Georgia"/>
              <a:buNone/>
            </a:pPr>
            <a:r>
              <a:rPr lang="uk-UA" sz="2000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(Ялиночки необхідно посадити так, </a:t>
            </a:r>
          </a:p>
          <a:p>
            <a:pPr algn="ctr">
              <a:buFont typeface="Georgia"/>
              <a:buNone/>
            </a:pPr>
            <a:r>
              <a:rPr lang="uk-UA" sz="2000" i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як показано на малюнку)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203163" y="3789040"/>
            <a:ext cx="3215563" cy="2885239"/>
            <a:chOff x="2627784" y="3211348"/>
            <a:chExt cx="3768846" cy="3446397"/>
          </a:xfrm>
        </p:grpSpPr>
        <p:sp>
          <p:nvSpPr>
            <p:cNvPr id="7" name="5-конечная звезда 6"/>
            <p:cNvSpPr/>
            <p:nvPr/>
          </p:nvSpPr>
          <p:spPr>
            <a:xfrm>
              <a:off x="2915816" y="3717032"/>
              <a:ext cx="3240360" cy="2880320"/>
            </a:xfrm>
            <a:prstGeom prst="star5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pic>
          <p:nvPicPr>
            <p:cNvPr id="8" name="Picture 2" descr="C:\Program Files\Microsoft Office\CLIPART\PUB60COR\AG00176_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27784" y="4077072"/>
              <a:ext cx="586863" cy="706760"/>
            </a:xfrm>
            <a:prstGeom prst="rect">
              <a:avLst/>
            </a:prstGeom>
            <a:noFill/>
          </p:spPr>
        </p:pic>
        <p:pic>
          <p:nvPicPr>
            <p:cNvPr id="9" name="Picture 3" descr="C:\Program Files\Microsoft Office\CLIPART\PUB60COR\AG00176_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79912" y="4149080"/>
              <a:ext cx="576064" cy="693754"/>
            </a:xfrm>
            <a:prstGeom prst="rect">
              <a:avLst/>
            </a:prstGeom>
            <a:noFill/>
          </p:spPr>
        </p:pic>
        <p:pic>
          <p:nvPicPr>
            <p:cNvPr id="10" name="Picture 4" descr="C:\Program Files\Microsoft Office\CLIPART\PUB60COR\AG00176_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3968" y="3211348"/>
              <a:ext cx="504056" cy="607035"/>
            </a:xfrm>
            <a:prstGeom prst="rect">
              <a:avLst/>
            </a:prstGeom>
            <a:noFill/>
          </p:spPr>
        </p:pic>
        <p:pic>
          <p:nvPicPr>
            <p:cNvPr id="11" name="Picture 5" descr="C:\Program Files\Microsoft Office\CLIPART\PUB60COR\AG00176_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44008" y="4149080"/>
              <a:ext cx="588280" cy="708466"/>
            </a:xfrm>
            <a:prstGeom prst="rect">
              <a:avLst/>
            </a:prstGeom>
            <a:noFill/>
          </p:spPr>
        </p:pic>
        <p:pic>
          <p:nvPicPr>
            <p:cNvPr id="12" name="Picture 6" descr="C:\Program Files\Microsoft Office\CLIPART\PUB60COR\AG00176_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68144" y="4149080"/>
              <a:ext cx="528486" cy="636457"/>
            </a:xfrm>
            <a:prstGeom prst="rect">
              <a:avLst/>
            </a:prstGeom>
            <a:noFill/>
          </p:spPr>
        </p:pic>
        <p:pic>
          <p:nvPicPr>
            <p:cNvPr id="13" name="Picture 6" descr="C:\Program Files\Microsoft Office\CLIPART\PUB60COR\AG00176_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32040" y="4941168"/>
              <a:ext cx="528486" cy="636457"/>
            </a:xfrm>
            <a:prstGeom prst="rect">
              <a:avLst/>
            </a:prstGeom>
            <a:noFill/>
          </p:spPr>
        </p:pic>
        <p:pic>
          <p:nvPicPr>
            <p:cNvPr id="14" name="Picture 6" descr="C:\Program Files\Microsoft Office\CLIPART\PUB60COR\AG00176_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35896" y="4869160"/>
              <a:ext cx="528486" cy="636457"/>
            </a:xfrm>
            <a:prstGeom prst="rect">
              <a:avLst/>
            </a:prstGeom>
            <a:noFill/>
          </p:spPr>
        </p:pic>
        <p:pic>
          <p:nvPicPr>
            <p:cNvPr id="15" name="Picture 6" descr="C:\Program Files\Microsoft Office\CLIPART\PUB60COR\AG00176_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92080" y="5949280"/>
              <a:ext cx="528486" cy="636457"/>
            </a:xfrm>
            <a:prstGeom prst="rect">
              <a:avLst/>
            </a:prstGeom>
            <a:noFill/>
          </p:spPr>
        </p:pic>
        <p:pic>
          <p:nvPicPr>
            <p:cNvPr id="16" name="Picture 6" descr="C:\Program Files\Microsoft Office\CLIPART\PUB60COR\AG00176_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3968" y="5301208"/>
              <a:ext cx="528486" cy="636457"/>
            </a:xfrm>
            <a:prstGeom prst="rect">
              <a:avLst/>
            </a:prstGeom>
            <a:noFill/>
          </p:spPr>
        </p:pic>
        <p:pic>
          <p:nvPicPr>
            <p:cNvPr id="17" name="Picture 6" descr="C:\Program Files\Microsoft Office\CLIPART\PUB60COR\AG00176_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75856" y="6021288"/>
              <a:ext cx="528486" cy="63645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42983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C:\Users\Dell\Pictures\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-457200"/>
            <a:ext cx="9753600" cy="7315200"/>
          </a:xfrm>
          <a:prstGeom prst="rect">
            <a:avLst/>
          </a:prstGeom>
          <a:noFill/>
        </p:spPr>
      </p:pic>
      <p:pic>
        <p:nvPicPr>
          <p:cNvPr id="1027" name="Picture 3" descr="C:\Users\Dell\Pictures\38a95944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057275"/>
            <a:ext cx="5334000" cy="4286250"/>
          </a:xfrm>
          <a:prstGeom prst="rect">
            <a:avLst/>
          </a:prstGeom>
          <a:noFill/>
        </p:spPr>
      </p:pic>
      <p:pic>
        <p:nvPicPr>
          <p:cNvPr id="1028" name="Picture 4" descr="C:\Users\Dell\Pictures\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09600" y="-457200"/>
            <a:ext cx="9753600" cy="7315200"/>
          </a:xfrm>
          <a:prstGeom prst="rect">
            <a:avLst/>
          </a:prstGeom>
          <a:noFill/>
        </p:spPr>
      </p:pic>
      <p:pic>
        <p:nvPicPr>
          <p:cNvPr id="1029" name="Picture 5" descr="C:\Users\Dell\Pictures\0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609600" y="-457200"/>
            <a:ext cx="9753600" cy="73152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 rot="20971073">
            <a:off x="-416454" y="542044"/>
            <a:ext cx="9533617" cy="116955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7000" b="1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ВЕСЕЛОГО   РІЗДВА!</a:t>
            </a:r>
            <a:endParaRPr lang="ru-RU" sz="70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934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692696"/>
            <a:ext cx="2690819" cy="2088232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Завдання для  третьої групи</a:t>
            </a:r>
            <a:endParaRPr lang="uk-UA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C:\Users\Dell\Pictures\9255_nyw_4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6084168" y="764704"/>
            <a:ext cx="2688299" cy="2016224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D:\Досвід роботи\ФОТО\PB0901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323528" y="620688"/>
            <a:ext cx="2952328" cy="2214246"/>
          </a:xfrm>
          <a:prstGeom prst="round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  <a:softEdge rad="11250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683568" y="3356992"/>
            <a:ext cx="2448272" cy="3096344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/>
          <a:stretch>
            <a:fillRect/>
          </a:stretch>
        </p:blipFill>
        <p:spPr bwMode="auto">
          <a:xfrm>
            <a:off x="6300192" y="3068960"/>
            <a:ext cx="2304256" cy="3312368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D:\Досвід роботи\ФОТО\PB090091.JPG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 rot="5400000">
            <a:off x="3131157" y="3185771"/>
            <a:ext cx="3240360" cy="2430675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495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55568" y="1700808"/>
            <a:ext cx="3888432" cy="381642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     Пастушки, що перебували вночі на сторожі коло своїх отар, поспішали побачити Дитятко</a:t>
            </a:r>
          </a:p>
          <a:p>
            <a:pPr>
              <a:buNone/>
            </a:pPr>
            <a:r>
              <a:rPr lang="uk-UA" i="1" dirty="0" smtClean="0">
                <a:solidFill>
                  <a:schemeClr val="bg2">
                    <a:lumMod val="10000"/>
                  </a:schemeClr>
                </a:solidFill>
              </a:rPr>
              <a:t>   Боже. За 12 хвилин швидкістю зі 2 м/с вони притьмом добігли до ясел.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764704"/>
            <a:ext cx="82089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cap="none" spc="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Над вертепом </a:t>
            </a:r>
            <a:r>
              <a:rPr lang="uk-UA" sz="3200" cap="none" spc="0" dirty="0" err="1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звізда</a:t>
            </a:r>
            <a:r>
              <a:rPr lang="uk-UA" sz="3200" cap="none" spc="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ясна світу засіяла</a:t>
            </a:r>
            <a:endParaRPr lang="uk-UA" sz="3200" cap="none" spc="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2" descr="C:\Users\Dell\Documents\Вертеп\рождественский вертеп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 b="5050"/>
          <a:stretch>
            <a:fillRect/>
          </a:stretch>
        </p:blipFill>
        <p:spPr bwMode="auto">
          <a:xfrm>
            <a:off x="539552" y="1772816"/>
            <a:ext cx="4752528" cy="33843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59632" y="5805264"/>
            <a:ext cx="640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</a:rPr>
              <a:t>На якій відстані знаходились пастушки ? </a:t>
            </a:r>
            <a:endParaRPr lang="uk-UA" sz="2400" i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D:\Портфоліо_Галелюка_Л_Т\Новая папка_все для вчителя\новорічна\анімація сніг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779" y="692696"/>
            <a:ext cx="1937423" cy="191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867" y="1543944"/>
            <a:ext cx="8229600" cy="10668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2800" b="1" cap="all" dirty="0" smtClean="0">
                <a:ln/>
                <a:solidFill>
                  <a:srgbClr val="9E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НОВОРІЧНО – РІЗДВЯНА   МОЗАЇКА</a:t>
            </a:r>
            <a:endParaRPr lang="uk-UA" sz="2800" b="1" cap="all" dirty="0">
              <a:ln/>
              <a:solidFill>
                <a:srgbClr val="9E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1760" y="3192298"/>
            <a:ext cx="6419056" cy="283576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109728" indent="0" algn="ctr">
              <a:buNone/>
            </a:pPr>
            <a:r>
              <a:rPr lang="uk-UA" dirty="0" err="1" smtClean="0">
                <a:ln/>
                <a:solidFill>
                  <a:schemeClr val="accent4">
                    <a:lumMod val="50000"/>
                  </a:schemeClr>
                </a:solidFill>
              </a:rPr>
              <a:t>Розв</a:t>
            </a:r>
            <a:r>
              <a:rPr lang="en-US" dirty="0" smtClean="0">
                <a:ln/>
                <a:solidFill>
                  <a:schemeClr val="accent4">
                    <a:lumMod val="50000"/>
                  </a:schemeClr>
                </a:solidFill>
              </a:rPr>
              <a:t>’</a:t>
            </a:r>
            <a:r>
              <a:rPr lang="uk-UA" dirty="0" err="1" smtClean="0">
                <a:ln/>
                <a:solidFill>
                  <a:schemeClr val="accent4">
                    <a:lumMod val="50000"/>
                  </a:schemeClr>
                </a:solidFill>
              </a:rPr>
              <a:t>язування</a:t>
            </a:r>
            <a:r>
              <a:rPr lang="uk-UA" dirty="0" smtClean="0">
                <a:ln/>
                <a:solidFill>
                  <a:schemeClr val="accent4">
                    <a:lumMod val="50000"/>
                  </a:schemeClr>
                </a:solidFill>
              </a:rPr>
              <a:t> задач  з  розділу</a:t>
            </a:r>
            <a:r>
              <a:rPr lang="uk-UA" b="1" dirty="0" smtClean="0">
                <a:ln/>
                <a:solidFill>
                  <a:schemeClr val="accent3"/>
                </a:solidFill>
              </a:rPr>
              <a:t>  </a:t>
            </a:r>
          </a:p>
          <a:p>
            <a:pPr marL="109728" indent="0" algn="ctr">
              <a:buNone/>
            </a:pPr>
            <a:endParaRPr lang="uk-UA" sz="1600" b="1" dirty="0">
              <a:ln/>
              <a:solidFill>
                <a:schemeClr val="accent3"/>
              </a:solidFill>
            </a:endParaRPr>
          </a:p>
          <a:p>
            <a:pPr marL="109728" indent="0" algn="ctr">
              <a:buNone/>
            </a:pPr>
            <a:r>
              <a:rPr lang="uk-UA" sz="3200" dirty="0" smtClean="0">
                <a:ln/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Дії </a:t>
            </a:r>
            <a:r>
              <a:rPr lang="uk-UA" sz="3200" dirty="0">
                <a:ln/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над натуральними числами. </a:t>
            </a:r>
            <a:endParaRPr lang="uk-UA" sz="3200" dirty="0" smtClean="0">
              <a:ln/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09728" indent="0" algn="ctr">
              <a:buNone/>
            </a:pPr>
            <a:r>
              <a:rPr lang="uk-UA" sz="3200" dirty="0" smtClean="0">
                <a:ln/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Геометричні </a:t>
            </a:r>
            <a:r>
              <a:rPr lang="uk-UA" sz="3200" dirty="0">
                <a:ln/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фігури і </a:t>
            </a:r>
            <a:r>
              <a:rPr lang="uk-UA" sz="3200" dirty="0" smtClean="0">
                <a:ln/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величини. </a:t>
            </a:r>
          </a:p>
          <a:p>
            <a:pPr marL="109728" indent="0" algn="ctr">
              <a:buNone/>
            </a:pPr>
            <a:r>
              <a:rPr lang="uk-UA" sz="3200" dirty="0" smtClean="0">
                <a:ln/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Площі </a:t>
            </a:r>
            <a:r>
              <a:rPr lang="uk-UA" sz="3200" dirty="0">
                <a:ln/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 об</a:t>
            </a:r>
            <a:r>
              <a:rPr lang="ru-RU" sz="3200" dirty="0">
                <a:ln/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uk-UA" sz="3200" dirty="0" err="1">
                <a:ln/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єми</a:t>
            </a:r>
            <a:r>
              <a:rPr lang="uk-UA" sz="3200" dirty="0">
                <a:ln/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uk-UA" sz="3600" b="1" dirty="0">
                <a:ln/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uk-UA" b="1" dirty="0">
              <a:ln/>
              <a:solidFill>
                <a:schemeClr val="accent3"/>
              </a:solidFill>
            </a:endParaRPr>
          </a:p>
        </p:txBody>
      </p:sp>
      <p:pic>
        <p:nvPicPr>
          <p:cNvPr id="2050" name="Picture 2" descr="D:\Портфоліо_Галелюка_Л_Т\Новая папка_все для вчителя\новорічна\ялинкова прикрас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62" y="501879"/>
            <a:ext cx="1365707" cy="1342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Портфоліо_Галелюка_Л_Т\Новая папка_все для вчителя\новорічна\ялинкова прикрас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69461" y="501878"/>
            <a:ext cx="1658621" cy="1630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Портфоліо_Галелюка_Л_Т\Новая папка_все для вчителя\новорічна\2014-12-21 11.28.2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2" t="21505" b="20817"/>
          <a:stretch/>
        </p:blipFill>
        <p:spPr bwMode="auto">
          <a:xfrm rot="5400000">
            <a:off x="-907617" y="3544854"/>
            <a:ext cx="4304906" cy="213064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138068" y="706519"/>
            <a:ext cx="5028711" cy="10668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2800" dirty="0" smtClean="0"/>
              <a:t>НАШ  УРОК - НЕЗВИЧАЙНИЙ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198492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83568" y="4725144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uk-UA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Розв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uk-UA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язання</a:t>
            </a:r>
            <a:r>
              <a:rPr lang="uk-UA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:</a:t>
            </a:r>
          </a:p>
          <a:p>
            <a:pPr marL="342900" indent="-342900" algn="ctr"/>
            <a:endParaRPr lang="uk-UA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arenR"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12 × 60 = 720 (с) – витрачений час;</a:t>
            </a:r>
          </a:p>
          <a:p>
            <a:pPr marL="342900" indent="-342900">
              <a:buAutoNum type="arabicParenR"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720 × 2  = 1440 (м) = 1 км 440 м – пройдений шлях;</a:t>
            </a:r>
          </a:p>
          <a:p>
            <a:pPr marL="342900" indent="-342900"/>
            <a:endParaRPr lang="uk-UA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/>
            <a:r>
              <a:rPr lang="uk-UA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Відповідь:  пастушки знаходились на відстані 1 км 440 м</a:t>
            </a:r>
            <a:endParaRPr lang="uk-UA" i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692696"/>
            <a:ext cx="82089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3200" cap="none" spc="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Над вертепом </a:t>
            </a:r>
            <a:r>
              <a:rPr lang="uk-UA" sz="3200" cap="none" spc="0" dirty="0" err="1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звізда</a:t>
            </a:r>
            <a:r>
              <a:rPr lang="uk-UA" sz="3200" cap="none" spc="0" dirty="0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ясна світу засіяла</a:t>
            </a:r>
            <a:endParaRPr lang="uk-UA" sz="3200" cap="none" spc="0" dirty="0">
              <a:ln w="11430"/>
              <a:solidFill>
                <a:schemeClr val="tx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42" name="Picture 2" descr="D:\Портфоліо_Галелюка_Л_Т\Новая папка_все для вчителя\новорічна\rizd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654" y="1430792"/>
            <a:ext cx="4725503" cy="315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1324612">
            <a:off x="534793" y="2021231"/>
            <a:ext cx="8369946" cy="201622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  <a:t>Павук за 3 хвилини виплітає 6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</a:rPr>
              <a:t>см²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  <a:t> павутини. </a:t>
            </a:r>
          </a:p>
          <a:p>
            <a:pPr algn="ctr">
              <a:buNone/>
            </a:pP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  <a:t>Скільки часу потрібно було працювати 25 павукам,</a:t>
            </a:r>
          </a:p>
          <a:p>
            <a:pPr algn="ctr">
              <a:buNone/>
            </a:pP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  <a:t> щоб затулити від холоду і вітру </a:t>
            </a:r>
          </a:p>
          <a:p>
            <a:pPr algn="ctr">
              <a:buNone/>
            </a:pP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  <a:t>дірку розміром 50 см × 15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</a:rPr>
              <a:t>см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</a:p>
          <a:p>
            <a:pPr algn="ctr">
              <a:buNone/>
            </a:pP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  <a:t>у </a:t>
            </a:r>
            <a:r>
              <a:rPr lang="uk-UA" sz="2400" dirty="0" err="1" smtClean="0">
                <a:solidFill>
                  <a:schemeClr val="bg2">
                    <a:lumMod val="25000"/>
                  </a:schemeClr>
                </a:solidFill>
              </a:rPr>
              <a:t>Вифлеємській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</a:rPr>
              <a:t> стаєнці ? </a:t>
            </a:r>
            <a:endParaRPr lang="uk-UA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4437112"/>
            <a:ext cx="70567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uk-UA" dirty="0" err="1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Розв</a:t>
            </a:r>
            <a:r>
              <a:rPr lang="en-US" dirty="0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uk-UA" dirty="0" err="1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язання</a:t>
            </a:r>
            <a:r>
              <a:rPr lang="uk-UA" dirty="0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 :</a:t>
            </a:r>
          </a:p>
          <a:p>
            <a:pPr marL="342900" indent="-342900">
              <a:buFontTx/>
              <a:buAutoNum type="arabicParenR"/>
            </a:pPr>
            <a:r>
              <a:rPr lang="uk-UA" dirty="0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6 : 3 = 2 (</a:t>
            </a:r>
            <a:r>
              <a:rPr lang="uk-UA" dirty="0" err="1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см²</a:t>
            </a:r>
            <a:r>
              <a:rPr lang="uk-UA" dirty="0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) – виплітає 1 павук за 1 хвилину;</a:t>
            </a:r>
          </a:p>
          <a:p>
            <a:pPr marL="342900" indent="-342900">
              <a:buFontTx/>
              <a:buAutoNum type="arabicParenR"/>
            </a:pPr>
            <a:r>
              <a:rPr lang="uk-UA" dirty="0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50 ×15  = 750 (</a:t>
            </a:r>
            <a:r>
              <a:rPr lang="uk-UA" dirty="0" err="1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см²</a:t>
            </a:r>
            <a:r>
              <a:rPr lang="uk-UA" dirty="0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) – площа отвору у </a:t>
            </a:r>
            <a:r>
              <a:rPr lang="uk-UA" dirty="0" err="1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Вифлеємській</a:t>
            </a:r>
            <a:r>
              <a:rPr lang="uk-UA" dirty="0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 стаєнці;</a:t>
            </a:r>
          </a:p>
          <a:p>
            <a:pPr marL="342900" indent="-342900">
              <a:buFontTx/>
              <a:buAutoNum type="arabicParenR"/>
            </a:pPr>
            <a:r>
              <a:rPr lang="uk-UA" dirty="0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750 : 2 = 375 (хвилин) – треба працювати одному павуку;</a:t>
            </a:r>
          </a:p>
          <a:p>
            <a:pPr marL="342900" indent="-342900">
              <a:buFontTx/>
              <a:buAutoNum type="arabicParenR"/>
            </a:pPr>
            <a:r>
              <a:rPr lang="uk-UA" dirty="0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375 : 25 = 15 (хвилин) – треба працювати 25 павукам.</a:t>
            </a:r>
          </a:p>
          <a:p>
            <a:pPr marL="342900" indent="-342900"/>
            <a:endParaRPr lang="uk-UA" dirty="0" smtClean="0">
              <a:solidFill>
                <a:srgbClr val="DEDEDE">
                  <a:lumMod val="25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/>
            <a:r>
              <a:rPr lang="uk-UA" i="1" dirty="0" smtClean="0">
                <a:solidFill>
                  <a:srgbClr val="DEDEDE">
                    <a:lumMod val="25000"/>
                  </a:srgbClr>
                </a:solidFill>
                <a:latin typeface="Arial" pitchFamily="34" charset="0"/>
                <a:cs typeface="Arial" pitchFamily="34" charset="0"/>
              </a:rPr>
              <a:t>Відповідь: щоб затулили дірку, павуки працювали 15 хвилин </a:t>
            </a:r>
            <a:endParaRPr lang="uk-UA" i="1" dirty="0">
              <a:solidFill>
                <a:srgbClr val="0072C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WordArt 2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539552" y="620688"/>
            <a:ext cx="4536504" cy="72008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23559"/>
              </a:avLst>
            </a:prstTxWarp>
          </a:bodyPr>
          <a:lstStyle/>
          <a:p>
            <a:pPr algn="ctr" rtl="0"/>
            <a:r>
              <a:rPr lang="uk-UA" sz="3600" kern="10" spc="0" dirty="0" smtClean="0">
                <a:ln w="952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Times New Roman"/>
                <a:cs typeface="Times New Roman"/>
              </a:rPr>
              <a:t>ПАВУТИНКА</a:t>
            </a:r>
            <a:endParaRPr lang="uk-UA" sz="3600" kern="10" spc="0" dirty="0"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6344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NATALI\Desktop\завантаження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7700633" cy="494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WordArt 2"/>
          <p:cNvSpPr>
            <a:spLocks noGrp="1" noChangeArrowheads="1" noChangeShapeType="1" noTextEdit="1"/>
          </p:cNvSpPr>
          <p:nvPr>
            <p:ph type="title"/>
          </p:nvPr>
        </p:nvSpPr>
        <p:spPr bwMode="auto">
          <a:xfrm>
            <a:off x="539552" y="620688"/>
            <a:ext cx="4536504" cy="72008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23559"/>
              </a:avLst>
            </a:prstTxWarp>
          </a:bodyPr>
          <a:lstStyle/>
          <a:p>
            <a:pPr algn="ctr" rtl="0"/>
            <a:r>
              <a:rPr lang="uk-UA" sz="3600" kern="10" spc="0" dirty="0" smtClean="0">
                <a:ln w="9525">
                  <a:solidFill>
                    <a:schemeClr val="bg1">
                      <a:lumMod val="50000"/>
                    </a:schemeClr>
                  </a:solidFill>
                  <a:round/>
                  <a:headEnd/>
                  <a:tailEnd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latin typeface="Times New Roman"/>
                <a:cs typeface="Times New Roman"/>
              </a:rPr>
              <a:t>ПАВУТИНКА</a:t>
            </a:r>
            <a:endParaRPr lang="uk-UA" sz="3600" kern="10" spc="0" dirty="0"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latin typeface="Times New Roman"/>
              <a:cs typeface="Times New Roman"/>
            </a:endParaRPr>
          </a:p>
        </p:txBody>
      </p:sp>
      <p:pic>
        <p:nvPicPr>
          <p:cNvPr id="2" name="Picture 2" descr="C:\Users\NATALI\Desktop\завантаження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99" y="1568489"/>
            <a:ext cx="7700633" cy="4910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86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43808" y="836712"/>
            <a:ext cx="608532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uk-UA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 з </a:t>
            </a:r>
            <a:r>
              <a:rPr lang="uk-UA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востока</a:t>
            </a:r>
            <a:r>
              <a:rPr lang="uk-UA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за </a:t>
            </a:r>
            <a:r>
              <a:rPr lang="uk-UA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звіздою</a:t>
            </a:r>
            <a:r>
              <a:rPr lang="uk-UA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йдуть царі,</a:t>
            </a:r>
          </a:p>
          <a:p>
            <a:pPr algn="r"/>
            <a:r>
              <a:rPr lang="uk-UA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Три преславні, </a:t>
            </a:r>
            <a:r>
              <a:rPr lang="uk-UA" sz="20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прерозумні</a:t>
            </a:r>
            <a:r>
              <a:rPr lang="uk-UA" sz="20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звіздарі</a:t>
            </a:r>
            <a:endParaRPr lang="uk-UA" sz="20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700808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i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Скільки днів щоранку бачили царі </a:t>
            </a:r>
            <a:r>
              <a:rPr lang="uk-UA" sz="2400" i="1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Вифлеємську</a:t>
            </a:r>
            <a:r>
              <a:rPr lang="uk-UA" sz="2400" i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зірку?</a:t>
            </a:r>
          </a:p>
        </p:txBody>
      </p:sp>
      <p:sp>
        <p:nvSpPr>
          <p:cNvPr id="8" name="Прямоугольник 7"/>
          <p:cNvSpPr/>
          <p:nvPr/>
        </p:nvSpPr>
        <p:spPr>
          <a:xfrm rot="2226560">
            <a:off x="5777499" y="3438404"/>
            <a:ext cx="35991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uk-UA" sz="2800" dirty="0" smtClean="0">
                <a:solidFill>
                  <a:srgbClr val="481F67"/>
                </a:solidFill>
                <a:latin typeface="Mistral" pitchFamily="66" charset="0"/>
                <a:cs typeface="Arial" pitchFamily="34" charset="0"/>
              </a:rPr>
              <a:t>Підказка.</a:t>
            </a:r>
          </a:p>
          <a:p>
            <a:pPr marL="342900" indent="-342900"/>
            <a:r>
              <a:rPr lang="uk-UA" sz="2800" dirty="0" smtClean="0">
                <a:solidFill>
                  <a:srgbClr val="481F67"/>
                </a:solidFill>
                <a:latin typeface="Mistral" pitchFamily="66" charset="0"/>
                <a:cs typeface="Arial" pitchFamily="34" charset="0"/>
              </a:rPr>
              <a:t>Відповідь легко дізнатися, </a:t>
            </a:r>
          </a:p>
          <a:p>
            <a:pPr marL="342900" indent="-342900"/>
            <a:r>
              <a:rPr lang="uk-UA" sz="2800" dirty="0" smtClean="0">
                <a:solidFill>
                  <a:srgbClr val="481F67"/>
                </a:solidFill>
                <a:latin typeface="Mistral" pitchFamily="66" charset="0"/>
                <a:cs typeface="Arial" pitchFamily="34" charset="0"/>
              </a:rPr>
              <a:t>обчисливши значення виразу.</a:t>
            </a:r>
            <a:endParaRPr lang="uk-UA" sz="2800" dirty="0">
              <a:solidFill>
                <a:srgbClr val="481F67"/>
              </a:solidFill>
              <a:latin typeface="Mistral" pitchFamily="66" charset="0"/>
              <a:cs typeface="Arial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9592" y="5877272"/>
            <a:ext cx="7056784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3 923 010 : ((6 250 ― 23 )×9)</a:t>
            </a:r>
            <a:endParaRPr lang="uk-UA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Users\Dell\Documents\Вертеп\verte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04864"/>
            <a:ext cx="5232633" cy="367240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48680"/>
            <a:ext cx="518457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uk-UA" sz="1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 з </a:t>
            </a:r>
            <a:r>
              <a:rPr lang="uk-UA" sz="16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востока</a:t>
            </a:r>
            <a:r>
              <a:rPr lang="uk-UA" sz="1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за </a:t>
            </a:r>
            <a:r>
              <a:rPr lang="uk-UA" sz="16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звіздою</a:t>
            </a:r>
            <a:r>
              <a:rPr lang="uk-UA" sz="1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йдуть царі,</a:t>
            </a:r>
          </a:p>
          <a:p>
            <a:pPr algn="r"/>
            <a:r>
              <a:rPr lang="uk-UA" sz="1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Три преславні, </a:t>
            </a:r>
            <a:r>
              <a:rPr lang="uk-UA" sz="16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прерозумні</a:t>
            </a:r>
            <a:r>
              <a:rPr lang="uk-UA" sz="1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звіздарі</a:t>
            </a:r>
            <a:endParaRPr lang="uk-UA" sz="1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86916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uk-UA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Розв</a:t>
            </a:r>
            <a:r>
              <a:rPr lang="en-US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uk-UA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язання</a:t>
            </a:r>
            <a:r>
              <a:rPr lang="uk-UA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:</a:t>
            </a:r>
          </a:p>
          <a:p>
            <a:pPr marL="342900" indent="-342900">
              <a:buAutoNum type="arabicParenR"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6 250 – 23 = 6 227;</a:t>
            </a:r>
          </a:p>
          <a:p>
            <a:pPr marL="342900" indent="-342900">
              <a:buAutoNum type="arabicParenR"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6 227 × 9 = 56 043;</a:t>
            </a:r>
          </a:p>
          <a:p>
            <a:pPr marL="342900" indent="-342900">
              <a:buAutoNum type="arabicParenR"/>
            </a:pPr>
            <a:r>
              <a:rPr lang="uk-UA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3 923 010 : 56 043 = 70</a:t>
            </a:r>
            <a:endParaRPr lang="uk-UA" i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/>
            <a:r>
              <a:rPr lang="uk-UA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Відповідь:     </a:t>
            </a:r>
            <a:r>
              <a:rPr lang="uk-UA" sz="2400" i="1" dirty="0" err="1" smtClean="0">
                <a:solidFill>
                  <a:srgbClr val="000000"/>
                </a:solidFill>
                <a:latin typeface="Mistral" pitchFamily="66" charset="0"/>
                <a:cs typeface="Arial" pitchFamily="34" charset="0"/>
              </a:rPr>
              <a:t>Вифлеємську</a:t>
            </a:r>
            <a:r>
              <a:rPr lang="uk-UA" sz="2400" i="1" dirty="0" smtClean="0">
                <a:solidFill>
                  <a:srgbClr val="000000"/>
                </a:solidFill>
                <a:latin typeface="Mistral" pitchFamily="66" charset="0"/>
                <a:cs typeface="Arial" pitchFamily="34" charset="0"/>
              </a:rPr>
              <a:t> зірку царі бачили щоранку протягом 70 днів</a:t>
            </a:r>
            <a:endParaRPr lang="uk-UA" sz="2400" i="1" dirty="0">
              <a:solidFill>
                <a:srgbClr val="000000"/>
              </a:solidFill>
              <a:latin typeface="Mistral" pitchFamily="66" charset="0"/>
              <a:cs typeface="Arial" pitchFamily="34" charset="0"/>
            </a:endParaRPr>
          </a:p>
        </p:txBody>
      </p:sp>
      <p:sp>
        <p:nvSpPr>
          <p:cNvPr id="5" name="Заголовок 9"/>
          <p:cNvSpPr>
            <a:spLocks noGrp="1"/>
          </p:cNvSpPr>
          <p:nvPr>
            <p:ph type="title"/>
          </p:nvPr>
        </p:nvSpPr>
        <p:spPr>
          <a:xfrm>
            <a:off x="1547664" y="4365104"/>
            <a:ext cx="5472608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3 923 010 : ((6 250 ― 23 )×9) = 70</a:t>
            </a:r>
            <a:endParaRPr lang="uk-UA" sz="2400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04248" y="5013176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3 923 010  56 043 </a:t>
            </a:r>
          </a:p>
          <a:p>
            <a:pPr marL="342900" indent="-342900"/>
            <a:endParaRPr lang="uk-UA" dirty="0" smtClean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580112" y="5589240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5580112" y="4941168"/>
            <a:ext cx="12241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6 227                           </a:t>
            </a:r>
          </a:p>
          <a:p>
            <a:pPr marL="342900" indent="-342900"/>
            <a:r>
              <a:rPr lang="uk-UA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×      9 </a:t>
            </a:r>
          </a:p>
          <a:p>
            <a:pPr marL="342900" indent="-342900"/>
            <a:r>
              <a:rPr lang="uk-UA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56 043;</a:t>
            </a:r>
            <a:endParaRPr lang="uk-UA" dirty="0">
              <a:solidFill>
                <a:srgbClr val="000000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956376" y="5085184"/>
            <a:ext cx="0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7956376" y="5373216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Dell\Documents\Вертеп\vertep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196752"/>
            <a:ext cx="4762500" cy="3095625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732240" y="5301208"/>
            <a:ext cx="1659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̅ 3 923 01   70</a:t>
            </a:r>
            <a:endParaRPr lang="uk-UA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4896544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accent5">
                    <a:lumMod val="75000"/>
                  </a:schemeClr>
                </a:solidFill>
              </a:rPr>
              <a:t>Різдвяні  листівки</a:t>
            </a:r>
            <a:endParaRPr lang="uk-UA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96752"/>
            <a:ext cx="5832648" cy="38884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dirty="0" smtClean="0"/>
              <a:t>У пачці 100 різдвяних листівок. </a:t>
            </a:r>
          </a:p>
          <a:p>
            <a:pPr>
              <a:buNone/>
            </a:pPr>
            <a:r>
              <a:rPr lang="uk-UA" sz="2400" dirty="0" smtClean="0"/>
              <a:t>Продавець може відлічити </a:t>
            </a:r>
          </a:p>
          <a:p>
            <a:pPr>
              <a:buNone/>
            </a:pPr>
            <a:r>
              <a:rPr lang="uk-UA" sz="2400" dirty="0" smtClean="0"/>
              <a:t>10 листівок за  5 секунд.</a:t>
            </a:r>
          </a:p>
          <a:p>
            <a:pPr>
              <a:buNone/>
            </a:pPr>
            <a:r>
              <a:rPr lang="uk-UA" sz="2400" dirty="0" smtClean="0"/>
              <a:t>За який час продавець відлічує:</a:t>
            </a:r>
          </a:p>
          <a:p>
            <a:r>
              <a:rPr lang="uk-UA" sz="2400" dirty="0" smtClean="0"/>
              <a:t>40 шт. листівок;</a:t>
            </a:r>
          </a:p>
          <a:p>
            <a:r>
              <a:rPr lang="uk-UA" sz="2400" dirty="0" smtClean="0"/>
              <a:t>50 шт. листівок;</a:t>
            </a:r>
          </a:p>
          <a:p>
            <a:r>
              <a:rPr lang="uk-UA" sz="2400" dirty="0" smtClean="0"/>
              <a:t>60 шт. листівок;</a:t>
            </a:r>
          </a:p>
          <a:p>
            <a:r>
              <a:rPr lang="uk-UA" sz="2400" dirty="0" smtClean="0"/>
              <a:t>90 шт. листівок ?</a:t>
            </a:r>
          </a:p>
          <a:p>
            <a:pPr>
              <a:buNone/>
            </a:pP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4509120"/>
            <a:ext cx="61206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i="1" dirty="0" err="1" smtClean="0">
                <a:solidFill>
                  <a:schemeClr val="accent5">
                    <a:lumMod val="75000"/>
                  </a:schemeClr>
                </a:solidFill>
              </a:rPr>
              <a:t>Розв</a:t>
            </a:r>
            <a:r>
              <a:rPr lang="en-US" sz="2000" i="1" dirty="0" smtClean="0">
                <a:solidFill>
                  <a:schemeClr val="accent5">
                    <a:lumMod val="75000"/>
                  </a:schemeClr>
                </a:solidFill>
              </a:rPr>
              <a:t>’</a:t>
            </a:r>
            <a:r>
              <a:rPr lang="uk-UA" sz="2000" i="1" dirty="0" err="1" smtClean="0">
                <a:solidFill>
                  <a:schemeClr val="accent5">
                    <a:lumMod val="75000"/>
                  </a:schemeClr>
                </a:solidFill>
              </a:rPr>
              <a:t>язання</a:t>
            </a:r>
            <a:r>
              <a:rPr lang="uk-UA" sz="2000" i="1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</a:p>
          <a:p>
            <a:r>
              <a:rPr lang="en-US" sz="2000" i="1" dirty="0" smtClean="0">
                <a:solidFill>
                  <a:schemeClr val="bg2">
                    <a:lumMod val="25000"/>
                  </a:schemeClr>
                </a:solidFill>
              </a:rPr>
              <a:t>10 </a:t>
            </a:r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</a:rPr>
              <a:t>шт. листівок – 5 с ,</a:t>
            </a:r>
            <a:endParaRPr lang="en-US" sz="20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</a:rPr>
              <a:t>40 шт. листівок – 5 *4 = 20 (с);</a:t>
            </a:r>
          </a:p>
          <a:p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</a:rPr>
              <a:t>50 шт. – 5 *5 = 25 (с);;</a:t>
            </a:r>
          </a:p>
          <a:p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</a:rPr>
              <a:t>60 шт. – за той же час, що й 40 шт. –  за 20 с;</a:t>
            </a:r>
          </a:p>
          <a:p>
            <a:r>
              <a:rPr lang="uk-UA" sz="2000" i="1" dirty="0" smtClean="0">
                <a:solidFill>
                  <a:schemeClr val="bg2">
                    <a:lumMod val="25000"/>
                  </a:schemeClr>
                </a:solidFill>
              </a:rPr>
              <a:t>90 шт. – за той же час, що й 10 шт. – за  5 с</a:t>
            </a:r>
            <a:r>
              <a:rPr lang="uk-UA" sz="2000" i="1" dirty="0" smtClean="0"/>
              <a:t>;</a:t>
            </a:r>
          </a:p>
        </p:txBody>
      </p:sp>
      <p:pic>
        <p:nvPicPr>
          <p:cNvPr id="9218" name="Picture 2" descr="D:\Портфоліо_Галелюка_Л_Т\Новая папка_все для вчителя\новорічна\Ohwt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148" y="908720"/>
            <a:ext cx="2538282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З Різдвом Христови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323528" y="764704"/>
            <a:ext cx="8496944" cy="792088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1880828"/>
            <a:ext cx="3851920" cy="4104456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rgbClr val="C00000"/>
                </a:solidFill>
                <a:latin typeface="+mn-lt"/>
              </a:rPr>
              <a:t>З Різдвом Христовим </a:t>
            </a:r>
            <a:br>
              <a:rPr lang="uk-UA" sz="3200" dirty="0" smtClean="0">
                <a:solidFill>
                  <a:srgbClr val="C00000"/>
                </a:solidFill>
                <a:latin typeface="+mn-lt"/>
              </a:rPr>
            </a:br>
            <a:r>
              <a:rPr lang="uk-UA" sz="3200" dirty="0" smtClean="0">
                <a:solidFill>
                  <a:srgbClr val="C00000"/>
                </a:solidFill>
                <a:latin typeface="+mn-lt"/>
              </a:rPr>
              <a:t>від щирого серця </a:t>
            </a:r>
            <a:br>
              <a:rPr lang="uk-UA" sz="3200" dirty="0" smtClean="0">
                <a:solidFill>
                  <a:srgbClr val="C00000"/>
                </a:solidFill>
                <a:latin typeface="+mn-lt"/>
              </a:rPr>
            </a:br>
            <a:r>
              <a:rPr lang="uk-UA" sz="3200" dirty="0" smtClean="0">
                <a:solidFill>
                  <a:srgbClr val="C00000"/>
                </a:solidFill>
                <a:latin typeface="+mn-lt"/>
              </a:rPr>
              <a:t>усіх ми </a:t>
            </a:r>
            <a:r>
              <a:rPr lang="uk-UA" sz="3200" dirty="0" err="1" smtClean="0">
                <a:solidFill>
                  <a:srgbClr val="C00000"/>
                </a:solidFill>
                <a:latin typeface="+mn-lt"/>
              </a:rPr>
              <a:t>вітаєм</a:t>
            </a:r>
            <a:r>
              <a:rPr lang="uk-UA" sz="3200" dirty="0" smtClean="0">
                <a:solidFill>
                  <a:srgbClr val="C00000"/>
                </a:solidFill>
                <a:latin typeface="+mn-lt"/>
              </a:rPr>
              <a:t>!</a:t>
            </a:r>
            <a:br>
              <a:rPr lang="uk-UA" sz="3200" dirty="0" smtClean="0">
                <a:solidFill>
                  <a:srgbClr val="C00000"/>
                </a:solidFill>
                <a:latin typeface="+mn-lt"/>
              </a:rPr>
            </a:br>
            <a:r>
              <a:rPr lang="uk-UA" sz="3200" dirty="0" smtClean="0">
                <a:solidFill>
                  <a:srgbClr val="C00000"/>
                </a:solidFill>
                <a:latin typeface="+mn-lt"/>
              </a:rPr>
              <a:t> Від щирого серця</a:t>
            </a:r>
            <a:br>
              <a:rPr lang="uk-UA" sz="3200" dirty="0" smtClean="0">
                <a:solidFill>
                  <a:srgbClr val="C00000"/>
                </a:solidFill>
                <a:latin typeface="+mn-lt"/>
              </a:rPr>
            </a:br>
            <a:r>
              <a:rPr lang="uk-UA" sz="3200" dirty="0" smtClean="0">
                <a:solidFill>
                  <a:srgbClr val="C00000"/>
                </a:solidFill>
                <a:latin typeface="+mn-lt"/>
              </a:rPr>
              <a:t>гараздів  </a:t>
            </a:r>
            <a:br>
              <a:rPr lang="uk-UA" sz="3200" dirty="0" smtClean="0">
                <a:solidFill>
                  <a:srgbClr val="C00000"/>
                </a:solidFill>
                <a:latin typeface="+mn-lt"/>
              </a:rPr>
            </a:br>
            <a:r>
              <a:rPr lang="uk-UA" sz="3200" dirty="0" smtClean="0">
                <a:solidFill>
                  <a:srgbClr val="C00000"/>
                </a:solidFill>
                <a:latin typeface="+mn-lt"/>
              </a:rPr>
              <a:t>Вам </a:t>
            </a:r>
            <a:r>
              <a:rPr lang="uk-UA" sz="3200" dirty="0" err="1" smtClean="0">
                <a:solidFill>
                  <a:srgbClr val="C00000"/>
                </a:solidFill>
                <a:latin typeface="+mn-lt"/>
              </a:rPr>
              <a:t>бажаєм</a:t>
            </a:r>
            <a:r>
              <a:rPr lang="uk-UA" sz="3200" dirty="0" smtClean="0">
                <a:solidFill>
                  <a:srgbClr val="C00000"/>
                </a:solidFill>
                <a:latin typeface="+mn-lt"/>
              </a:rPr>
              <a:t> ! </a:t>
            </a:r>
            <a:endParaRPr lang="uk-UA" sz="32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074" name="Picture 2" descr="D:\Портфоліо_Галелюка_Л_Т\Новая папка_все для вчителя\новорічна\1962276_8c767cab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473" y="1700808"/>
            <a:ext cx="4023999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Портфоліо_Галелюка_Л_Т\Проектні технології\ПРОЕКТ_Різдвяна_мозаїка\Фото_ урок_презентація знань_Різдвяна мозаїка\P11600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83598"/>
            <a:ext cx="3642845" cy="2732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Портфоліо_Галелюка_Л_Т\Проектні технології\ПРОЕКТ_Різдвяна_мозаїка\Фото_ урок_презентація знань_Різдвяна мозаїка\P11600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1" r="5966" b="15312"/>
          <a:stretch/>
        </p:blipFill>
        <p:spPr bwMode="auto">
          <a:xfrm>
            <a:off x="5074929" y="669353"/>
            <a:ext cx="3707062" cy="274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Портфоліо_Галелюка_Л_Т\Проектні технології\ПРОЕКТ_Різдвяна_мозаїка\Фото_ урок_презентація знань_Різдвяна мозаїка\P116004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94" b="11158"/>
          <a:stretch/>
        </p:blipFill>
        <p:spPr bwMode="auto">
          <a:xfrm>
            <a:off x="323529" y="3645024"/>
            <a:ext cx="3642844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Портфоліо_Галелюка_Л_Т\Проектні технології\ПРОЕКТ_Різдвяна_мозаїка\Фото_ урок_презентація знань_Різдвяна мозаїка\P116003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78" t="36162" r="27273"/>
          <a:stretch/>
        </p:blipFill>
        <p:spPr bwMode="auto">
          <a:xfrm>
            <a:off x="3405775" y="2049664"/>
            <a:ext cx="1983271" cy="182785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Портфоліо_Галелюка_Л_Т\Проектні технології\ПРОЕКТ_Різдвяна_мозаїка\Фото_ урок_презентація знань_Різдвяна мозаїка\P116005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9" t="7678" r="5909" b="10302"/>
          <a:stretch/>
        </p:blipFill>
        <p:spPr bwMode="auto">
          <a:xfrm>
            <a:off x="5074929" y="3645024"/>
            <a:ext cx="370706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Портфоліо_Галелюка_Л_Т\Проектні технології\ПРОЕКТ_Різдвяна_мозаїка\Фото_ урок_презентація знань_Різдвяна мозаїка\P116003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4" t="34949" r="38179" b="5252"/>
          <a:stretch/>
        </p:blipFill>
        <p:spPr bwMode="auto">
          <a:xfrm>
            <a:off x="3387156" y="3877522"/>
            <a:ext cx="1988035" cy="192373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Портфоліо_Галелюка_Л_Т\Новая папка_все для вчителя\новорічна\images (2)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31840" y="6025183"/>
            <a:ext cx="2900989" cy="87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Портфоліо_Галелюка_Л_Т\Новая папка_все для вчителя\новорічна\images (2)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100609" y="243969"/>
            <a:ext cx="2900989" cy="87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78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682" y="656030"/>
            <a:ext cx="7126439" cy="922189"/>
          </a:xfrm>
        </p:spPr>
        <p:txBody>
          <a:bodyPr>
            <a:normAutofit/>
          </a:bodyPr>
          <a:lstStyle/>
          <a:p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“Математичне </a:t>
            </a:r>
            <a:r>
              <a:rPr lang="uk-UA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інтерв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’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ю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850073"/>
            <a:ext cx="81369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Скільки </a:t>
            </a:r>
            <a:r>
              <a:rPr lang="uk-UA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днів становить тривалість 2018 року ? </a:t>
            </a:r>
          </a:p>
          <a:p>
            <a:pPr lvl="0"/>
            <a:r>
              <a:rPr lang="uk-UA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uk-UA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 </a:t>
            </a:r>
            <a:r>
              <a:rPr lang="uk-UA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 святкуємо Старий Новий Рік ? </a:t>
            </a:r>
            <a:endParaRPr lang="en-US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uk-UA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uk-UA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Скільки </a:t>
            </a:r>
            <a:r>
              <a:rPr lang="uk-UA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годин у добі </a:t>
            </a:r>
            <a:r>
              <a:rPr lang="uk-UA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uk-UA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uk-UA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Який </a:t>
            </a:r>
            <a:r>
              <a:rPr lang="uk-UA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відомий на Закарпатті замок-музей побудований за астрономічним </a:t>
            </a:r>
            <a:r>
              <a:rPr lang="uk-UA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принципом,</a:t>
            </a:r>
            <a:endParaRPr lang="en-US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uk-UA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тобто </a:t>
            </a:r>
            <a:r>
              <a:rPr lang="uk-UA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має відповідність порам </a:t>
            </a:r>
            <a:endParaRPr lang="uk-UA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uk-UA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року</a:t>
            </a:r>
            <a:r>
              <a:rPr lang="uk-UA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кількості місяців, тижнів </a:t>
            </a:r>
            <a:endParaRPr lang="uk-UA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uk-UA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uk-UA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днів у році? </a:t>
            </a:r>
            <a:endParaRPr lang="uk-UA" sz="9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– Із скількох цифр складається </a:t>
            </a:r>
            <a:endParaRPr lang="uk-UA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штрих </a:t>
            </a:r>
            <a:r>
              <a:rPr lang="uk-UA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– код на ялинках, </a:t>
            </a:r>
            <a:endParaRPr lang="uk-UA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реалізованих  </a:t>
            </a:r>
            <a:r>
              <a:rPr lang="uk-UA" sz="24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Романівським</a:t>
            </a:r>
            <a:r>
              <a:rPr lang="uk-UA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uk-UA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лісництвом </a:t>
            </a:r>
            <a:r>
              <a:rPr lang="uk-UA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 </a:t>
            </a:r>
            <a:r>
              <a:rPr lang="uk-UA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uk-UA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1326853"/>
            <a:ext cx="2432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latin typeface="Arial" pitchFamily="34" charset="0"/>
                <a:cs typeface="Arial" pitchFamily="34" charset="0"/>
              </a:rPr>
              <a:t>Перша  група</a:t>
            </a:r>
            <a:endParaRPr lang="uk-UA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NATALI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32068" y="3140968"/>
            <a:ext cx="4111932" cy="347058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43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404664"/>
            <a:ext cx="7126439" cy="1152128"/>
          </a:xfrm>
        </p:spPr>
        <p:txBody>
          <a:bodyPr>
            <a:normAutofit/>
          </a:bodyPr>
          <a:lstStyle/>
          <a:p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“Математичне </a:t>
            </a:r>
            <a:r>
              <a:rPr lang="uk-UA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інтерв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’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ю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</a:t>
            </a:r>
            <a:endParaRPr lang="uk-UA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060848"/>
            <a:ext cx="842493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– Скільки </a:t>
            </a:r>
            <a:r>
              <a:rPr lang="uk-UA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днів становить тривалість 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201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8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року </a:t>
            </a:r>
            <a:r>
              <a:rPr lang="uk-UA" sz="2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 </a:t>
            </a:r>
            <a:r>
              <a:rPr lang="uk-UA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(36</a:t>
            </a:r>
            <a:r>
              <a:rPr lang="en-US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uk-UA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днів)</a:t>
            </a:r>
          </a:p>
          <a:p>
            <a:r>
              <a:rPr lang="uk-UA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– Коли ми святкуємо Старий Новий Рік ? </a:t>
            </a:r>
            <a:r>
              <a:rPr lang="uk-UA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(14 січня)</a:t>
            </a:r>
          </a:p>
          <a:p>
            <a:r>
              <a:rPr lang="uk-UA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– Скільки годин у добі ? </a:t>
            </a:r>
            <a:r>
              <a:rPr lang="uk-UA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(24 години</a:t>
            </a:r>
            <a:r>
              <a:rPr lang="uk-UA" sz="2000" dirty="0" smtClean="0">
                <a:solidFill>
                  <a:schemeClr val="tx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lvl="0"/>
            <a:r>
              <a:rPr lang="uk-UA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uk-UA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Який </a:t>
            </a:r>
            <a:r>
              <a:rPr lang="uk-UA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відомий на Закарпатті замок-музей побудований за астрономічним </a:t>
            </a:r>
            <a:r>
              <a:rPr lang="uk-UA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принципом, тобто </a:t>
            </a:r>
            <a:r>
              <a:rPr lang="uk-UA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має відповідність порам </a:t>
            </a:r>
          </a:p>
          <a:p>
            <a:pPr lvl="0" algn="just"/>
            <a:r>
              <a:rPr lang="uk-UA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року, кількості місяців, тижнів </a:t>
            </a:r>
            <a:r>
              <a:rPr lang="uk-UA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</a:t>
            </a:r>
            <a:r>
              <a:rPr lang="uk-UA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днів у році? </a:t>
            </a:r>
            <a:r>
              <a:rPr lang="uk-UA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uk-UA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замок </a:t>
            </a:r>
            <a:r>
              <a:rPr lang="uk-UA" sz="20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Берегвар</a:t>
            </a:r>
            <a:r>
              <a:rPr lang="uk-UA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має своєрідну родзинку: так, кількість вікон становить 365 — за кількістю днів року. Ще одне віконце замуроване на випадок високосного року. Димоходів у палаці — 52, стільки ж, скільки у році тижнів. Входів 12 — за числом місяців, а кути замку прикрашають 4 вежі, що відповідають 4 порам року.)</a:t>
            </a:r>
          </a:p>
          <a:p>
            <a:r>
              <a:rPr lang="uk-UA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– Із скількох цифр складається штрих – код на ялинках, реалізованих  </a:t>
            </a:r>
            <a:r>
              <a:rPr lang="uk-UA" sz="20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Романівським</a:t>
            </a:r>
            <a:r>
              <a:rPr lang="uk-UA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лісництвом ? </a:t>
            </a:r>
            <a:r>
              <a:rPr lang="uk-UA" sz="20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(8 цифр </a:t>
            </a:r>
            <a:r>
              <a:rPr lang="uk-UA" sz="2400" dirty="0">
                <a:solidFill>
                  <a:schemeClr val="tx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)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44208" y="1295182"/>
            <a:ext cx="24328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solidFill>
                  <a:srgbClr val="0072C7"/>
                </a:solidFill>
                <a:latin typeface="Arial" pitchFamily="34" charset="0"/>
                <a:cs typeface="Arial" pitchFamily="34" charset="0"/>
              </a:rPr>
              <a:t>Перша  група</a:t>
            </a:r>
            <a:endParaRPr lang="uk-UA" sz="2800" dirty="0">
              <a:solidFill>
                <a:srgbClr val="0072C7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332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NATALI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764704"/>
            <a:ext cx="3528392" cy="294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ATALI\Desktop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79" y="3800547"/>
            <a:ext cx="4145086" cy="275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9666" y="1154253"/>
            <a:ext cx="50405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Звіздар у вертепі має … - </a:t>
            </a:r>
            <a:r>
              <a:rPr lang="uk-UA" sz="2400" dirty="0" err="1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кутну</a:t>
            </a:r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зірку. </a:t>
            </a:r>
            <a:endParaRPr lang="uk-UA" sz="2400" dirty="0" smtClean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uk-UA" sz="900" dirty="0" smtClean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Скільки </a:t>
            </a:r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страв готують господині на Свят – вечір ? </a:t>
            </a:r>
            <a:endParaRPr lang="uk-UA" sz="2400" dirty="0" smtClean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uk-UA" sz="900" dirty="0" smtClean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 </a:t>
            </a:r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котрій порі сідають до Святої вечері </a:t>
            </a:r>
            <a:r>
              <a:rPr lang="uk-UA" sz="2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3890385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Скільки ніжок має різдвяний </a:t>
            </a:r>
            <a:r>
              <a:rPr lang="uk-UA" sz="2400" dirty="0" err="1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дідух</a:t>
            </a:r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r>
              <a:rPr lang="uk-UA" sz="2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endParaRPr lang="uk-UA" sz="2400" dirty="0">
              <a:latin typeface="Arial" pitchFamily="34" charset="0"/>
              <a:cs typeface="Arial" pitchFamily="34" charset="0"/>
            </a:endParaRPr>
          </a:p>
          <a:p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Які геометричні фігури найчастіше використовуються при виготовлення павука із </a:t>
            </a:r>
            <a:r>
              <a:rPr lang="uk-UA" sz="2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соломи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80760" y="562843"/>
            <a:ext cx="22285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>
                <a:latin typeface="Arial" pitchFamily="34" charset="0"/>
                <a:cs typeface="Arial" pitchFamily="34" charset="0"/>
              </a:rPr>
              <a:t>Друга 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 група</a:t>
            </a:r>
            <a:endParaRPr lang="uk-UA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809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658001"/>
            <a:ext cx="50405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Звіздар у вертепі має … - </a:t>
            </a:r>
            <a:r>
              <a:rPr lang="uk-UA" sz="2400" dirty="0" err="1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кутну</a:t>
            </a:r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зірку. </a:t>
            </a:r>
            <a:r>
              <a:rPr lang="uk-UA" sz="2400" dirty="0">
                <a:latin typeface="Arial" pitchFamily="34" charset="0"/>
                <a:cs typeface="Arial" pitchFamily="34" charset="0"/>
              </a:rPr>
              <a:t>(8 – </a:t>
            </a:r>
            <a:r>
              <a:rPr lang="uk-UA" sz="2400" dirty="0" err="1">
                <a:latin typeface="Arial" pitchFamily="34" charset="0"/>
                <a:cs typeface="Arial" pitchFamily="34" charset="0"/>
              </a:rPr>
              <a:t>кутну</a:t>
            </a:r>
            <a:r>
              <a:rPr lang="uk-UA" sz="2400" dirty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Скільки страв готують господині на Свят – вечір ? </a:t>
            </a:r>
            <a:endParaRPr lang="uk-UA" sz="2400" dirty="0" smtClean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uk-UA" sz="2400" dirty="0">
                <a:latin typeface="Arial" pitchFamily="34" charset="0"/>
                <a:cs typeface="Arial" pitchFamily="34" charset="0"/>
              </a:rPr>
              <a:t>12 страв)</a:t>
            </a:r>
          </a:p>
          <a:p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 котрій порі сідають до Святої вечері </a:t>
            </a:r>
            <a:r>
              <a:rPr lang="uk-UA" sz="2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r>
              <a:rPr lang="uk-UA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400" dirty="0">
                <a:latin typeface="Arial" pitchFamily="34" charset="0"/>
                <a:cs typeface="Arial" pitchFamily="34" charset="0"/>
              </a:rPr>
              <a:t>(Коли зійде перша зірка на небі</a:t>
            </a:r>
            <a:r>
              <a:rPr lang="uk-UA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3890385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Скільки ніжок має різдвяний </a:t>
            </a:r>
            <a:r>
              <a:rPr lang="uk-UA" sz="2400" dirty="0" err="1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дідух</a:t>
            </a:r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? </a:t>
            </a:r>
            <a:r>
              <a:rPr lang="uk-UA" sz="2400" dirty="0">
                <a:latin typeface="Arial" pitchFamily="34" charset="0"/>
                <a:cs typeface="Arial" pitchFamily="34" charset="0"/>
              </a:rPr>
              <a:t>(3)</a:t>
            </a:r>
          </a:p>
          <a:p>
            <a:r>
              <a:rPr lang="uk-UA" sz="24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Які геометричні фігури найчастіше використовуються при виготовлення павука із соломи </a:t>
            </a:r>
            <a:r>
              <a:rPr lang="uk-UA" sz="2400" dirty="0">
                <a:latin typeface="Arial" pitchFamily="34" charset="0"/>
                <a:cs typeface="Arial" pitchFamily="34" charset="0"/>
              </a:rPr>
              <a:t>(рівносторонній трикутник, квадрат)</a:t>
            </a:r>
          </a:p>
        </p:txBody>
      </p:sp>
      <p:pic>
        <p:nvPicPr>
          <p:cNvPr id="6" name="Picture 2" descr="C:\Users\NATALI\Desktop\завантаженн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05351"/>
            <a:ext cx="3801857" cy="284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NATALI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7" y="504196"/>
            <a:ext cx="2520280" cy="333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NATALI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0" y="3720318"/>
            <a:ext cx="4151582" cy="2932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ATALI\Desktop\завантаження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96391"/>
            <a:ext cx="3685245" cy="334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022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3968" y="4269006"/>
            <a:ext cx="4430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Скільки 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мудреців прийшло у </a:t>
            </a:r>
            <a:r>
              <a:rPr lang="uk-UA" sz="2400" dirty="0" err="1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Вифлеєм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? </a:t>
            </a:r>
            <a:endParaRPr lang="uk-UA" sz="2400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uk-UA" sz="2400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Скільки стовпчиків у коляді </a:t>
            </a:r>
            <a:endParaRPr lang="uk-UA" sz="2400" dirty="0" smtClean="0">
              <a:solidFill>
                <a:srgbClr val="0072C7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Свята ніч, тиха ніч</a:t>
            </a:r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” ?</a:t>
            </a:r>
            <a:endParaRPr lang="uk-UA" sz="2400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4760" y="1628800"/>
            <a:ext cx="50388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Скільки 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колядок і щедрівок зібрав отець Маркіян </a:t>
            </a:r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Шашкевич ?</a:t>
            </a:r>
          </a:p>
          <a:p>
            <a:endParaRPr lang="uk-UA" sz="2400" dirty="0" smtClean="0">
              <a:solidFill>
                <a:srgbClr val="0072C7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Яку 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знаменну дату ми відзначали </a:t>
            </a:r>
            <a:endParaRPr lang="uk-UA" sz="2400" dirty="0" smtClean="0">
              <a:solidFill>
                <a:srgbClr val="0072C7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6 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листопада  </a:t>
            </a:r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2017 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року ? </a:t>
            </a:r>
            <a:endParaRPr lang="uk-UA" sz="2400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97965" y="824453"/>
            <a:ext cx="2232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solidFill>
                  <a:srgbClr val="0072C7"/>
                </a:solidFill>
                <a:latin typeface="Arial" pitchFamily="34" charset="0"/>
                <a:cs typeface="Arial" pitchFamily="34" charset="0"/>
              </a:rPr>
              <a:t>Третя  група</a:t>
            </a:r>
            <a:endParaRPr lang="uk-UA" sz="2800" dirty="0">
              <a:solidFill>
                <a:srgbClr val="0072C7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NATALI\Desktop\завантаження (4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48" t="3012" r="10982" b="17648"/>
          <a:stretch/>
        </p:blipFill>
        <p:spPr bwMode="auto">
          <a:xfrm>
            <a:off x="5842457" y="649230"/>
            <a:ext cx="2458437" cy="324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NATALI\Desktop\images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60" y="4353059"/>
            <a:ext cx="3778024" cy="177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50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7505" y="4077072"/>
            <a:ext cx="51864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Скільки 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мудреців прийшло у </a:t>
            </a:r>
            <a:r>
              <a:rPr lang="uk-UA" sz="2400" dirty="0" err="1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Вифлеєм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 ? </a:t>
            </a:r>
            <a:r>
              <a:rPr lang="uk-UA" sz="2400" dirty="0">
                <a:solidFill>
                  <a:srgbClr val="C00000">
                    <a:lumMod val="60000"/>
                    <a:lumOff val="40000"/>
                  </a:srgbClr>
                </a:solidFill>
                <a:latin typeface="Arial" pitchFamily="34" charset="0"/>
                <a:cs typeface="Arial" pitchFamily="34" charset="0"/>
              </a:rPr>
              <a:t>(3)</a:t>
            </a:r>
          </a:p>
          <a:p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Скільки стовпчиків у коляді “Свята ніч, тиха ніч” </a:t>
            </a:r>
            <a:r>
              <a:rPr lang="uk-UA" sz="2400" dirty="0">
                <a:solidFill>
                  <a:srgbClr val="C00000">
                    <a:lumMod val="60000"/>
                    <a:lumOff val="40000"/>
                  </a:srgbClr>
                </a:solidFill>
                <a:latin typeface="Arial" pitchFamily="34" charset="0"/>
                <a:cs typeface="Arial" pitchFamily="34" charset="0"/>
              </a:rPr>
              <a:t>(3 стовпчики по 5 рядків, 3 останні рядки кожного стовпчика повторюємо двічі</a:t>
            </a:r>
            <a:r>
              <a:rPr lang="uk-UA" sz="2400" dirty="0" smtClean="0">
                <a:solidFill>
                  <a:srgbClr val="C00000">
                    <a:lumMod val="60000"/>
                    <a:lumOff val="40000"/>
                  </a:srgbClr>
                </a:solidFill>
                <a:latin typeface="Arial" pitchFamily="34" charset="0"/>
                <a:cs typeface="Arial" pitchFamily="34" charset="0"/>
              </a:rPr>
              <a:t>)</a:t>
            </a:r>
            <a:endParaRPr lang="uk-UA" sz="2400" dirty="0">
              <a:solidFill>
                <a:srgbClr val="C00000">
                  <a:lumMod val="60000"/>
                  <a:lumOff val="40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3197" y="1212729"/>
            <a:ext cx="53411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Скільки 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колядок і щедрівок зібрав отець Маркіян Шашкевич </a:t>
            </a:r>
            <a:r>
              <a:rPr lang="uk-UA" sz="2400" dirty="0">
                <a:solidFill>
                  <a:srgbClr val="C00000">
                    <a:lumMod val="60000"/>
                    <a:lumOff val="40000"/>
                  </a:srgbClr>
                </a:solidFill>
                <a:latin typeface="Arial" pitchFamily="34" charset="0"/>
                <a:cs typeface="Arial" pitchFamily="34" charset="0"/>
              </a:rPr>
              <a:t>(200)</a:t>
            </a:r>
          </a:p>
          <a:p>
            <a:endParaRPr lang="uk-UA" sz="2400" dirty="0" smtClean="0">
              <a:solidFill>
                <a:srgbClr val="0072C7">
                  <a:lumMod val="50000"/>
                </a:srgbClr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Яку 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знаменну дату ми відзначали 6 листопада  </a:t>
            </a:r>
            <a:r>
              <a:rPr lang="uk-UA" sz="2400" dirty="0" smtClean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2017 </a:t>
            </a:r>
            <a:r>
              <a:rPr lang="uk-UA" sz="2400" dirty="0">
                <a:solidFill>
                  <a:srgbClr val="0072C7">
                    <a:lumMod val="50000"/>
                  </a:srgbClr>
                </a:solidFill>
                <a:latin typeface="Arial" pitchFamily="34" charset="0"/>
                <a:cs typeface="Arial" pitchFamily="34" charset="0"/>
              </a:rPr>
              <a:t>року ? </a:t>
            </a:r>
            <a:r>
              <a:rPr lang="uk-UA" sz="2400" dirty="0">
                <a:solidFill>
                  <a:srgbClr val="C00000">
                    <a:lumMod val="60000"/>
                    <a:lumOff val="40000"/>
                  </a:srgbClr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uk-UA" sz="2400" dirty="0" smtClean="0">
                <a:solidFill>
                  <a:srgbClr val="C00000">
                    <a:lumMod val="60000"/>
                    <a:lumOff val="40000"/>
                  </a:srgbClr>
                </a:solidFill>
                <a:latin typeface="Arial" pitchFamily="34" charset="0"/>
                <a:cs typeface="Arial" pitchFamily="34" charset="0"/>
              </a:rPr>
              <a:t>206 </a:t>
            </a:r>
            <a:r>
              <a:rPr lang="uk-UA" sz="2400" dirty="0">
                <a:solidFill>
                  <a:srgbClr val="C00000">
                    <a:lumMod val="60000"/>
                    <a:lumOff val="40000"/>
                  </a:srgbClr>
                </a:solidFill>
                <a:latin typeface="Arial" pitchFamily="34" charset="0"/>
                <a:cs typeface="Arial" pitchFamily="34" charset="0"/>
              </a:rPr>
              <a:t>років з дня народження </a:t>
            </a:r>
            <a:r>
              <a:rPr lang="uk-UA" sz="2400" dirty="0" smtClean="0">
                <a:solidFill>
                  <a:srgbClr val="C00000">
                    <a:lumMod val="60000"/>
                    <a:lumOff val="40000"/>
                  </a:srgbClr>
                </a:solidFill>
                <a:latin typeface="Arial" pitchFamily="34" charset="0"/>
                <a:cs typeface="Arial" pitchFamily="34" charset="0"/>
              </a:rPr>
              <a:t>М. </a:t>
            </a:r>
            <a:r>
              <a:rPr lang="uk-UA" sz="2400" dirty="0">
                <a:solidFill>
                  <a:srgbClr val="C00000">
                    <a:lumMod val="60000"/>
                    <a:lumOff val="40000"/>
                  </a:srgbClr>
                </a:solidFill>
                <a:latin typeface="Arial" pitchFamily="34" charset="0"/>
                <a:cs typeface="Arial" pitchFamily="34" charset="0"/>
              </a:rPr>
              <a:t>Шашкевича</a:t>
            </a:r>
            <a:r>
              <a:rPr lang="uk-UA" sz="2400" dirty="0" smtClean="0">
                <a:solidFill>
                  <a:srgbClr val="C00000">
                    <a:lumMod val="60000"/>
                    <a:lumOff val="40000"/>
                  </a:srgbClr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uk-UA" sz="2400" dirty="0">
                <a:solidFill>
                  <a:srgbClr val="C00000">
                    <a:lumMod val="60000"/>
                    <a:lumOff val="40000"/>
                  </a:srgbClr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80760" y="562843"/>
            <a:ext cx="22324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>
                <a:solidFill>
                  <a:srgbClr val="0072C7"/>
                </a:solidFill>
                <a:latin typeface="Arial" pitchFamily="34" charset="0"/>
                <a:cs typeface="Arial" pitchFamily="34" charset="0"/>
              </a:rPr>
              <a:t>Третя  група</a:t>
            </a:r>
            <a:endParaRPr lang="uk-UA" sz="2800" dirty="0">
              <a:solidFill>
                <a:srgbClr val="0072C7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NATALI\Desktop\завантаження (4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548" t="3012" r="10982" b="17648"/>
          <a:stretch/>
        </p:blipFill>
        <p:spPr bwMode="auto">
          <a:xfrm>
            <a:off x="5842457" y="649230"/>
            <a:ext cx="2458437" cy="3241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NATALI\Desktop\images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80" y="4437112"/>
            <a:ext cx="3778024" cy="177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23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17">
      <a:dk1>
        <a:srgbClr val="0072C7"/>
      </a:dk1>
      <a:lt1>
        <a:sysClr val="window" lastClr="FFFFFF"/>
      </a:lt1>
      <a:dk2>
        <a:srgbClr val="0042C7"/>
      </a:dk2>
      <a:lt2>
        <a:srgbClr val="DEDEDE"/>
      </a:lt2>
      <a:accent1>
        <a:srgbClr val="C00000"/>
      </a:accent1>
      <a:accent2>
        <a:srgbClr val="0072C7"/>
      </a:accent2>
      <a:accent3>
        <a:srgbClr val="207E36"/>
      </a:accent3>
      <a:accent4>
        <a:srgbClr val="207E36"/>
      </a:accent4>
      <a:accent5>
        <a:srgbClr val="00B050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567</TotalTime>
  <Words>1804</Words>
  <Application>Microsoft Office PowerPoint</Application>
  <PresentationFormat>Экран (4:3)</PresentationFormat>
  <Paragraphs>259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6" baseType="lpstr">
      <vt:lpstr>Arial</vt:lpstr>
      <vt:lpstr>Georgia</vt:lpstr>
      <vt:lpstr>Mistral</vt:lpstr>
      <vt:lpstr>Monotype Corsiva</vt:lpstr>
      <vt:lpstr>Times New Roman</vt:lpstr>
      <vt:lpstr>Trebuchet MS</vt:lpstr>
      <vt:lpstr>Wingdings</vt:lpstr>
      <vt:lpstr>Wingdings 2</vt:lpstr>
      <vt:lpstr>Городская</vt:lpstr>
      <vt:lpstr>Презентация PowerPoint</vt:lpstr>
      <vt:lpstr>ХРИСТОС  РОЖДАЄТЬСЯ !  Щиро вітаємо Вас  і Ваші родини  із найвеличнішим християнським святом – Різдвом Сина Божого і Спасителя світу.   Хай Ісус рожденний поблагословить усі наші добрі починання. Нехай наша повсякденна праця та віра принесуть нам міцні знання.   </vt:lpstr>
      <vt:lpstr>НОВОРІЧНО – РІЗДВЯНА   МОЗАЇКА</vt:lpstr>
      <vt:lpstr>“Математичне інтерв’ю”</vt:lpstr>
      <vt:lpstr>“Математичне інтерв’ю”</vt:lpstr>
      <vt:lpstr>Презентация PowerPoint</vt:lpstr>
      <vt:lpstr>Презентация PowerPoint</vt:lpstr>
      <vt:lpstr>Презентация PowerPoint</vt:lpstr>
      <vt:lpstr>Презентация PowerPoint</vt:lpstr>
      <vt:lpstr>  ЗАВДАННЯ  для  першої  групи</vt:lpstr>
      <vt:lpstr>Презентация PowerPoint</vt:lpstr>
      <vt:lpstr>Презентация PowerPoint</vt:lpstr>
      <vt:lpstr>Презентация PowerPoint</vt:lpstr>
      <vt:lpstr>Задача  про   Святого  Миколая   і  Санта - Клауса</vt:lpstr>
      <vt:lpstr>Презентация PowerPoint</vt:lpstr>
      <vt:lpstr>СНІЖИНКА</vt:lpstr>
      <vt:lpstr>СНІЖИНКА</vt:lpstr>
      <vt:lpstr>Презентация PowerPoint</vt:lpstr>
      <vt:lpstr>Вже по цілій Україні   Дзвінко лине коляда,  Засіяла в небі зірка,   Славимо Різдво Христа ! </vt:lpstr>
      <vt:lpstr>Презентация PowerPoint</vt:lpstr>
      <vt:lpstr>  ЗАВДАННЯ  для  другої  групи</vt:lpstr>
      <vt:lpstr>Презентация PowerPoint</vt:lpstr>
      <vt:lpstr>  Рецепти  бабусі  Марусі   </vt:lpstr>
      <vt:lpstr>  Рецепти  бабусі  Марусі   </vt:lpstr>
      <vt:lpstr>  Рецепти  бабусі  Марусі   </vt:lpstr>
      <vt:lpstr>ЛОГІЧНІ  ЗАДАЧІ</vt:lpstr>
      <vt:lpstr>Презентация PowerPoint</vt:lpstr>
      <vt:lpstr>Завдання для  третьої групи</vt:lpstr>
      <vt:lpstr>Презентация PowerPoint</vt:lpstr>
      <vt:lpstr>Презентация PowerPoint</vt:lpstr>
      <vt:lpstr>ПАВУТИНКА</vt:lpstr>
      <vt:lpstr>ПАВУТИНКА</vt:lpstr>
      <vt:lpstr>3 923 010 : ((6 250 ― 23 )×9)</vt:lpstr>
      <vt:lpstr>3 923 010 : ((6 250 ― 23 )×9) = 70</vt:lpstr>
      <vt:lpstr>Різдвяні  листівки</vt:lpstr>
      <vt:lpstr>З Різдвом Христовим  від щирого серця  усіх ми вітаєм!  Від щирого серця гараздів   Вам бажаєм !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Галелюка</dc:creator>
  <cp:lastModifiedBy>MS Office 2013</cp:lastModifiedBy>
  <cp:revision>68</cp:revision>
  <dcterms:created xsi:type="dcterms:W3CDTF">2011-12-24T18:40:38Z</dcterms:created>
  <dcterms:modified xsi:type="dcterms:W3CDTF">2017-11-24T14:33:52Z</dcterms:modified>
</cp:coreProperties>
</file>