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60" r:id="rId34"/>
    <p:sldId id="262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6F7F4-C3E4-4BCE-A809-5E0ECC47AB1E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F0AB-C4B1-43AC-AFC3-AB220EF39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581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6F7F4-C3E4-4BCE-A809-5E0ECC47AB1E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F0AB-C4B1-43AC-AFC3-AB220EF39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423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6F7F4-C3E4-4BCE-A809-5E0ECC47AB1E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F0AB-C4B1-43AC-AFC3-AB220EF39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0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6F7F4-C3E4-4BCE-A809-5E0ECC47AB1E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F0AB-C4B1-43AC-AFC3-AB220EF39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895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6F7F4-C3E4-4BCE-A809-5E0ECC47AB1E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F0AB-C4B1-43AC-AFC3-AB220EF39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022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6F7F4-C3E4-4BCE-A809-5E0ECC47AB1E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F0AB-C4B1-43AC-AFC3-AB220EF39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471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6F7F4-C3E4-4BCE-A809-5E0ECC47AB1E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F0AB-C4B1-43AC-AFC3-AB220EF39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82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6F7F4-C3E4-4BCE-A809-5E0ECC47AB1E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F0AB-C4B1-43AC-AFC3-AB220EF39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401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6F7F4-C3E4-4BCE-A809-5E0ECC47AB1E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F0AB-C4B1-43AC-AFC3-AB220EF39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119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6F7F4-C3E4-4BCE-A809-5E0ECC47AB1E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F0AB-C4B1-43AC-AFC3-AB220EF39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297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6F7F4-C3E4-4BCE-A809-5E0ECC47AB1E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4F0AB-C4B1-43AC-AFC3-AB220EF39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907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700808"/>
            <a:ext cx="7772400" cy="3816424"/>
          </a:xfrm>
        </p:spPr>
        <p:txBody>
          <a:bodyPr>
            <a:normAutofit fontScale="90000"/>
          </a:bodyPr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ІНТЕРАКТИВНЕ ІНТЕЛЕКТУАЛЬНЕ ЗМАГАННЯ З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МАТЕМАТИКИ</a:t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uk-UA" b="1" dirty="0">
                <a:latin typeface="Times New Roman" pitchFamily="18" charset="0"/>
                <a:cs typeface="Times New Roman" pitchFamily="18" charset="0"/>
              </a:rPr>
              <a:t>«КРАЩИЙ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ЕРУДИТ»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72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uk-UA" b="1" dirty="0"/>
              <a:t>КАТЕГОРІЯ ТРАНСПОРТ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5"/>
            <a:ext cx="8229600" cy="1368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7. Яка цифра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катається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електричці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33858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ТРИ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09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uk-UA" b="1" dirty="0"/>
              <a:t>КАТЕГОРІЯ ТРАНСПОРТ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5"/>
            <a:ext cx="8229600" cy="1368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8.Емблемою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автомобіля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є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чотири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кільця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35375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АУДІ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72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uk-UA" b="1" dirty="0"/>
              <a:t>КАТЕГОРІЯ ТРАНСПОРТ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5"/>
            <a:ext cx="8229600" cy="1368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9. Як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називається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перпендикуляр до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рейок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41937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ШПАЛИ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4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КАТЕГОРІЯ  ПРИРОДА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5"/>
            <a:ext cx="8229600" cy="1368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є в кожного слова,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рослини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рівняння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40681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КОРІНЬ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409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КАТЕГОРІЯ  ПРИРОДА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23762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математичний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знак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нагадує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рух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губ верблюда, коли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жує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жуйку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5848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НЕСКІНЧЕНІСТЬ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555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КАТЕГОРІЯ  ПРИРОДА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5"/>
            <a:ext cx="8229600" cy="1368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3.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тварини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вісь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симетрії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72402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ВОСЬМИНІГ, ЛОСЬ(рос.)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50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КАТЕГОРІЯ  ПРИРОДА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2564904"/>
                <a:ext cx="8435280" cy="2736304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ru-RU" sz="4400" dirty="0" smtClean="0">
                    <a:latin typeface="Times New Roman" pitchFamily="18" charset="0"/>
                    <a:cs typeface="Times New Roman" pitchFamily="18" charset="0"/>
                  </a:rPr>
                  <a:t> 4. </a:t>
                </a:r>
                <a:r>
                  <a:rPr lang="ru-RU" sz="4000" dirty="0">
                    <a:latin typeface="Times New Roman" pitchFamily="18" charset="0"/>
                    <a:cs typeface="Times New Roman" pitchFamily="18" charset="0"/>
                  </a:rPr>
                  <a:t>Яка </a:t>
                </a:r>
                <a:r>
                  <a:rPr lang="ru-RU" sz="4000" dirty="0" err="1">
                    <a:latin typeface="Times New Roman" pitchFamily="18" charset="0"/>
                    <a:cs typeface="Times New Roman" pitchFamily="18" charset="0"/>
                  </a:rPr>
                  <a:t>домашня</a:t>
                </a:r>
                <a:r>
                  <a:rPr lang="ru-RU" sz="4000" dirty="0">
                    <a:latin typeface="Times New Roman" pitchFamily="18" charset="0"/>
                    <a:cs typeface="Times New Roman" pitchFamily="18" charset="0"/>
                  </a:rPr>
                  <a:t> </a:t>
                </a:r>
                <a:r>
                  <a:rPr lang="ru-RU" sz="4000" dirty="0" err="1" smtClean="0">
                    <a:latin typeface="Times New Roman" pitchFamily="18" charset="0"/>
                    <a:cs typeface="Times New Roman" pitchFamily="18" charset="0"/>
                  </a:rPr>
                  <a:t>птиця</a:t>
                </a:r>
                <a:r>
                  <a:rPr lang="ru-RU" sz="40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4000" dirty="0" smtClean="0">
                    <a:latin typeface="Times New Roman" pitchFamily="18" charset="0"/>
                    <a:cs typeface="Times New Roman" pitchFamily="18" charset="0"/>
                  </a:rPr>
                  <a:t>добре </a:t>
                </a:r>
                <a:r>
                  <a:rPr lang="ru-RU" sz="4000" dirty="0">
                    <a:latin typeface="Times New Roman" pitchFamily="18" charset="0"/>
                    <a:cs typeface="Times New Roman" pitchFamily="18" charset="0"/>
                  </a:rPr>
                  <a:t> </a:t>
                </a:r>
                <a:r>
                  <a:rPr lang="ru-RU" sz="4000" dirty="0" err="1">
                    <a:latin typeface="Times New Roman" pitchFamily="18" charset="0"/>
                    <a:cs typeface="Times New Roman" pitchFamily="18" charset="0"/>
                  </a:rPr>
                  <a:t>знає</a:t>
                </a:r>
                <a:r>
                  <a:rPr lang="ru-RU" sz="4000" dirty="0">
                    <a:latin typeface="Times New Roman" pitchFamily="18" charset="0"/>
                    <a:cs typeface="Times New Roman" pitchFamily="18" charset="0"/>
                  </a:rPr>
                  <a:t> і </a:t>
                </a:r>
                <a:r>
                  <a:rPr lang="ru-RU" sz="40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4000" dirty="0" err="1" smtClean="0">
                    <a:latin typeface="Times New Roman" pitchFamily="18" charset="0"/>
                    <a:cs typeface="Times New Roman" pitchFamily="18" charset="0"/>
                  </a:rPr>
                  <a:t>дуже</a:t>
                </a:r>
                <a:r>
                  <a:rPr lang="ru-RU" sz="4000" dirty="0">
                    <a:latin typeface="Times New Roman" pitchFamily="18" charset="0"/>
                    <a:cs typeface="Times New Roman" pitchFamily="18" charset="0"/>
                  </a:rPr>
                  <a:t> часто </a:t>
                </a:r>
                <a:r>
                  <a:rPr lang="ru-RU" sz="4000" dirty="0" err="1" smtClean="0">
                    <a:latin typeface="Times New Roman" pitchFamily="18" charset="0"/>
                    <a:cs typeface="Times New Roman" pitchFamily="18" charset="0"/>
                  </a:rPr>
                  <a:t>називає</a:t>
                </a:r>
                <a:r>
                  <a:rPr lang="ru-RU" sz="4000" dirty="0">
                    <a:latin typeface="Times New Roman" pitchFamily="18" charset="0"/>
                    <a:cs typeface="Times New Roman" pitchFamily="18" charset="0"/>
                  </a:rPr>
                  <a:t> </a:t>
                </a:r>
                <a:r>
                  <a:rPr lang="ru-RU" sz="40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4000" dirty="0" err="1" smtClean="0">
                    <a:latin typeface="Times New Roman" pitchFamily="18" charset="0"/>
                    <a:cs typeface="Times New Roman" pitchFamily="18" charset="0"/>
                  </a:rPr>
                  <a:t>одиницю</a:t>
                </a:r>
                <a:r>
                  <a:rPr lang="ru-RU" sz="4000" dirty="0">
                    <a:latin typeface="Times New Roman" pitchFamily="18" charset="0"/>
                    <a:cs typeface="Times New Roman" pitchFamily="18" charset="0"/>
                  </a:rPr>
                  <a:t> </a:t>
                </a:r>
                <a:r>
                  <a:rPr lang="ru-RU" sz="4000" dirty="0" err="1" smtClean="0">
                    <a:latin typeface="Times New Roman" pitchFamily="18" charset="0"/>
                    <a:cs typeface="Times New Roman" pitchFamily="18" charset="0"/>
                  </a:rPr>
                  <a:t>вимірювання</a:t>
                </a:r>
                <a:r>
                  <a:rPr lang="ru-RU" sz="40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4000" dirty="0" err="1" smtClean="0">
                    <a:latin typeface="Times New Roman" pitchFamily="18" charset="0"/>
                    <a:cs typeface="Times New Roman" pitchFamily="18" charset="0"/>
                  </a:rPr>
                  <a:t>земельної</a:t>
                </a:r>
                <a:r>
                  <a:rPr lang="ru-RU" sz="4000" dirty="0">
                    <a:latin typeface="Times New Roman" pitchFamily="18" charset="0"/>
                    <a:cs typeface="Times New Roman" pitchFamily="18" charset="0"/>
                  </a:rPr>
                  <a:t> </a:t>
                </a:r>
                <a:r>
                  <a:rPr lang="ru-RU" sz="4000" dirty="0" err="1">
                    <a:latin typeface="Times New Roman" pitchFamily="18" charset="0"/>
                    <a:cs typeface="Times New Roman" pitchFamily="18" charset="0"/>
                  </a:rPr>
                  <a:t>площі</a:t>
                </a:r>
                <a:r>
                  <a:rPr lang="ru-RU" sz="4000" dirty="0"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en-US" sz="4000" dirty="0">
                    <a:latin typeface="Times New Roman" pitchFamily="18" charset="0"/>
                    <a:cs typeface="Times New Roman" pitchFamily="18" charset="0"/>
                  </a:rPr>
                  <a:t> </a:t>
                </a:r>
                <a:endParaRPr lang="uk-UA" sz="40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r>
                  <a:rPr lang="ru-RU" sz="4000" dirty="0" err="1" smtClean="0">
                    <a:latin typeface="Times New Roman" pitchFamily="18" charset="0"/>
                    <a:cs typeface="Times New Roman" pitchFamily="18" charset="0"/>
                  </a:rPr>
                  <a:t>що</a:t>
                </a:r>
                <a:r>
                  <a:rPr lang="ru-RU" sz="4000" dirty="0">
                    <a:latin typeface="Times New Roman" pitchFamily="18" charset="0"/>
                    <a:cs typeface="Times New Roman" pitchFamily="18" charset="0"/>
                  </a:rPr>
                  <a:t> </a:t>
                </a:r>
                <a:r>
                  <a:rPr lang="ru-RU" sz="4000" dirty="0" err="1">
                    <a:latin typeface="Times New Roman" pitchFamily="18" charset="0"/>
                    <a:cs typeface="Times New Roman" pitchFamily="18" charset="0"/>
                  </a:rPr>
                  <a:t>дорівнює</a:t>
                </a:r>
                <a:r>
                  <a:rPr lang="en-US" sz="4000" dirty="0">
                    <a:latin typeface="Times New Roman" pitchFamily="18" charset="0"/>
                    <a:cs typeface="Times New Roman" pitchFamily="18" charset="0"/>
                  </a:rPr>
                  <a:t> </a:t>
                </a:r>
                <a:r>
                  <a:rPr lang="uk-UA" sz="40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4000" dirty="0" smtClean="0">
                    <a:latin typeface="Times New Roman" pitchFamily="18" charset="0"/>
                    <a:cs typeface="Times New Roman" pitchFamily="18" charset="0"/>
                  </a:rPr>
                  <a:t>10 </a:t>
                </a:r>
                <a:r>
                  <a:rPr lang="ru-RU" sz="4000" dirty="0">
                    <a:latin typeface="Times New Roman" pitchFamily="18" charset="0"/>
                    <a:cs typeface="Times New Roman" pitchFamily="18" charset="0"/>
                  </a:rPr>
                  <a:t>000</a:t>
                </a:r>
                <a:r>
                  <a:rPr lang="en-US" sz="4000" dirty="0">
                    <a:latin typeface="Times New Roman" pitchFamily="18" charset="0"/>
                    <a:cs typeface="Times New Roman" pitchFamily="18" charset="0"/>
                  </a:rPr>
                  <a:t> 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0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uk-UA" sz="4000" b="0" i="1" smtClean="0">
                            <a:latin typeface="Cambria Math"/>
                          </a:rPr>
                          <m:t>м</m:t>
                        </m:r>
                      </m:e>
                      <m:sup>
                        <m:r>
                          <a:rPr lang="uk-UA" sz="40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4000" dirty="0" smtClean="0">
                    <a:latin typeface="Times New Roman" pitchFamily="18" charset="0"/>
                    <a:cs typeface="Times New Roman" pitchFamily="18" charset="0"/>
                  </a:rPr>
                  <a:t>?</a:t>
                </a:r>
                <a:endParaRPr lang="ru-RU" sz="4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2564904"/>
                <a:ext cx="8435280" cy="2736304"/>
              </a:xfrm>
              <a:blipFill rotWithShape="1">
                <a:blip r:embed="rId2"/>
                <a:stretch>
                  <a:fillRect l="-2529" t="-4232" r="-867" b="-890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1043608" y="5661248"/>
            <a:ext cx="39633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ГУСАК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42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КАТЕГОРІЯ  ПРИРОДА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435280" cy="2592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5.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геометричні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фігури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дружать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сонцем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44857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ПРОМЕНІ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741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КАТЕГОРІЯ  ПРИРОДА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435280" cy="2592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6.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якій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фігурі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заснована форма будь-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якої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сніжинки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57693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ШЕСТИКУТНИК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76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КАТЕГОРІЯ  ПРИРОДА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435280" cy="2592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7.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Вічнозелений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конус –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43284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ЯЛИНКА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07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4968552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Епіграф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«Математика – наука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молодих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Інакше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й не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бути.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Заняття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математикою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гімнастика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розуму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для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потрібна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вся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гнучкість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і вся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витривалість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молодості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Американський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математик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Норберт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Вінер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01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КАТЕГОРІЯ  ПРИРОДА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435280" cy="2592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8.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Яку форму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соти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бджіл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і ос,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осередки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очей комах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57693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ШЕСТИКУТНИК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255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КАТЕГОРІЯ  ПРИРОДА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435280" cy="2592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9.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Назвіть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геометричний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» вид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тополі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5702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ПІРАМІДАЛЬНА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18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КАТЕГОРІЯ ПОЛІТИКА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435280" cy="2592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Яка цифра широко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відома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світовій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політиці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– та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епітетом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«велика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»?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4368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ВІСІМКА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67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КАТЕГОРІЯ ПОЛІТИКА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435280" cy="2592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Назва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якої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держави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ховається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математичному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вира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і а³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36944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КУБА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7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КАТЕГОРІЯ ПОЛІТИКА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435280" cy="2592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3.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Яку форму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президентський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кабінет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Білому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домі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США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3731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ОВАЛ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68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КАТЕГОРІЯ ПОЛІТИКА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435280" cy="2592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4.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Обманний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фінансовий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багатогранник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45949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ПІРАМІДА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81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КАТЕГОРІЯ ПОЛІТИКА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435280" cy="2592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5.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Багатогранник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Єгипту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45949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ПІРАМІДА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91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КАТЕГОРІЯ МОВНІ ВПРАВИ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435280" cy="2592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чого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можуть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обійтис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мисливці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, барабанщики і математики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34916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ДРІБ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53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КАТЕГОРІЯ МОВНІ ВПРАВИ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435280" cy="2592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Яка з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геометричних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фігур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дала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назву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хвороби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кістки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руки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44712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ПРОМІНЬ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41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КАТЕГОРІЯ МОВНІ ВПРАВИ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435280" cy="2592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3.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якому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слові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знайти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цілий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метр букв О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40064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МЕТРО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19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5616624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БРЕЙН-БАТЛ</a:t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uk-UA" dirty="0">
                <a:latin typeface="Times New Roman" pitchFamily="18" charset="0"/>
                <a:cs typeface="Times New Roman" pitchFamily="18" charset="0"/>
              </a:rPr>
              <a:t>На екрані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пропонуються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запитання,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ваша задача – відповісти першим. 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Правильна відповідь -  1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бал.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92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КАТЕГОРІЯ МОВНІ ВПРАВИ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435280" cy="2592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4.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дві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букви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кожне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ребро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геометричного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зроблять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дорогоцінним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54593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СЕРЕБРО (рос.)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72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КАТЕГОРІЯ МОВНІ ВПРАВИ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435280" cy="2592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5.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Яка цифра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красується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центрі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кожної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вітрини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33858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ТРИ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17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КАТЕГОРІЯ МОВНІ ВПРАВИ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435280" cy="2592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6.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спільного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у числа і слова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3451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СЛО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35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29600" cy="1143000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УВАГА НА ЕКРАН!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05064"/>
            <a:ext cx="8229600" cy="20448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Уважно роздивіться 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зображення. 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Першому, хто правильно відповідає – 2 бали.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19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>
            <a:noAutofit/>
          </a:bodyPr>
          <a:lstStyle/>
          <a:p>
            <a:pPr lvl="1"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1. Тестова 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задача із початкової школи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ГОНКОНГУ</a:t>
            </a:r>
            <a:br>
              <a:rPr lang="uk-UA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визначити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номер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місця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паркування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яке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зайняла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машина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12976"/>
            <a:ext cx="7477991" cy="19147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5661248"/>
            <a:ext cx="30219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87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07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872208"/>
          </a:xfrm>
        </p:spPr>
        <p:txBody>
          <a:bodyPr>
            <a:normAutofit fontScale="90000"/>
          </a:bodyPr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Скільки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прямокутників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зображено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малюнку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69"/>
          <a:stretch/>
        </p:blipFill>
        <p:spPr bwMode="auto">
          <a:xfrm>
            <a:off x="971354" y="2204864"/>
            <a:ext cx="7313603" cy="2644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5661248"/>
            <a:ext cx="2816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6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09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dirty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виглядатиме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піраміда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згори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32"/>
          <a:stretch/>
        </p:blipFill>
        <p:spPr bwMode="auto">
          <a:xfrm>
            <a:off x="755576" y="1484784"/>
            <a:ext cx="7609042" cy="37799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5661248"/>
            <a:ext cx="28857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97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Яка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частина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квадрата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зафарбована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772816"/>
            <a:ext cx="3528392" cy="346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043608" y="5661248"/>
                <a:ext cx="2957861" cy="7907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k-UA" sz="3200" dirty="0" smtClean="0">
                    <a:latin typeface="Times New Roman" pitchFamily="18" charset="0"/>
                    <a:cs typeface="Times New Roman" pitchFamily="18" charset="0"/>
                  </a:rPr>
                  <a:t>ВІДПОВІДЬ: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320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uk-UA" sz="3200" b="0" i="1" smtClean="0"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uk-UA" sz="3200" b="0" i="1" smtClean="0">
                            <a:latin typeface="Cambria Math"/>
                            <a:cs typeface="Times New Roman" pitchFamily="18" charset="0"/>
                          </a:rPr>
                          <m:t>64</m:t>
                        </m:r>
                      </m:den>
                    </m:f>
                  </m:oMath>
                </a14:m>
                <a:endParaRPr lang="ru-RU" sz="3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5661248"/>
                <a:ext cx="2957861" cy="790794"/>
              </a:xfrm>
              <a:prstGeom prst="rect">
                <a:avLst/>
              </a:prstGeom>
              <a:blipFill rotWithShape="1">
                <a:blip r:embed="rId3"/>
                <a:stretch>
                  <a:fillRect l="-5155" b="-100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3227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dirty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Яку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фігуру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слід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вилучити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57"/>
          <a:stretch/>
        </p:blipFill>
        <p:spPr bwMode="auto">
          <a:xfrm>
            <a:off x="755576" y="2276872"/>
            <a:ext cx="7322202" cy="17132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5661248"/>
            <a:ext cx="54798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ДРУГИЙ ЗЛІВА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645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Скільки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кубів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зображено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малюнку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556792"/>
            <a:ext cx="3816424" cy="3486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5661248"/>
            <a:ext cx="30219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10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564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uk-UA" b="1" dirty="0"/>
              <a:t>КАТЕГОРІЯ ТРАНСПОРТ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23042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1. Яке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число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знайти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в кожному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автомобільному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бензобаку?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63303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ОКТАНОВЕ ЧИСЛО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33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Яка правильна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відповідь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9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12776"/>
            <a:ext cx="5045946" cy="37807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5661248"/>
            <a:ext cx="2816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9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850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dirty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11 × 11 = 4, то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...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9" b="11280"/>
          <a:stretch/>
        </p:blipFill>
        <p:spPr bwMode="auto">
          <a:xfrm>
            <a:off x="2123728" y="1340768"/>
            <a:ext cx="4809411" cy="2798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4323702"/>
            <a:ext cx="64087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</a:t>
            </a:r>
          </a:p>
          <a:p>
            <a:r>
              <a:rPr lang="ru-RU" sz="3200" dirty="0" smtClean="0"/>
              <a:t>11 </a:t>
            </a:r>
            <a:r>
              <a:rPr lang="ru-RU" sz="3200" dirty="0"/>
              <a:t>× 11 = 4 ⇒ (1 + 1) × (1 + 1) = 4</a:t>
            </a:r>
            <a:br>
              <a:rPr lang="ru-RU" sz="3200" dirty="0"/>
            </a:br>
            <a:r>
              <a:rPr lang="ru-RU" sz="3200" dirty="0"/>
              <a:t>22 × 22 = 16 ⇒ (2 + 2) × (2 + 2) = 16</a:t>
            </a:r>
            <a:br>
              <a:rPr lang="ru-RU" sz="3200" dirty="0"/>
            </a:br>
            <a:r>
              <a:rPr lang="ru-RU" sz="3200" dirty="0"/>
              <a:t>33 × 33 = 36 ⇒ (3 + 3) × (3 + 3) = </a:t>
            </a:r>
            <a:r>
              <a:rPr lang="ru-RU" sz="3200" b="1" dirty="0"/>
              <a:t>36</a:t>
            </a:r>
            <a:endParaRPr lang="ru-RU" sz="3200" dirty="0"/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269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 fontScale="90000"/>
          </a:bodyPr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9.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Знайдіть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площу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заштрихованої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частини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квадрата,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сторона квадрата 4 см.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132856"/>
            <a:ext cx="266429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043608" y="5661248"/>
                <a:ext cx="366901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k-UA" sz="3200" dirty="0" smtClean="0">
                    <a:latin typeface="Times New Roman" pitchFamily="18" charset="0"/>
                    <a:cs typeface="Times New Roman" pitchFamily="18" charset="0"/>
                  </a:rPr>
                  <a:t>ВІДПОВІДЬ: 8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3200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3200" b="0" i="1" smtClean="0">
                            <a:latin typeface="Cambria Math"/>
                            <a:cs typeface="Times New Roman" pitchFamily="18" charset="0"/>
                          </a:rPr>
                          <m:t>см</m:t>
                        </m:r>
                      </m:e>
                      <m:sup>
                        <m:r>
                          <a:rPr lang="uk-UA" sz="3200" b="0" i="1" smtClean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uk-UA" sz="32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3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5661248"/>
                <a:ext cx="3669018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4153" t="-14583" b="-322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6850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дорівнює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периметр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фігури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556792"/>
            <a:ext cx="5282677" cy="34380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5661248"/>
            <a:ext cx="30219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22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9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771" y="3212976"/>
            <a:ext cx="4026023" cy="3019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08"/>
          <a:stretch/>
        </p:blipFill>
        <p:spPr bwMode="auto">
          <a:xfrm>
            <a:off x="664786" y="476672"/>
            <a:ext cx="7735995" cy="3079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396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uk-UA" b="1" dirty="0"/>
              <a:t>КАТЕГОРІЯ ТРАНСПОРТ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5"/>
            <a:ext cx="8229600" cy="1368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відрізняє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один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поїзд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іншого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погляду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математика?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40479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НОМЕР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019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uk-UA" b="1" dirty="0"/>
              <a:t>КАТЕГОРІЯ ТРАНСПОРТ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5"/>
            <a:ext cx="8229600" cy="1368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3.Які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цифри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пишуть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льотчики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небі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4368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ВІСІМКИ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56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uk-UA" b="1" dirty="0"/>
              <a:t>КАТЕГОРІЯ ТРАНСПОРТ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20882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4.Яку формулу прославили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Фанхіо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Лауда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, Сенна, Прост, Шумахер?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7"/>
            <a:ext cx="51960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ФОРМУЛА - 1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6459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uk-UA" b="1" dirty="0"/>
              <a:t>КАТЕГОРІЯ ТРАНСПОРТ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5"/>
            <a:ext cx="8229600" cy="1368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5.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Над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яким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підприємством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побачити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вивіску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написом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«100»?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5517232"/>
            <a:ext cx="77048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СТАНЦІЯ ТЕХНІЧНОГО ОБСЛУГОВУВАННЯ (СТО)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5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uk-UA" b="1" dirty="0"/>
              <a:t>КАТЕГОРІЯ ТРАНСПОРТ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324035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6. Як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називається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математичний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вираз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типу </a:t>
            </a:r>
          </a:p>
          <a:p>
            <a:pPr marL="0" indent="0"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а : а</a:t>
            </a:r>
          </a:p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спортивних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іграх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661248"/>
            <a:ext cx="38811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ВІДПОВІДЬ: НІЧИЯ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80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сини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синий</Template>
  <TotalTime>121</TotalTime>
  <Words>699</Words>
  <Application>Microsoft Office PowerPoint</Application>
  <PresentationFormat>Экран (4:3)</PresentationFormat>
  <Paragraphs>122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синий</vt:lpstr>
      <vt:lpstr>ІНТЕРАКТИВНЕ ІНТЕЛЕКТУАЛЬНЕ ЗМАГАННЯ З МАТЕМАТИКИ  «КРАЩИЙ ЕРУДИТ» </vt:lpstr>
      <vt:lpstr>Презентация PowerPoint</vt:lpstr>
      <vt:lpstr>БРЕЙН-БАТЛ   На екрані пропонуються запитання, ваша задача – відповісти першим.   Правильна відповідь -  1 бал. </vt:lpstr>
      <vt:lpstr>КАТЕГОРІЯ ТРАНСПОРТ </vt:lpstr>
      <vt:lpstr>КАТЕГОРІЯ ТРАНСПОРТ </vt:lpstr>
      <vt:lpstr>КАТЕГОРІЯ ТРАНСПОРТ </vt:lpstr>
      <vt:lpstr>КАТЕГОРІЯ ТРАНСПОРТ </vt:lpstr>
      <vt:lpstr>КАТЕГОРІЯ ТРАНСПОРТ </vt:lpstr>
      <vt:lpstr>КАТЕГОРІЯ ТРАНСПОРТ </vt:lpstr>
      <vt:lpstr>КАТЕГОРІЯ ТРАНСПОРТ </vt:lpstr>
      <vt:lpstr>КАТЕГОРІЯ ТРАНСПОРТ </vt:lpstr>
      <vt:lpstr>КАТЕГОРІЯ ТРАНСПОРТ </vt:lpstr>
      <vt:lpstr>КАТЕГОРІЯ  ПРИРОДА </vt:lpstr>
      <vt:lpstr>КАТЕГОРІЯ  ПРИРОДА </vt:lpstr>
      <vt:lpstr>КАТЕГОРІЯ  ПРИРОДА </vt:lpstr>
      <vt:lpstr>КАТЕГОРІЯ  ПРИРОДА </vt:lpstr>
      <vt:lpstr>КАТЕГОРІЯ  ПРИРОДА </vt:lpstr>
      <vt:lpstr>КАТЕГОРІЯ  ПРИРОДА </vt:lpstr>
      <vt:lpstr>КАТЕГОРІЯ  ПРИРОДА </vt:lpstr>
      <vt:lpstr>КАТЕГОРІЯ  ПРИРОДА </vt:lpstr>
      <vt:lpstr>КАТЕГОРІЯ  ПРИРОДА </vt:lpstr>
      <vt:lpstr>КАТЕГОРІЯ ПОЛІТИКА </vt:lpstr>
      <vt:lpstr>КАТЕГОРІЯ ПОЛІТИКА </vt:lpstr>
      <vt:lpstr>КАТЕГОРІЯ ПОЛІТИКА </vt:lpstr>
      <vt:lpstr>КАТЕГОРІЯ ПОЛІТИКА </vt:lpstr>
      <vt:lpstr>КАТЕГОРІЯ ПОЛІТИКА </vt:lpstr>
      <vt:lpstr>КАТЕГОРІЯ МОВНІ ВПРАВИ </vt:lpstr>
      <vt:lpstr>КАТЕГОРІЯ МОВНІ ВПРАВИ </vt:lpstr>
      <vt:lpstr>КАТЕГОРІЯ МОВНІ ВПРАВИ </vt:lpstr>
      <vt:lpstr>КАТЕГОРІЯ МОВНІ ВПРАВИ </vt:lpstr>
      <vt:lpstr>КАТЕГОРІЯ МОВНІ ВПРАВИ </vt:lpstr>
      <vt:lpstr>КАТЕГОРІЯ МОВНІ ВПРАВИ </vt:lpstr>
      <vt:lpstr>УВАГА НА ЕКРАН!</vt:lpstr>
      <vt:lpstr>1. Тестова задача із початкової школи ГОНКОНГУ  Завдання: визначити номер місця для паркування, яке зайняла машина.</vt:lpstr>
      <vt:lpstr>2. Скільки прямокутників зображено на малюнку </vt:lpstr>
      <vt:lpstr>3.Як виглядатиме піраміда згори?</vt:lpstr>
      <vt:lpstr>4.Яка частина квадрата зафарбована?</vt:lpstr>
      <vt:lpstr>5.Яку фігуру слід вилучити?</vt:lpstr>
      <vt:lpstr>6.Скільки кубів зображено на малюнку?</vt:lpstr>
      <vt:lpstr>7. Яка правильна відповідь:  1 чи 9?</vt:lpstr>
      <vt:lpstr>8. Якщо 11 × 11 = 4, то...</vt:lpstr>
      <vt:lpstr>9.Знайдіть площу заштрихованої частини квадрата, якщо сторона квадрата 4 см.</vt:lpstr>
      <vt:lpstr>10. Чому дорівнює периметр фігури?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ІНТЕРАКТИВНЕ ІНТЕЛЕКТУАЛЬНЕ ЗМАГАННЯ З МАТЕМАТИКИ  «КРАЩИЙ ЕРУДИТ»</dc:title>
  <dc:creator>Admin</dc:creator>
  <cp:lastModifiedBy>Admin</cp:lastModifiedBy>
  <cp:revision>15</cp:revision>
  <dcterms:created xsi:type="dcterms:W3CDTF">2017-11-13T15:55:37Z</dcterms:created>
  <dcterms:modified xsi:type="dcterms:W3CDTF">2017-11-13T19:48:25Z</dcterms:modified>
</cp:coreProperties>
</file>