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0" r:id="rId3"/>
    <p:sldId id="293" r:id="rId4"/>
    <p:sldId id="283" r:id="rId5"/>
    <p:sldId id="289" r:id="rId6"/>
    <p:sldId id="298" r:id="rId7"/>
    <p:sldId id="299" r:id="rId8"/>
    <p:sldId id="301" r:id="rId9"/>
    <p:sldId id="300" r:id="rId10"/>
    <p:sldId id="302" r:id="rId11"/>
    <p:sldId id="303" r:id="rId12"/>
    <p:sldId id="304" r:id="rId13"/>
    <p:sldId id="305" r:id="rId14"/>
    <p:sldId id="288" r:id="rId15"/>
    <p:sldId id="297" r:id="rId16"/>
    <p:sldId id="307" r:id="rId17"/>
    <p:sldId id="30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AEBB"/>
    <a:srgbClr val="F2671A"/>
    <a:srgbClr val="739978"/>
    <a:srgbClr val="BFA14D"/>
    <a:srgbClr val="E5E527"/>
    <a:srgbClr val="7D8C8F"/>
    <a:srgbClr val="FF0000"/>
    <a:srgbClr val="AEDAE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71" d="100"/>
          <a:sy n="71" d="100"/>
        </p:scale>
        <p:origin x="-8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3B8F0-CD96-4064-B07E-862E8F7D0CEE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F2730-8226-4A10-9396-05F7E2FC3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EA1AE-6842-4402-B70B-7A85658BDE68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70BFD-BB6A-4C8E-87F0-B9AFC716A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4860D-E7A8-4FEB-AC99-A548E0DC1A77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5BA90-5495-41F9-8170-DE9164F7E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0F1B9-3D90-4503-B277-7C98C1C26E56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104E8-FB15-451D-A397-362186BFB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C1B8B-7EC5-420F-9436-91BB792E47BE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386E-1E66-48EB-AACF-49C9A29DA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C52AA-582E-4617-B150-7AD56992D975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F95EA-C987-4996-9CE2-347DE2BF0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A2742-33E5-4897-BAB6-CA0CBD2B521D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B826F-FA5D-4989-A45E-8BAB8286A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43BD-1A57-4009-9E78-BA6F9505A0BE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6635F-AE1C-4E57-8ABC-D52912BE2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7BB74-7092-4F48-B446-99D364B2D069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77C56-016F-47D4-A894-C3D9C03F7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D9659-ED51-4380-81B3-17F852315BA2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2F985-1CBE-4A43-ACEF-EC6B3F5EF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70230-C619-4677-B200-FA43BE185649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086F6-8060-4DAA-8DAE-07F8E0E42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BD62B-2820-4424-84A0-9135D72EEC60}" type="datetimeFigureOut">
              <a:rPr lang="en-US"/>
              <a:pPr>
                <a:defRPr/>
              </a:pPr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6E053C-7ABF-465D-BCC7-CD8CA52D3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53237"/>
          </a:xfrm>
          <a:prstGeom prst="rect">
            <a:avLst/>
          </a:prstGeom>
          <a:noFill/>
        </p:spPr>
      </p:pic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810000" y="269875"/>
            <a:ext cx="5233988" cy="1736725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5400" b="1">
                <a:latin typeface="Brush Script MT" pitchFamily="66" charset="0"/>
              </a:rPr>
              <a:t>Урок-подорож</a:t>
            </a:r>
          </a:p>
          <a:p>
            <a:r>
              <a:rPr lang="uk-UA" sz="5400" b="1">
                <a:latin typeface="Brush Script MT" pitchFamily="66" charset="0"/>
              </a:rPr>
              <a:t>“Мова музики”</a:t>
            </a:r>
            <a:endParaRPr lang="ru-RU" sz="5400" b="1">
              <a:latin typeface="Brush Script MT" pitchFamily="66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44000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43561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8325" y="1524000"/>
            <a:ext cx="47656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381000" y="381000"/>
            <a:ext cx="3733800" cy="914400"/>
          </a:xfrm>
          <a:prstGeom prst="rect">
            <a:avLst/>
          </a:prstGeom>
          <a:solidFill>
            <a:srgbClr val="AEDAE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5400" b="1">
                <a:solidFill>
                  <a:srgbClr val="FF0000"/>
                </a:solidFill>
                <a:latin typeface="Vladimir Script" pitchFamily="66" charset="0"/>
              </a:rPr>
              <a:t>“ Алегро”</a:t>
            </a:r>
            <a:endParaRPr lang="ru-RU" sz="5400" b="1">
              <a:solidFill>
                <a:srgbClr val="FF0000"/>
              </a:solidFill>
              <a:latin typeface="Vladimir Script" pitchFamily="66" charset="0"/>
            </a:endParaRP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4800600" y="304800"/>
            <a:ext cx="4343400" cy="833438"/>
          </a:xfrm>
          <a:prstGeom prst="rect">
            <a:avLst/>
          </a:prstGeom>
          <a:solidFill>
            <a:srgbClr val="AEDAE0"/>
          </a:solidFill>
          <a:ln w="9525">
            <a:solidFill>
              <a:srgbClr val="AEDAE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4800" b="1">
                <a:solidFill>
                  <a:srgbClr val="FF0000"/>
                </a:solidFill>
                <a:latin typeface="Vladimir Script" pitchFamily="66" charset="0"/>
              </a:rPr>
              <a:t>“ Анданте”</a:t>
            </a:r>
            <a:endParaRPr lang="ru-RU" sz="4800" b="1">
              <a:solidFill>
                <a:srgbClr val="FF0000"/>
              </a:solidFill>
              <a:latin typeface="Vladimir Script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048000" y="457200"/>
            <a:ext cx="4470400" cy="923925"/>
          </a:xfrm>
          <a:prstGeom prst="rect">
            <a:avLst/>
          </a:prstGeom>
          <a:solidFill>
            <a:srgbClr val="E5E527"/>
          </a:solidFill>
          <a:ln w="9525">
            <a:solidFill>
              <a:srgbClr val="FF33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5400">
                <a:solidFill>
                  <a:srgbClr val="FF0000"/>
                </a:solidFill>
                <a:latin typeface="Vladimir Script" pitchFamily="66" charset="0"/>
              </a:rPr>
              <a:t>Музикознавці</a:t>
            </a:r>
            <a:endParaRPr lang="ru-RU" sz="5400">
              <a:solidFill>
                <a:srgbClr val="FF0000"/>
              </a:solidFill>
              <a:latin typeface="Vladimir Script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Похожее изображение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28600" y="381000"/>
            <a:ext cx="7967663" cy="1739900"/>
          </a:xfrm>
          <a:prstGeom prst="rect">
            <a:avLst/>
          </a:prstGeom>
          <a:solidFill>
            <a:srgbClr val="E5E527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600">
                <a:latin typeface="Vladimir Script" pitchFamily="66" charset="0"/>
              </a:rPr>
              <a:t>Слухання музики:  П.І.Чайковський </a:t>
            </a:r>
          </a:p>
          <a:p>
            <a:r>
              <a:rPr lang="uk-UA" sz="3600">
                <a:latin typeface="Vladimir Script" pitchFamily="66" charset="0"/>
              </a:rPr>
              <a:t>“ Італійська пісенька” </a:t>
            </a:r>
          </a:p>
          <a:p>
            <a:r>
              <a:rPr lang="uk-UA" sz="3600">
                <a:latin typeface="Vladimir Script" pitchFamily="66" charset="0"/>
              </a:rPr>
              <a:t>“ Старовинна французька пісенька “”</a:t>
            </a:r>
            <a:endParaRPr lang="ru-RU" sz="3600">
              <a:latin typeface="Vladimir Script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819400" y="685800"/>
            <a:ext cx="5819775" cy="914400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5400">
                <a:latin typeface="Vladimir Script" pitchFamily="66" charset="0"/>
              </a:rPr>
              <a:t>Фізкультхвилинка</a:t>
            </a:r>
            <a:endParaRPr lang="ru-RU" sz="5400">
              <a:latin typeface="Vladimir Script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600200" y="457200"/>
            <a:ext cx="6713538" cy="1098550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6600">
                <a:latin typeface="Vladimir Script" pitchFamily="66" charset="0"/>
              </a:rPr>
              <a:t>“  ВЕСЕЛКОВА”</a:t>
            </a:r>
            <a:endParaRPr lang="ru-RU" sz="6600">
              <a:latin typeface="Vladimir Script" pitchFamily="66" charset="0"/>
            </a:endParaRPr>
          </a:p>
        </p:txBody>
      </p:sp>
      <p:pic>
        <p:nvPicPr>
          <p:cNvPr id="25610" name="Picture 10" descr="Картинки по запросу фото но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87475"/>
            <a:ext cx="5867400" cy="5470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9" name="Picture 9" descr="Картинки по запросу фото скринь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620000" cy="6842125"/>
          </a:xfrm>
          <a:prstGeom prst="rect">
            <a:avLst/>
          </a:prstGeom>
          <a:noFill/>
        </p:spPr>
      </p:pic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0" y="228600"/>
            <a:ext cx="4800600" cy="1190625"/>
          </a:xfrm>
          <a:prstGeom prst="rect">
            <a:avLst/>
          </a:prstGeom>
          <a:solidFill>
            <a:srgbClr val="E5E52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3600" b="1">
                <a:latin typeface="Vladimir Script" pitchFamily="66" charset="0"/>
              </a:rPr>
              <a:t>Чарівна скарбничка</a:t>
            </a:r>
          </a:p>
          <a:p>
            <a:pPr algn="ctr"/>
            <a:r>
              <a:rPr lang="uk-UA" sz="3600" b="1">
                <a:latin typeface="Vladimir Script" pitchFamily="66" charset="0"/>
              </a:rPr>
              <a:t> знань</a:t>
            </a:r>
            <a:endParaRPr lang="ru-RU" sz="3600" b="1">
              <a:latin typeface="Vladimir Script" pitchFamily="66" charset="0"/>
            </a:endParaRPr>
          </a:p>
        </p:txBody>
      </p:sp>
      <p:pic>
        <p:nvPicPr>
          <p:cNvPr id="40977" name="Picture 17" descr="Картинки по запросу ноты прозрачный фо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2100" y="1066800"/>
            <a:ext cx="25019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41" name="Picture 5" descr="Картинки по запросу фото з но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228600" y="304800"/>
            <a:ext cx="8686800" cy="61880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/>
            <a:r>
              <a:rPr lang="uk-UA" sz="4000" b="1">
                <a:latin typeface="Vladimir Script" pitchFamily="66" charset="0"/>
              </a:rPr>
              <a:t>ДОМАШНЄ ЗАВДАННЯ</a:t>
            </a:r>
            <a:endParaRPr lang="ru-RU" sz="4000">
              <a:latin typeface="Vladimir Script" pitchFamily="66" charset="0"/>
            </a:endParaRPr>
          </a:p>
          <a:p>
            <a:pPr indent="449263" algn="ctr"/>
            <a:r>
              <a:rPr lang="uk-UA" sz="4000">
                <a:latin typeface="Vladimir Script" pitchFamily="66" charset="0"/>
              </a:rPr>
              <a:t>1. Прослухати будь-який твір із «Дитячого альбому» П.Чайковського та проаналізувати його за створеною сьогодні на уроці схемою.</a:t>
            </a:r>
            <a:endParaRPr lang="ru-RU" sz="4000">
              <a:latin typeface="Vladimir Script" pitchFamily="66" charset="0"/>
            </a:endParaRPr>
          </a:p>
          <a:p>
            <a:pPr indent="449263" algn="ctr"/>
            <a:r>
              <a:rPr lang="uk-UA" sz="4000">
                <a:latin typeface="Vladimir Script" pitchFamily="66" charset="0"/>
              </a:rPr>
              <a:t>*2. Проспівати улюблену пісню, змінюючи  такі засоби музичної виразності, як темп, лад, гармонію, мелодію, динаміку.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Картинки по запросу фото для презентации с но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28600" y="228600"/>
            <a:ext cx="73914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4000" b="1">
                <a:latin typeface="Vladimir Script" pitchFamily="66" charset="0"/>
              </a:rPr>
              <a:t>Епіграф:</a:t>
            </a:r>
            <a:endParaRPr lang="ru-RU" sz="4000" b="1" i="1">
              <a:latin typeface="Vladimir Script" pitchFamily="66" charset="0"/>
            </a:endParaRPr>
          </a:p>
          <a:p>
            <a:pPr algn="ctr"/>
            <a:r>
              <a:rPr lang="uk-UA" sz="4000" b="1" i="1">
                <a:latin typeface="Vladimir Script" pitchFamily="66" charset="0"/>
              </a:rPr>
              <a:t>«Великий талант вимагає великого працелюбства»</a:t>
            </a:r>
            <a:endParaRPr lang="ru-RU" sz="4000">
              <a:latin typeface="Vladimir Script" pitchFamily="66" charset="0"/>
            </a:endParaRPr>
          </a:p>
          <a:p>
            <a:pPr algn="ctr"/>
            <a:r>
              <a:rPr lang="uk-UA" sz="4000" b="1" i="1">
                <a:latin typeface="Vladimir Script" pitchFamily="66" charset="0"/>
              </a:rPr>
              <a:t>П.І.Чайковський</a:t>
            </a:r>
            <a:endParaRPr lang="ru-RU" sz="4000" b="1" i="1">
              <a:latin typeface="Vladimir Script" pitchFamily="66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Картинки по запросу фото з но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4663"/>
          </a:xfrm>
          <a:prstGeom prst="rect">
            <a:avLst/>
          </a:prstGeom>
          <a:noFill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600200" y="2895600"/>
            <a:ext cx="7543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4800" b="1">
                <a:solidFill>
                  <a:srgbClr val="FF0000"/>
                </a:solidFill>
              </a:rPr>
              <a:t>українське прислів’я</a:t>
            </a:r>
          </a:p>
          <a:p>
            <a:pPr algn="ctr"/>
            <a:endParaRPr lang="uk-UA" sz="4800" b="1" i="1">
              <a:solidFill>
                <a:srgbClr val="0000FF"/>
              </a:solidFill>
              <a:latin typeface="Vladimir Script" pitchFamily="66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28600" y="3962400"/>
            <a:ext cx="7086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uk-UA" sz="4800" b="1" i="1">
                <a:solidFill>
                  <a:srgbClr val="0000FF"/>
                </a:solidFill>
                <a:latin typeface="Vladimir Script" pitchFamily="66" charset="0"/>
              </a:rPr>
              <a:t>“  Українці співають весь рік та увесь вік”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-3200400" y="5181600"/>
            <a:ext cx="778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2400" b="1">
              <a:latin typeface="Vladimir Script" pitchFamily="66" charset="0"/>
            </a:endParaRPr>
          </a:p>
        </p:txBody>
      </p:sp>
      <p:pic>
        <p:nvPicPr>
          <p:cNvPr id="16393" name="Picture 9" descr="Картинки по запросу фото з но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990600" y="193675"/>
            <a:ext cx="6858000" cy="6027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3600" b="1"/>
              <a:t>Мета:</a:t>
            </a:r>
          </a:p>
          <a:p>
            <a:pPr algn="ctr"/>
            <a:r>
              <a:rPr lang="uk-UA" sz="2400" b="1"/>
              <a:t>навчати учнів спостерігати за інтонаційно-образним розвитком музики, навчати розпізнавати основні засоби виразності, основні музичні жанри та їх особливості у втіленні життєвого змісту; </a:t>
            </a:r>
          </a:p>
          <a:p>
            <a:pPr algn="ctr"/>
            <a:r>
              <a:rPr lang="uk-UA" sz="2400" b="1"/>
              <a:t>ознайомити учнів із поняттям «засоби музичної виразності», «мелодія», «гармонія», «темп», «лад», «динаміка»;</a:t>
            </a:r>
          </a:p>
          <a:p>
            <a:pPr algn="ctr"/>
            <a:r>
              <a:rPr lang="uk-UA" sz="2400" b="1"/>
              <a:t>розвивати вокально-хорові навички, </a:t>
            </a:r>
            <a:r>
              <a:rPr lang="ru-RU" sz="2400" b="1"/>
              <a:t>естетичні смаки дітей;</a:t>
            </a:r>
          </a:p>
          <a:p>
            <a:pPr algn="ctr"/>
            <a:r>
              <a:rPr lang="ru-RU" sz="2400" b="1"/>
              <a:t> </a:t>
            </a:r>
            <a:r>
              <a:rPr lang="uk-UA" sz="2400" b="1"/>
              <a:t>виховувати почуття співпереживання та кращі якості особистості;</a:t>
            </a:r>
            <a:r>
              <a:rPr lang="uk-UA"/>
              <a:t> </a:t>
            </a:r>
            <a:r>
              <a:rPr lang="ru-RU" sz="2400" b="1"/>
              <a:t>прививати їм любов до слухання музики, вміння аналізувати прослухані твори; </a:t>
            </a:r>
          </a:p>
          <a:p>
            <a:pPr algn="ctr"/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28600" y="228600"/>
            <a:ext cx="5437188" cy="923925"/>
          </a:xfrm>
          <a:prstGeom prst="rect">
            <a:avLst/>
          </a:prstGeom>
          <a:solidFill>
            <a:srgbClr val="F2671A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5400">
                <a:latin typeface="Vladimir Script" pitchFamily="66" charset="0"/>
              </a:rPr>
              <a:t>Музичне вітання</a:t>
            </a:r>
            <a:endParaRPr lang="ru-RU" sz="5400">
              <a:latin typeface="Vladimir Script" pitchFamily="66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1" name="Picture 7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143000" y="304800"/>
            <a:ext cx="6745288" cy="701675"/>
          </a:xfrm>
          <a:prstGeom prst="rect">
            <a:avLst/>
          </a:prstGeom>
          <a:solidFill>
            <a:srgbClr val="AEDAE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4000">
                <a:latin typeface="Vladimir Script" pitchFamily="66" charset="0"/>
              </a:rPr>
              <a:t>Засоби музичної виразності</a:t>
            </a:r>
            <a:endParaRPr lang="ru-RU" sz="4000">
              <a:latin typeface="Vladimir Script" pitchFamily="66" charset="0"/>
            </a:endParaRPr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 rot="-1063658">
            <a:off x="7315200" y="1219200"/>
            <a:ext cx="604838" cy="1560513"/>
          </a:xfrm>
          <a:prstGeom prst="downArrow">
            <a:avLst>
              <a:gd name="adj1" fmla="val 50000"/>
              <a:gd name="adj2" fmla="val 64501"/>
            </a:avLst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 rot="-388312">
            <a:off x="6149975" y="1430338"/>
            <a:ext cx="706438" cy="2514600"/>
          </a:xfrm>
          <a:prstGeom prst="downArrow">
            <a:avLst>
              <a:gd name="adj1" fmla="val 50000"/>
              <a:gd name="adj2" fmla="val 88989"/>
            </a:avLst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8" name="AutoShape 14"/>
          <p:cNvSpPr>
            <a:spLocks noChangeArrowheads="1"/>
          </p:cNvSpPr>
          <p:nvPr/>
        </p:nvSpPr>
        <p:spPr bwMode="auto">
          <a:xfrm rot="-121429">
            <a:off x="4343400" y="1524000"/>
            <a:ext cx="533400" cy="1447800"/>
          </a:xfrm>
          <a:prstGeom prst="downArrow">
            <a:avLst>
              <a:gd name="adj1" fmla="val 50000"/>
              <a:gd name="adj2" fmla="val 67857"/>
            </a:avLst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 rot="757820">
            <a:off x="2701925" y="1374775"/>
            <a:ext cx="647700" cy="2741613"/>
          </a:xfrm>
          <a:prstGeom prst="downArrow">
            <a:avLst>
              <a:gd name="adj1" fmla="val 50000"/>
              <a:gd name="adj2" fmla="val 105821"/>
            </a:avLst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0" name="AutoShape 16"/>
          <p:cNvSpPr>
            <a:spLocks noChangeArrowheads="1"/>
          </p:cNvSpPr>
          <p:nvPr/>
        </p:nvSpPr>
        <p:spPr bwMode="auto">
          <a:xfrm rot="1876595">
            <a:off x="1066800" y="1066800"/>
            <a:ext cx="609600" cy="1595438"/>
          </a:xfrm>
          <a:prstGeom prst="downArrow">
            <a:avLst>
              <a:gd name="adj1" fmla="val 50000"/>
              <a:gd name="adj2" fmla="val 65430"/>
            </a:avLst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365125" y="2627313"/>
            <a:ext cx="1311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304800" y="2667000"/>
            <a:ext cx="1524000" cy="685800"/>
          </a:xfrm>
          <a:prstGeom prst="rect">
            <a:avLst/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1981200" y="4419600"/>
            <a:ext cx="1295400" cy="914400"/>
          </a:xfrm>
          <a:prstGeom prst="rect">
            <a:avLst/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4191000" y="3124200"/>
            <a:ext cx="1295400" cy="914400"/>
          </a:xfrm>
          <a:prstGeom prst="rect">
            <a:avLst/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6172200" y="4343400"/>
            <a:ext cx="1066800" cy="914400"/>
          </a:xfrm>
          <a:prstGeom prst="rect">
            <a:avLst/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7543800" y="3048000"/>
            <a:ext cx="1219200" cy="914400"/>
          </a:xfrm>
          <a:prstGeom prst="rect">
            <a:avLst/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2" name="Picture 4" descr="Похожее изображение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295400" y="152400"/>
            <a:ext cx="2527300" cy="1098550"/>
          </a:xfrm>
          <a:prstGeom prst="rect">
            <a:avLst/>
          </a:prstGeom>
          <a:solidFill>
            <a:srgbClr val="AEDAE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6600">
                <a:latin typeface="Vladimir Script" pitchFamily="66" charset="0"/>
              </a:rPr>
              <a:t>Ребус</a:t>
            </a:r>
            <a:endParaRPr lang="ru-RU" sz="6600">
              <a:latin typeface="Vladimir Script" pitchFamily="66" charset="0"/>
            </a:endParaRPr>
          </a:p>
        </p:txBody>
      </p:sp>
      <p:graphicFrame>
        <p:nvGraphicFramePr>
          <p:cNvPr id="32802" name="Group 34"/>
          <p:cNvGraphicFramePr>
            <a:graphicFrameLocks noGrp="1"/>
          </p:cNvGraphicFramePr>
          <p:nvPr/>
        </p:nvGraphicFramePr>
        <p:xfrm>
          <a:off x="1143000" y="1371600"/>
          <a:ext cx="7239000" cy="1828800"/>
        </p:xfrm>
        <a:graphic>
          <a:graphicData uri="http://schemas.openxmlformats.org/drawingml/2006/table">
            <a:tbl>
              <a:tblPr/>
              <a:tblGrid>
                <a:gridCol w="1035050"/>
                <a:gridCol w="1033463"/>
                <a:gridCol w="1035050"/>
                <a:gridCol w="1031875"/>
                <a:gridCol w="1035050"/>
                <a:gridCol w="1033462"/>
                <a:gridCol w="1035050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</a:tr>
            </a:tbl>
          </a:graphicData>
        </a:graphic>
      </p:graphicFrame>
      <p:sp>
        <p:nvSpPr>
          <p:cNvPr id="32803" name="Text Box 35"/>
          <p:cNvSpPr txBox="1">
            <a:spLocks noChangeArrowheads="1"/>
          </p:cNvSpPr>
          <p:nvPr/>
        </p:nvSpPr>
        <p:spPr bwMode="auto">
          <a:xfrm>
            <a:off x="685800" y="3857625"/>
            <a:ext cx="8121650" cy="1809750"/>
          </a:xfrm>
          <a:prstGeom prst="rect">
            <a:avLst/>
          </a:prstGeom>
          <a:solidFill>
            <a:srgbClr val="AEDAE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2800">
                <a:latin typeface="Times New Roman" pitchFamily="18" charset="0"/>
              </a:rPr>
              <a:t>1-А           2-Р        3-М          4-Д      5-О           6-В      </a:t>
            </a:r>
          </a:p>
          <a:p>
            <a:r>
              <a:rPr lang="uk-UA" sz="2800">
                <a:latin typeface="Times New Roman" pitchFamily="18" charset="0"/>
              </a:rPr>
              <a:t> </a:t>
            </a:r>
          </a:p>
          <a:p>
            <a:endParaRPr lang="uk-UA" sz="2800">
              <a:latin typeface="Times New Roman" pitchFamily="18" charset="0"/>
            </a:endParaRPr>
          </a:p>
          <a:p>
            <a:r>
              <a:rPr lang="uk-UA" sz="2800">
                <a:latin typeface="Times New Roman" pitchFamily="18" charset="0"/>
              </a:rPr>
              <a:t>7-Е          8-У         9-І         10-Л       11-Ж      12-Я</a:t>
            </a:r>
            <a:endParaRPr lang="ru-RU" sz="28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92" name="Picture 7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93" name="Picture 77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95" name="Picture 79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4968" name="Group 152"/>
          <p:cNvGraphicFramePr>
            <a:graphicFrameLocks noGrp="1"/>
          </p:cNvGraphicFramePr>
          <p:nvPr/>
        </p:nvGraphicFramePr>
        <p:xfrm>
          <a:off x="685800" y="1143000"/>
          <a:ext cx="7772400" cy="2362200"/>
        </p:xfrm>
        <a:graphic>
          <a:graphicData uri="http://schemas.openxmlformats.org/drawingml/2006/table">
            <a:tbl>
              <a:tblPr/>
              <a:tblGrid>
                <a:gridCol w="1111250"/>
                <a:gridCol w="1109663"/>
                <a:gridCol w="1111250"/>
                <a:gridCol w="1108075"/>
                <a:gridCol w="1111250"/>
                <a:gridCol w="1109662"/>
                <a:gridCol w="1111250"/>
              </a:tblGrid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ladimir Script" pitchFamily="66" charset="0"/>
                        </a:rPr>
                        <a:t>М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ladimir Script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ladimir Script" pitchFamily="66" charset="0"/>
                        </a:rPr>
                        <a:t>Е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ladimir Script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ladimir Script" pitchFamily="66" charset="0"/>
                        </a:rPr>
                        <a:t>Л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ladimir Script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ladimir Script" pitchFamily="66" charset="0"/>
                        </a:rPr>
                        <a:t>О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ladimir Script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ladimir Script" pitchFamily="66" charset="0"/>
                        </a:rPr>
                        <a:t>Д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ladimir Script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ladimir Script" pitchFamily="66" charset="0"/>
                        </a:rPr>
                        <a:t>І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ladimir Script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ladimir Script" pitchFamily="66" charset="0"/>
                        </a:rPr>
                        <a:t>Я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ladimir Script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</a:tr>
              <a:tr h="1181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EDA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7" descr="Картинки по запросу фото весел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04800" y="228600"/>
            <a:ext cx="3589338" cy="771525"/>
          </a:xfrm>
          <a:prstGeom prst="rect">
            <a:avLst/>
          </a:prstGeom>
          <a:solidFill>
            <a:srgbClr val="AEDAE0"/>
          </a:solidFill>
          <a:ln w="9525">
            <a:solidFill>
              <a:srgbClr val="51AEBB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4400">
                <a:solidFill>
                  <a:srgbClr val="FF0000"/>
                </a:solidFill>
                <a:latin typeface="Vladimir Script" pitchFamily="66" charset="0"/>
              </a:rPr>
              <a:t>ВЕСЕЛКОВА</a:t>
            </a:r>
            <a:endParaRPr lang="ru-RU" sz="4400">
              <a:solidFill>
                <a:srgbClr val="FF0000"/>
              </a:solidFill>
              <a:latin typeface="Vladimir Script" pitchFamily="66" charset="0"/>
            </a:endParaRPr>
          </a:p>
        </p:txBody>
      </p:sp>
      <p:pic>
        <p:nvPicPr>
          <p:cNvPr id="33805" name="Picture 13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0"/>
            <a:ext cx="5181600" cy="6705600"/>
          </a:xfrm>
          <a:prstGeom prst="rect">
            <a:avLst/>
          </a:prstGeom>
          <a:noFill/>
        </p:spPr>
      </p:pic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4030663" y="277813"/>
            <a:ext cx="4772025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uk-UA" sz="3600"/>
              <a:t>“Шпачок прощається”</a:t>
            </a:r>
            <a:endParaRPr lang="ru-RU" sz="3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169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Calibri</vt:lpstr>
      <vt:lpstr>Arial</vt:lpstr>
      <vt:lpstr>Brush Script MT</vt:lpstr>
      <vt:lpstr>Vladimir Script</vt:lpstr>
      <vt:lpstr>Times New Roman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175</cp:revision>
  <dcterms:modified xsi:type="dcterms:W3CDTF">2017-09-16T19:32:53Z</dcterms:modified>
</cp:coreProperties>
</file>