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31"/>
  </p:notesMasterIdLst>
  <p:sldIdLst>
    <p:sldId id="317" r:id="rId2"/>
    <p:sldId id="256" r:id="rId3"/>
    <p:sldId id="258" r:id="rId4"/>
    <p:sldId id="261" r:id="rId5"/>
    <p:sldId id="289" r:id="rId6"/>
    <p:sldId id="271" r:id="rId7"/>
    <p:sldId id="292" r:id="rId8"/>
    <p:sldId id="281" r:id="rId9"/>
    <p:sldId id="278" r:id="rId10"/>
    <p:sldId id="269" r:id="rId11"/>
    <p:sldId id="284" r:id="rId12"/>
    <p:sldId id="272" r:id="rId13"/>
    <p:sldId id="294" r:id="rId14"/>
    <p:sldId id="308" r:id="rId15"/>
    <p:sldId id="266" r:id="rId16"/>
    <p:sldId id="314" r:id="rId17"/>
    <p:sldId id="315" r:id="rId18"/>
    <p:sldId id="267" r:id="rId19"/>
    <p:sldId id="264" r:id="rId20"/>
    <p:sldId id="290" r:id="rId21"/>
    <p:sldId id="309" r:id="rId22"/>
    <p:sldId id="311" r:id="rId23"/>
    <p:sldId id="299" r:id="rId24"/>
    <p:sldId id="318" r:id="rId25"/>
    <p:sldId id="313" r:id="rId26"/>
    <p:sldId id="312" r:id="rId27"/>
    <p:sldId id="319" r:id="rId28"/>
    <p:sldId id="300" r:id="rId29"/>
    <p:sldId id="286" r:id="rId30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Treme.ws" initials="X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9F7"/>
    <a:srgbClr val="FF0000"/>
    <a:srgbClr val="3399FF"/>
    <a:srgbClr val="99FF99"/>
    <a:srgbClr val="CCFF66"/>
    <a:srgbClr val="CCFFFF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647" autoAdjust="0"/>
    <p:restoredTop sz="86482" autoAdjust="0"/>
  </p:normalViewPr>
  <p:slideViewPr>
    <p:cSldViewPr>
      <p:cViewPr varScale="1">
        <p:scale>
          <a:sx n="80" d="100"/>
          <a:sy n="80" d="100"/>
        </p:scale>
        <p:origin x="-147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766" y="-96"/>
      </p:cViewPr>
      <p:guideLst>
        <p:guide orient="horz" pos="3156"/>
        <p:guide pos="216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064BC-F3D0-4C44-BF28-18ADB3FD600B}" type="datetimeFigureOut">
              <a:rPr lang="ru-RU" smtClean="0"/>
              <a:pPr/>
              <a:t>29.11.2017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F94B4-50A1-4A3B-B113-54DD06FB7E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94352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F94B4-50A1-4A3B-B113-54DD06FB7E98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42850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F94B4-50A1-4A3B-B113-54DD06FB7E98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91478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F94B4-50A1-4A3B-B113-54DD06FB7E98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6542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F94B4-50A1-4A3B-B113-54DD06FB7E98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22905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8DD0B1D-9E17-423F-873C-0B18A6D66B0C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0B1D07C-729C-4840-81EC-BEE8E544AF9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07688F-8405-44D4-A676-6E92C6B0BFA3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3A2AA6B-06A0-49B2-BE9C-A4654B37726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fld id="{A9E7F972-E6A5-4BAB-92FD-3EECB5EBFDEE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4B6CE0F-5F2F-4881-AD17-D51E963B4AA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A3AB173-D618-4F7A-BF73-80E226CC6CC6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625F105-B9E7-4025-99C4-B326CB8DA57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35F5A45-A68A-46BD-AF95-B3F635ACA1C9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03AEFBC4-F4EA-4BC6-AD22-404D9A297E3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0FA003B-7A84-4396-9DA0-0ED84B869EDB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26B35F8-E552-44D1-A285-D24B8F6939C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04A7E07-1C59-43ED-8748-FA5D04E9E051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F68EAD-5DE1-4CBD-AAF5-829ACF8BA41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D19C884-5771-49BD-80AC-99A99E50B07D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2F2AF5A-8966-465F-A79E-62A1A38C20B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6D475994-2CDE-4FA2-BC95-91657D7A9551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F5152E1-DFFF-4E00-A457-0E3B1824370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881ED65-E40E-4345-9EA2-181B119044BE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288F848-BE52-432B-8A1D-FBAEC7668BD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12CAC04-4BB8-4F46-8388-BC494E616A67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059772-943C-4360-AFE3-A88BBC896C5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18C5405-8F39-47E6-A109-BADC2D2FF237}" type="datetimeFigureOut">
              <a:rPr lang="ru-RU" smtClean="0"/>
              <a:pPr>
                <a:defRPr/>
              </a:pPr>
              <a:t>29.11.2017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47287CB-62D5-4628-8DC3-86680A625A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dissolve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openxmlformats.org/officeDocument/2006/relationships/image" Target="../media/image91.jpeg"/><Relationship Id="rId3" Type="http://schemas.openxmlformats.org/officeDocument/2006/relationships/audio" Target="../media/audio1.wav"/><Relationship Id="rId7" Type="http://schemas.openxmlformats.org/officeDocument/2006/relationships/image" Target="../media/image85.jpeg"/><Relationship Id="rId12" Type="http://schemas.openxmlformats.org/officeDocument/2006/relationships/image" Target="../media/image9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11" Type="http://schemas.openxmlformats.org/officeDocument/2006/relationships/image" Target="../media/image89.jpeg"/><Relationship Id="rId5" Type="http://schemas.microsoft.com/office/2007/relationships/hdphoto" Target="../media/hdphoto2.wdp"/><Relationship Id="rId10" Type="http://schemas.openxmlformats.org/officeDocument/2006/relationships/image" Target="../media/image88.jpeg"/><Relationship Id="rId4" Type="http://schemas.openxmlformats.org/officeDocument/2006/relationships/image" Target="../media/image83.jpeg"/><Relationship Id="rId9" Type="http://schemas.openxmlformats.org/officeDocument/2006/relationships/image" Target="../media/image8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13" Type="http://schemas.openxmlformats.org/officeDocument/2006/relationships/image" Target="../media/image117.jpe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12" Type="http://schemas.openxmlformats.org/officeDocument/2006/relationships/image" Target="../media/image1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jpeg"/><Relationship Id="rId11" Type="http://schemas.openxmlformats.org/officeDocument/2006/relationships/image" Target="../media/image115.jpeg"/><Relationship Id="rId5" Type="http://schemas.openxmlformats.org/officeDocument/2006/relationships/image" Target="../media/image109.jpeg"/><Relationship Id="rId10" Type="http://schemas.openxmlformats.org/officeDocument/2006/relationships/image" Target="../media/image114.jpeg"/><Relationship Id="rId4" Type="http://schemas.openxmlformats.org/officeDocument/2006/relationships/image" Target="../media/image108.jpeg"/><Relationship Id="rId9" Type="http://schemas.openxmlformats.org/officeDocument/2006/relationships/image" Target="../media/image11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wmf"/><Relationship Id="rId4" Type="http://schemas.openxmlformats.org/officeDocument/2006/relationships/image" Target="../media/image1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260648"/>
            <a:ext cx="5105400" cy="2868168"/>
          </a:xfrm>
        </p:spPr>
        <p:txBody>
          <a:bodyPr>
            <a:prstTxWarp prst="textPlain">
              <a:avLst/>
            </a:prstTxWarp>
          </a:bodyPr>
          <a:lstStyle/>
          <a:p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Учн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вський </a:t>
            </a:r>
            <a:r>
              <a:rPr lang="ru-RU" sz="2000" i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проект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1500174"/>
            <a:ext cx="9644130" cy="2122980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Япон</a:t>
            </a:r>
            <a:r>
              <a:rPr lang="en-US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я – країна </a:t>
            </a:r>
            <a:r>
              <a:rPr lang="en-US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вран</a:t>
            </a:r>
            <a:r>
              <a:rPr lang="en-US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шнього</a:t>
            </a:r>
            <a:r>
              <a:rPr lang="en-US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 сонця</a:t>
            </a:r>
            <a:endParaRPr lang="ru-RU" sz="4800" b="1" cap="all" dirty="0">
              <a:ln w="9000" cmpd="sng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098" y="260648"/>
            <a:ext cx="2250670" cy="2160240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2017 –</a:t>
            </a:r>
          </a:p>
          <a:p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</a:t>
            </a:r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</a:t>
            </a: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 </a:t>
            </a: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Японії </a:t>
            </a:r>
          </a:p>
          <a:p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 Україн</a:t>
            </a:r>
            <a:r>
              <a:rPr lang="en-US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94171F"/>
              </a:clrFrom>
              <a:clrTo>
                <a:srgbClr val="94171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5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099" y="3068960"/>
            <a:ext cx="2162250" cy="1728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839743" y="3978930"/>
            <a:ext cx="58367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Проект п</a:t>
            </a:r>
            <a:r>
              <a:rPr lang="en-US" dirty="0" smtClean="0">
                <a:solidFill>
                  <a:schemeClr val="bg1"/>
                </a:solidFill>
              </a:rPr>
              <a:t>i</a:t>
            </a:r>
            <a:r>
              <a:rPr lang="ru-RU" dirty="0" smtClean="0">
                <a:solidFill>
                  <a:schemeClr val="bg1"/>
                </a:solidFill>
              </a:rPr>
              <a:t>дготували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у</a:t>
            </a:r>
            <a:r>
              <a:rPr lang="ru-RU" dirty="0" smtClean="0">
                <a:solidFill>
                  <a:schemeClr val="bg1"/>
                </a:solidFill>
              </a:rPr>
              <a:t>чн</a:t>
            </a:r>
            <a:r>
              <a:rPr lang="en-US" dirty="0" smtClean="0">
                <a:solidFill>
                  <a:schemeClr val="bg1"/>
                </a:solidFill>
              </a:rPr>
              <a:t>i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I - V </a:t>
            </a:r>
            <a:r>
              <a:rPr lang="ru-RU" dirty="0" smtClean="0">
                <a:solidFill>
                  <a:schemeClr val="bg1"/>
                </a:solidFill>
              </a:rPr>
              <a:t>курс</a:t>
            </a:r>
            <a:r>
              <a:rPr lang="en-US" dirty="0" smtClean="0">
                <a:solidFill>
                  <a:schemeClr val="bg1"/>
                </a:solidFill>
              </a:rPr>
              <a:t>i</a:t>
            </a:r>
            <a:r>
              <a:rPr lang="ru-RU" dirty="0" smtClean="0">
                <a:solidFill>
                  <a:schemeClr val="bg1"/>
                </a:solidFill>
              </a:rPr>
              <a:t>в: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ч</a:t>
            </a:r>
            <a:r>
              <a:rPr lang="ru-RU" dirty="0" smtClean="0">
                <a:solidFill>
                  <a:schemeClr val="bg1"/>
                </a:solidFill>
              </a:rPr>
              <a:t>лени л</a:t>
            </a:r>
            <a:r>
              <a:rPr lang="en-US" dirty="0" smtClean="0">
                <a:solidFill>
                  <a:schemeClr val="bg1"/>
                </a:solidFill>
              </a:rPr>
              <a:t>i</a:t>
            </a:r>
            <a:r>
              <a:rPr lang="ru-RU" dirty="0" smtClean="0">
                <a:solidFill>
                  <a:schemeClr val="bg1"/>
                </a:solidFill>
              </a:rPr>
              <a:t>тературного гуртка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«Любител</a:t>
            </a:r>
            <a:r>
              <a:rPr lang="en-US" dirty="0" smtClean="0">
                <a:solidFill>
                  <a:schemeClr val="bg1"/>
                </a:solidFill>
              </a:rPr>
              <a:t>i</a:t>
            </a:r>
            <a:r>
              <a:rPr lang="ru-RU" dirty="0" smtClean="0">
                <a:solidFill>
                  <a:schemeClr val="bg1"/>
                </a:solidFill>
              </a:rPr>
              <a:t> художнього слова» та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р</a:t>
            </a:r>
            <a:r>
              <a:rPr lang="ru-RU" dirty="0" smtClean="0">
                <a:solidFill>
                  <a:schemeClr val="bg1"/>
                </a:solidFill>
              </a:rPr>
              <a:t>ади</a:t>
            </a:r>
            <a:r>
              <a:rPr lang="en-US" dirty="0" smtClean="0">
                <a:solidFill>
                  <a:schemeClr val="bg1"/>
                </a:solidFill>
              </a:rPr>
              <a:t> i</a:t>
            </a:r>
            <a:r>
              <a:rPr lang="ru-RU" dirty="0" smtClean="0">
                <a:solidFill>
                  <a:schemeClr val="bg1"/>
                </a:solidFill>
              </a:rPr>
              <a:t>сторико – етнограф</a:t>
            </a:r>
            <a:r>
              <a:rPr lang="en-US" dirty="0" smtClean="0">
                <a:solidFill>
                  <a:schemeClr val="bg1"/>
                </a:solidFill>
              </a:rPr>
              <a:t>i</a:t>
            </a:r>
            <a:r>
              <a:rPr lang="ru-RU" dirty="0" smtClean="0">
                <a:solidFill>
                  <a:schemeClr val="bg1"/>
                </a:solidFill>
              </a:rPr>
              <a:t>чного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м</a:t>
            </a:r>
            <a:r>
              <a:rPr lang="ru-RU" dirty="0" smtClean="0">
                <a:solidFill>
                  <a:schemeClr val="bg1"/>
                </a:solidFill>
              </a:rPr>
              <a:t>узея ВПУ№17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8064" y="6165304"/>
            <a:ext cx="5980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7414786"/>
      </p:ext>
    </p:extLst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49214" y="131030"/>
            <a:ext cx="5790938" cy="921706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900608" y="-3423"/>
            <a:ext cx="5943575" cy="105615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ru-RU" sz="4800" dirty="0" smtClean="0">
                <a:solidFill>
                  <a:srgbClr val="953735"/>
                </a:solidFill>
                <a:latin typeface="Mistral"/>
              </a:rPr>
              <a:t>                 Скульптура</a:t>
            </a:r>
            <a:endParaRPr lang="ru-RU" sz="4800" dirty="0">
              <a:solidFill>
                <a:srgbClr val="953735"/>
              </a:solidFill>
              <a:latin typeface="Mistral"/>
            </a:endParaRPr>
          </a:p>
        </p:txBody>
      </p:sp>
      <p:pic>
        <p:nvPicPr>
          <p:cNvPr id="25602" name="Picture 2" descr="D:\Новая папка\Анаит\Картинки\История\Японская культура\cb1f30d355b0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9" y="95883"/>
            <a:ext cx="1800197" cy="2219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-87667" y="1052736"/>
            <a:ext cx="62646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Найдавнішим з видів мистецтв Японії є скульптура. В якості </a:t>
            </a:r>
            <a:r>
              <a:rPr lang="ru-RU" dirty="0" smtClean="0"/>
              <a:t>основного матеріалу </a:t>
            </a:r>
            <a:r>
              <a:rPr lang="ru-RU" dirty="0"/>
              <a:t>для скульптур </a:t>
            </a:r>
            <a:r>
              <a:rPr lang="ru-RU" dirty="0" smtClean="0"/>
              <a:t>використовувалися дерево, п</a:t>
            </a:r>
            <a:r>
              <a:rPr lang="en-US" dirty="0" smtClean="0"/>
              <a:t>i</a:t>
            </a:r>
            <a:r>
              <a:rPr lang="ru-RU" dirty="0" smtClean="0"/>
              <a:t>зн</a:t>
            </a:r>
            <a:r>
              <a:rPr lang="en-US" dirty="0" smtClean="0"/>
              <a:t>i</a:t>
            </a:r>
            <a:r>
              <a:rPr lang="ru-RU" dirty="0" smtClean="0"/>
              <a:t>ше</a:t>
            </a:r>
            <a:r>
              <a:rPr lang="ru-RU" dirty="0"/>
              <a:t> - </a:t>
            </a:r>
            <a:r>
              <a:rPr lang="ru-RU" dirty="0" smtClean="0"/>
              <a:t>бронза </a:t>
            </a:r>
            <a:r>
              <a:rPr lang="ru-RU" dirty="0"/>
              <a:t>або інші метали.</a:t>
            </a:r>
          </a:p>
          <a:p>
            <a:pPr algn="ctr"/>
            <a:r>
              <a:rPr lang="ru-RU" dirty="0" smtClean="0"/>
              <a:t>Статуї </a:t>
            </a:r>
            <a:r>
              <a:rPr lang="ru-RU" dirty="0"/>
              <a:t>часто покривали лаком, позолотою або яскраво </a:t>
            </a:r>
            <a:r>
              <a:rPr lang="ru-RU" dirty="0" smtClean="0"/>
              <a:t>фарбували.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564905"/>
            <a:ext cx="2874954" cy="404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214" y="3356992"/>
            <a:ext cx="233455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941515"/>
            <a:ext cx="2705541" cy="3672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307897" y="141280"/>
            <a:ext cx="2448272" cy="1163528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2833777" y="115825"/>
            <a:ext cx="9001125" cy="12144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Релігія</a:t>
            </a:r>
            <a:endParaRPr lang="ru-RU" sz="6600" dirty="0">
              <a:solidFill>
                <a:schemeClr val="accent2">
                  <a:lumMod val="75000"/>
                </a:schemeClr>
              </a:solidFill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4716016" y="1729488"/>
            <a:ext cx="60721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.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1986" name="Picture 2" descr="D:\Новая папка\Анаит\Картинки\История\Японская культура\1235333786_risunok1.jpg"/>
          <p:cNvPicPr>
            <a:picLocks noChangeAspect="1" noChangeArrowheads="1"/>
          </p:cNvPicPr>
          <p:nvPr/>
        </p:nvPicPr>
        <p:blipFill>
          <a:blip r:embed="rId3" cstate="print"/>
          <a:srcRect r="66434" b="49022"/>
          <a:stretch>
            <a:fillRect/>
          </a:stretch>
        </p:blipFill>
        <p:spPr bwMode="auto">
          <a:xfrm>
            <a:off x="143537" y="1425661"/>
            <a:ext cx="3046496" cy="4414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627784" y="141280"/>
            <a:ext cx="56653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У сучасній Японії частина населення одночасно сповідує дві релігії — буддизм і синтоїзм, що складає 84 %, близько 0,7 % населення країни сповідує християнство.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3327" b="5584"/>
          <a:stretch/>
        </p:blipFill>
        <p:spPr bwMode="auto">
          <a:xfrm flipH="1">
            <a:off x="6485787" y="3933056"/>
            <a:ext cx="1543291" cy="311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1804" r="50904"/>
          <a:stretch/>
        </p:blipFill>
        <p:spPr bwMode="auto">
          <a:xfrm>
            <a:off x="5243389" y="1763899"/>
            <a:ext cx="1847918" cy="2075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87883" y="6188811"/>
            <a:ext cx="3708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23" t="2153" r="18706" b="29274"/>
          <a:stretch/>
        </p:blipFill>
        <p:spPr bwMode="auto">
          <a:xfrm>
            <a:off x="3241193" y="1880866"/>
            <a:ext cx="2773056" cy="3633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/>
          <a:stretch/>
        </p:blipFill>
        <p:spPr bwMode="auto">
          <a:xfrm>
            <a:off x="7165905" y="1862791"/>
            <a:ext cx="934487" cy="1958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62050" y="5949280"/>
            <a:ext cx="5905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Богиня Сонця Аматерасу </a:t>
            </a:r>
            <a:r>
              <a:rPr lang="ru-RU" sz="1600" dirty="0"/>
              <a:t>Омікамі </a:t>
            </a:r>
            <a:r>
              <a:rPr lang="ru-RU" sz="1600" dirty="0" smtClean="0"/>
              <a:t> в синтоїзм</a:t>
            </a:r>
            <a:r>
              <a:rPr lang="en-US" sz="1600" dirty="0" smtClean="0"/>
              <a:t>i</a:t>
            </a:r>
            <a:r>
              <a:rPr lang="ru-RU" sz="1600" dirty="0" smtClean="0"/>
              <a:t> та Будда – головн</a:t>
            </a:r>
            <a:r>
              <a:rPr lang="en-US" sz="1600" dirty="0" smtClean="0"/>
              <a:t>i</a:t>
            </a:r>
            <a:r>
              <a:rPr lang="ru-RU" sz="1600" dirty="0" smtClean="0"/>
              <a:t> божества  </a:t>
            </a:r>
            <a:r>
              <a:rPr lang="ru-RU" sz="1600" dirty="0" err="1" smtClean="0"/>
              <a:t>японс</a:t>
            </a:r>
            <a:r>
              <a:rPr lang="ru-RU" sz="1600" dirty="0" err="1"/>
              <a:t>ь</a:t>
            </a:r>
            <a:r>
              <a:rPr lang="ru-RU" sz="1600" dirty="0" err="1" smtClean="0"/>
              <a:t>кої</a:t>
            </a:r>
            <a:r>
              <a:rPr lang="ru-RU" sz="1600" dirty="0" smtClean="0"/>
              <a:t>  нац</a:t>
            </a:r>
            <a:r>
              <a:rPr lang="en-US" sz="1600" dirty="0" smtClean="0"/>
              <a:t>i</a:t>
            </a:r>
            <a:r>
              <a:rPr lang="ru-RU" sz="1600" dirty="0" smtClean="0"/>
              <a:t>ональної  релігії</a:t>
            </a:r>
            <a:r>
              <a:rPr lang="ru-RU" sz="1600" dirty="0"/>
              <a:t> </a:t>
            </a: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575618" y="-56628"/>
            <a:ext cx="5184576" cy="1643063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1332656" y="232690"/>
            <a:ext cx="9001125" cy="112645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К</a:t>
            </a:r>
            <a:r>
              <a:rPr lang="en-US" sz="66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i</a:t>
            </a: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нематограф</a:t>
            </a:r>
            <a:endParaRPr lang="ru-RU" sz="8000" dirty="0">
              <a:solidFill>
                <a:schemeClr val="accent2">
                  <a:lumMod val="75000"/>
                </a:schemeClr>
              </a:solidFill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827583" y="1207872"/>
            <a:ext cx="5842915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dirty="0"/>
              <a:t/>
            </a:r>
            <a:br>
              <a:rPr lang="uk-UA" dirty="0"/>
            </a:br>
            <a:r>
              <a:rPr lang="uk-UA" sz="1400" dirty="0"/>
              <a:t>Спочатку кінематограф </a:t>
            </a:r>
            <a:r>
              <a:rPr lang="uk-UA" sz="1400" dirty="0" smtClean="0"/>
              <a:t>в Япон</a:t>
            </a:r>
            <a:r>
              <a:rPr lang="en-US" sz="1400" dirty="0" smtClean="0"/>
              <a:t>i</a:t>
            </a:r>
            <a:r>
              <a:rPr lang="ru-RU" sz="1400" dirty="0" smtClean="0"/>
              <a:t>ї </a:t>
            </a:r>
            <a:r>
              <a:rPr lang="uk-UA" sz="1400" dirty="0" smtClean="0"/>
              <a:t>вважався </a:t>
            </a:r>
            <a:r>
              <a:rPr lang="uk-UA" sz="1400" dirty="0"/>
              <a:t>низьким </a:t>
            </a:r>
            <a:r>
              <a:rPr lang="uk-UA" sz="1400" dirty="0" smtClean="0"/>
              <a:t>мистецтвом.  </a:t>
            </a:r>
            <a:r>
              <a:rPr lang="uk-UA" sz="1400" dirty="0"/>
              <a:t>Д</a:t>
            </a:r>
            <a:r>
              <a:rPr lang="uk-UA" sz="1400" dirty="0" smtClean="0"/>
              <a:t>о </a:t>
            </a:r>
            <a:r>
              <a:rPr lang="uk-UA" sz="1400" dirty="0"/>
              <a:t>людей , що </a:t>
            </a:r>
            <a:r>
              <a:rPr lang="uk-UA" sz="1400" dirty="0" smtClean="0"/>
              <a:t>займалися кіно, ставилися презирливо. </a:t>
            </a:r>
            <a:r>
              <a:rPr lang="en-US" sz="1400" dirty="0" smtClean="0"/>
              <a:t>I</a:t>
            </a:r>
            <a:r>
              <a:rPr lang="ru-RU" sz="1400" dirty="0"/>
              <a:t> </a:t>
            </a:r>
            <a:r>
              <a:rPr lang="ru-RU" sz="1400" dirty="0" smtClean="0"/>
              <a:t>лише наприкінці </a:t>
            </a:r>
            <a:r>
              <a:rPr lang="ru-RU" sz="1400" dirty="0"/>
              <a:t>30 -х років минулого </a:t>
            </a:r>
            <a:r>
              <a:rPr lang="ru-RU" sz="1400" dirty="0" smtClean="0"/>
              <a:t>століття </a:t>
            </a:r>
            <a:r>
              <a:rPr lang="ru-RU" sz="1400" dirty="0"/>
              <a:t>цей вид мистецтва отримав </a:t>
            </a:r>
          </a:p>
          <a:p>
            <a:r>
              <a:rPr lang="uk-UA" sz="1400" dirty="0" smtClean="0"/>
              <a:t> </a:t>
            </a:r>
            <a:r>
              <a:rPr lang="uk-UA" sz="1400" dirty="0"/>
              <a:t>в</a:t>
            </a:r>
            <a:r>
              <a:rPr lang="uk-UA" sz="1400" dirty="0" smtClean="0"/>
              <a:t>изнання </a:t>
            </a:r>
            <a:r>
              <a:rPr lang="uk-UA" sz="1400" dirty="0"/>
              <a:t>і </a:t>
            </a:r>
            <a:r>
              <a:rPr lang="uk-UA" sz="1400" dirty="0" smtClean="0"/>
              <a:t>авторитет.</a:t>
            </a:r>
            <a:endParaRPr lang="ru-RU" sz="14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3395" y="6084585"/>
            <a:ext cx="65758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«Золотим </a:t>
            </a:r>
            <a:r>
              <a:rPr lang="ru-RU" sz="1600" dirty="0"/>
              <a:t>віком» японського </a:t>
            </a:r>
            <a:r>
              <a:rPr lang="ru-RU" sz="1600" dirty="0" smtClean="0"/>
              <a:t>кінематографа вважаються  60-</a:t>
            </a:r>
            <a:r>
              <a:rPr lang="en-US" sz="1600" dirty="0" smtClean="0"/>
              <a:t>i</a:t>
            </a:r>
            <a:r>
              <a:rPr lang="ru-RU" sz="1600" dirty="0" smtClean="0"/>
              <a:t> роки ХХ ст., коли було випущено понад 500 ф</a:t>
            </a:r>
            <a:r>
              <a:rPr lang="en-US" sz="1600" dirty="0" smtClean="0"/>
              <a:t>i</a:t>
            </a:r>
            <a:r>
              <a:rPr lang="ru-RU" sz="1600" dirty="0" smtClean="0"/>
              <a:t>льм</a:t>
            </a:r>
            <a:r>
              <a:rPr lang="en-US" sz="1600" dirty="0" smtClean="0"/>
              <a:t>i</a:t>
            </a:r>
            <a:r>
              <a:rPr lang="ru-RU" sz="1600" dirty="0" smtClean="0"/>
              <a:t>в р</a:t>
            </a:r>
            <a:r>
              <a:rPr lang="en-US" sz="1600" dirty="0" smtClean="0"/>
              <a:t>i</a:t>
            </a:r>
            <a:r>
              <a:rPr lang="ru-RU" sz="1600" dirty="0" smtClean="0"/>
              <a:t>зних жанр</a:t>
            </a:r>
            <a:r>
              <a:rPr lang="en-US" sz="1600" dirty="0" smtClean="0"/>
              <a:t>i</a:t>
            </a:r>
            <a:r>
              <a:rPr lang="ru-RU" sz="1600" dirty="0" smtClean="0"/>
              <a:t>в.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092280" y="4869160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0499" y="107965"/>
            <a:ext cx="1368465" cy="202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9263" y="2420888"/>
            <a:ext cx="1429543" cy="204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0499" y="4725144"/>
            <a:ext cx="1416440" cy="201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62246" y="2143889"/>
            <a:ext cx="1257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Ак</a:t>
            </a:r>
            <a:r>
              <a:rPr lang="en-US" sz="1200" i="1" dirty="0" smtClean="0"/>
              <a:t>i</a:t>
            </a:r>
            <a:r>
              <a:rPr lang="ru-RU" sz="1200" i="1" dirty="0" smtClean="0"/>
              <a:t>ра Куросава</a:t>
            </a:r>
            <a:endParaRPr lang="ru-RU" sz="1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702294" y="435581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Кендз</a:t>
            </a:r>
            <a:r>
              <a:rPr lang="en-US" sz="1200" dirty="0" smtClean="0"/>
              <a:t>i</a:t>
            </a:r>
            <a:r>
              <a:rPr lang="ru-RU" sz="1200" dirty="0" smtClean="0"/>
              <a:t> М</a:t>
            </a:r>
            <a:r>
              <a:rPr lang="en-US" sz="1200" dirty="0" smtClean="0"/>
              <a:t>i</a:t>
            </a:r>
            <a:r>
              <a:rPr lang="ru-RU" sz="1200" i="1" dirty="0" smtClean="0"/>
              <a:t>дзогут</a:t>
            </a:r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787755" y="6392361"/>
            <a:ext cx="13846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Сехей </a:t>
            </a:r>
            <a:r>
              <a:rPr lang="en-US" sz="1200" b="1" dirty="0" smtClean="0">
                <a:solidFill>
                  <a:schemeClr val="bg1"/>
                </a:solidFill>
              </a:rPr>
              <a:t>I</a:t>
            </a:r>
            <a:r>
              <a:rPr lang="ru-RU" sz="1200" b="1" dirty="0" smtClean="0">
                <a:solidFill>
                  <a:schemeClr val="bg1"/>
                </a:solidFill>
              </a:rPr>
              <a:t>мамура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448042"/>
            <a:ext cx="2507046" cy="34504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6137"/>
          <a:stretch/>
        </p:blipFill>
        <p:spPr>
          <a:xfrm>
            <a:off x="3167906" y="2420888"/>
            <a:ext cx="3384376" cy="3451851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1352" flipH="1">
            <a:off x="6889872" y="435736"/>
            <a:ext cx="1855745" cy="2530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535720">
            <a:off x="6748149" y="2889120"/>
            <a:ext cx="13163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400" dirty="0" smtClean="0"/>
              <a:t>Такесі Кітано </a:t>
            </a:r>
            <a:endParaRPr lang="ru-RU" sz="14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25566" y="11641"/>
            <a:ext cx="9001125" cy="12144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6600" dirty="0">
              <a:solidFill>
                <a:schemeClr val="accent2">
                  <a:lumMod val="75000"/>
                </a:schemeClr>
              </a:solidFill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13257" y="5661248"/>
            <a:ext cx="5238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</a:t>
            </a:r>
            <a:r>
              <a:rPr lang="en-US" dirty="0" smtClean="0"/>
              <a:t>i</a:t>
            </a:r>
            <a:r>
              <a:rPr lang="ru-RU" dirty="0" smtClean="0"/>
              <a:t>нець ХХ – перша чверть ХХ</a:t>
            </a:r>
            <a:r>
              <a:rPr lang="en-US" dirty="0" smtClean="0"/>
              <a:t>I c</a:t>
            </a:r>
            <a:r>
              <a:rPr lang="ru-RU" dirty="0" smtClean="0"/>
              <a:t>т. принесл</a:t>
            </a:r>
            <a:r>
              <a:rPr lang="ru-RU" dirty="0"/>
              <a:t>и</a:t>
            </a:r>
            <a:r>
              <a:rPr lang="ru-RU" dirty="0" smtClean="0"/>
              <a:t> </a:t>
            </a:r>
            <a:r>
              <a:rPr lang="ru-RU" dirty="0"/>
              <a:t>широку популярність </a:t>
            </a:r>
            <a:r>
              <a:rPr lang="ru-RU" dirty="0" smtClean="0"/>
              <a:t>актору та режисеру </a:t>
            </a:r>
            <a:r>
              <a:rPr lang="ru-RU" dirty="0"/>
              <a:t>Такесі Кітано </a:t>
            </a:r>
            <a:r>
              <a:rPr lang="ru-RU" dirty="0" smtClean="0"/>
              <a:t> як </a:t>
            </a:r>
            <a:r>
              <a:rPr lang="ru-RU" dirty="0"/>
              <a:t>в </a:t>
            </a:r>
            <a:r>
              <a:rPr lang="ru-RU" dirty="0" smtClean="0"/>
              <a:t>Японії, </a:t>
            </a:r>
            <a:r>
              <a:rPr lang="ru-RU" dirty="0"/>
              <a:t>так і за її межами.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45"/>
          <a:stretch/>
        </p:blipFill>
        <p:spPr>
          <a:xfrm>
            <a:off x="220027" y="4221088"/>
            <a:ext cx="3193230" cy="23416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2150" y="3284984"/>
            <a:ext cx="3760541" cy="2334956"/>
          </a:xfrm>
          <a:prstGeom prst="rect">
            <a:avLst/>
          </a:prstGeom>
        </p:spPr>
      </p:pic>
      <p:sp>
        <p:nvSpPr>
          <p:cNvPr id="12" name="Горизонтальный свиток 11"/>
          <p:cNvSpPr/>
          <p:nvPr/>
        </p:nvSpPr>
        <p:spPr>
          <a:xfrm>
            <a:off x="220027" y="23052"/>
            <a:ext cx="3850433" cy="908741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К</a:t>
            </a:r>
            <a:r>
              <a:rPr lang="en-US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нематограф</a:t>
            </a:r>
            <a:endParaRPr lang="ru-RU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93" t="1173" b="3567"/>
          <a:stretch/>
        </p:blipFill>
        <p:spPr>
          <a:xfrm rot="21280870">
            <a:off x="187348" y="1077956"/>
            <a:ext cx="3922531" cy="29074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128830"/>
            <a:ext cx="223039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1748800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43831" y="2250738"/>
            <a:ext cx="4409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Аніме (або японська анімація) має високу популярність у всьому світі. Серед інших жанрів </a:t>
            </a:r>
            <a:r>
              <a:rPr lang="ru-RU" dirty="0" err="1"/>
              <a:t>мультиплікації</a:t>
            </a:r>
            <a:r>
              <a:rPr lang="ru-RU" dirty="0"/>
              <a:t> </a:t>
            </a:r>
            <a:r>
              <a:rPr lang="ru-RU" dirty="0" err="1" smtClean="0"/>
              <a:t>виділя</a:t>
            </a:r>
            <a:r>
              <a:rPr lang="ru-RU" dirty="0" err="1"/>
              <a:t>ю</a:t>
            </a:r>
            <a:r>
              <a:rPr lang="ru-RU" dirty="0" err="1" smtClean="0"/>
              <a:t>ться</a:t>
            </a:r>
            <a:r>
              <a:rPr lang="ru-RU" dirty="0" smtClean="0"/>
              <a:t> </a:t>
            </a:r>
            <a:r>
              <a:rPr lang="ru-RU" dirty="0"/>
              <a:t>більшою орієнтацією на дорослу аудиторію. Часто аніме - це екранізації японських коміксів манга.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352" y="2427797"/>
            <a:ext cx="3314160" cy="18652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576" y="214786"/>
            <a:ext cx="3311936" cy="22061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352" y="4301443"/>
            <a:ext cx="3404818" cy="22959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043" b="11701"/>
          <a:stretch/>
        </p:blipFill>
        <p:spPr>
          <a:xfrm>
            <a:off x="3762468" y="4070415"/>
            <a:ext cx="4270289" cy="255095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rot="20188021">
            <a:off x="188964" y="180709"/>
            <a:ext cx="2489224" cy="830997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Ан</a:t>
            </a:r>
            <a:r>
              <a:rPr lang="en-US" sz="4800" b="1" i="1" dirty="0" smtClean="0">
                <a:solidFill>
                  <a:schemeClr val="accent6">
                    <a:lumMod val="50000"/>
                  </a:schemeClr>
                </a:solidFill>
              </a:rPr>
              <a:t>i</a:t>
            </a:r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ме</a:t>
            </a:r>
            <a:endParaRPr lang="ru-RU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1348" y="156989"/>
            <a:ext cx="4261409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3020525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467890" y="-40918"/>
            <a:ext cx="3600053" cy="1728192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1800361" y="206587"/>
            <a:ext cx="7848872" cy="133329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uk-UA" sz="5400" dirty="0" smtClean="0">
                <a:solidFill>
                  <a:srgbClr val="953735"/>
                </a:solidFill>
                <a:latin typeface="Mistral"/>
              </a:rPr>
              <a:t>Живопис</a:t>
            </a:r>
            <a:endParaRPr lang="ru-RU" sz="5400" dirty="0">
              <a:solidFill>
                <a:srgbClr val="953735"/>
              </a:solidFill>
              <a:latin typeface="Mistr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7342" y="1556898"/>
            <a:ext cx="35134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solidFill>
                  <a:prstClr val="black"/>
                </a:solidFill>
              </a:rPr>
              <a:t>Живопис </a:t>
            </a:r>
            <a:r>
              <a:rPr lang="uk-UA" dirty="0">
                <a:solidFill>
                  <a:prstClr val="black"/>
                </a:solidFill>
              </a:rPr>
              <a:t>(яп. 絵 画 Кайга, «картина, малюнок») - один з найбільш древніх і вишуканих видів мистецтв. В</a:t>
            </a:r>
            <a:r>
              <a:rPr lang="en-US" dirty="0">
                <a:solidFill>
                  <a:prstClr val="black"/>
                </a:solidFill>
              </a:rPr>
              <a:t>i</a:t>
            </a:r>
            <a:r>
              <a:rPr lang="ru-RU" dirty="0">
                <a:solidFill>
                  <a:prstClr val="black"/>
                </a:solidFill>
              </a:rPr>
              <a:t>н </a:t>
            </a:r>
            <a:r>
              <a:rPr lang="uk-UA" dirty="0">
                <a:solidFill>
                  <a:prstClr val="black"/>
                </a:solidFill>
              </a:rPr>
              <a:t> характеризується широким розмаїттям жанрів і стилів.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44008" y="476672"/>
            <a:ext cx="340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Жанр сум</a:t>
            </a:r>
            <a:r>
              <a:rPr lang="en-US" dirty="0" smtClean="0"/>
              <a:t>i</a:t>
            </a:r>
            <a:r>
              <a:rPr lang="ru-RU" dirty="0" smtClean="0"/>
              <a:t>-е – картини, виконан</a:t>
            </a:r>
            <a:r>
              <a:rPr lang="en-US" dirty="0" smtClean="0"/>
              <a:t>i</a:t>
            </a:r>
            <a:r>
              <a:rPr lang="ru-RU" dirty="0" smtClean="0"/>
              <a:t> чорною тушшю на вологому попер</a:t>
            </a:r>
            <a:r>
              <a:rPr lang="en-US" dirty="0" smtClean="0"/>
              <a:t>i</a:t>
            </a:r>
            <a:r>
              <a:rPr lang="ru-RU" dirty="0" smtClean="0"/>
              <a:t>, як</a:t>
            </a:r>
            <a:r>
              <a:rPr lang="en-US" dirty="0" smtClean="0"/>
              <a:t>i</a:t>
            </a:r>
            <a:r>
              <a:rPr lang="ru-RU" dirty="0" smtClean="0"/>
              <a:t> н</a:t>
            </a:r>
            <a:r>
              <a:rPr lang="en-US" dirty="0" smtClean="0"/>
              <a:t>i</a:t>
            </a:r>
            <a:r>
              <a:rPr lang="ru-RU" dirty="0" smtClean="0"/>
              <a:t>би проступають кр</a:t>
            </a:r>
            <a:r>
              <a:rPr lang="en-US" dirty="0" smtClean="0"/>
              <a:t>i</a:t>
            </a:r>
            <a:r>
              <a:rPr lang="ru-RU" dirty="0" smtClean="0"/>
              <a:t>зь туман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0" y="1785316"/>
            <a:ext cx="3453519" cy="25927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4573369"/>
            <a:ext cx="3669541" cy="20478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474" y="3448499"/>
            <a:ext cx="3835469" cy="3172745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3789040"/>
            <a:ext cx="4572000" cy="2857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3908" y="1051503"/>
            <a:ext cx="3923928" cy="27096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48" r="10778" b="7992"/>
          <a:stretch/>
        </p:blipFill>
        <p:spPr>
          <a:xfrm>
            <a:off x="173052" y="158153"/>
            <a:ext cx="3038650" cy="5301208"/>
          </a:xfrm>
          <a:prstGeom prst="rect">
            <a:avLst/>
          </a:prstGeom>
        </p:spPr>
      </p:pic>
      <p:sp>
        <p:nvSpPr>
          <p:cNvPr id="6" name="Горизонтальный свиток 5"/>
          <p:cNvSpPr/>
          <p:nvPr/>
        </p:nvSpPr>
        <p:spPr>
          <a:xfrm>
            <a:off x="4049688" y="54444"/>
            <a:ext cx="3312368" cy="936104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/>
              <a:t>Пагода японська</a:t>
            </a:r>
            <a:endParaRPr lang="ru-RU" sz="2400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3052" y="5459361"/>
            <a:ext cx="303865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Пагода - це багатоярусна храмова вежа </a:t>
            </a:r>
            <a:r>
              <a:rPr lang="ru-RU" sz="1600" b="1" i="1" dirty="0" smtClean="0"/>
              <a:t> </a:t>
            </a:r>
            <a:r>
              <a:rPr lang="ru-RU" sz="1600" b="1" i="1" dirty="0"/>
              <a:t>з численними яскравими прикрасами та карнизами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2421944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28672" y="0"/>
            <a:ext cx="4771831" cy="836712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err="1" smtClean="0"/>
              <a:t>Японський</a:t>
            </a:r>
            <a:r>
              <a:rPr lang="ru-RU" sz="3200" b="1" i="1" dirty="0" smtClean="0"/>
              <a:t> </a:t>
            </a:r>
            <a:r>
              <a:rPr lang="ru-RU" sz="3200" b="1" i="1" dirty="0" err="1" smtClean="0"/>
              <a:t>дивосад</a:t>
            </a:r>
            <a:r>
              <a:rPr lang="ru-RU" sz="3200" b="1" i="1" dirty="0" smtClean="0"/>
              <a:t> </a:t>
            </a:r>
            <a:endParaRPr lang="ru-RU" sz="3200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02" b="4831"/>
          <a:stretch/>
        </p:blipFill>
        <p:spPr>
          <a:xfrm>
            <a:off x="2102587" y="836712"/>
            <a:ext cx="4169408" cy="32134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21644" y="260648"/>
            <a:ext cx="2504447" cy="1878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4752" y="4581128"/>
            <a:ext cx="2638235" cy="19810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3378" y="4797152"/>
            <a:ext cx="2638085" cy="19827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54261">
            <a:off x="6517291" y="2465868"/>
            <a:ext cx="2380126" cy="17830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834" t="10928" b="-3782"/>
          <a:stretch/>
        </p:blipFill>
        <p:spPr>
          <a:xfrm flipH="1">
            <a:off x="111018" y="1268760"/>
            <a:ext cx="1916527" cy="37145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782" b="2868"/>
          <a:stretch/>
        </p:blipFill>
        <p:spPr>
          <a:xfrm rot="21251422">
            <a:off x="467544" y="4700066"/>
            <a:ext cx="2439805" cy="201254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102587" y="4212419"/>
            <a:ext cx="4644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Сад 15-ти камен</a:t>
            </a:r>
            <a:r>
              <a:rPr lang="en-US" b="1" i="1" dirty="0" smtClean="0"/>
              <a:t>i</a:t>
            </a:r>
            <a:r>
              <a:rPr lang="ru-RU" b="1" i="1" dirty="0" smtClean="0"/>
              <a:t>в. </a:t>
            </a:r>
            <a:r>
              <a:rPr lang="ru-RU" b="1" i="1" dirty="0"/>
              <a:t>Б</a:t>
            </a:r>
            <a:r>
              <a:rPr lang="ru-RU" b="1" i="1" dirty="0" smtClean="0"/>
              <a:t>уд</a:t>
            </a:r>
            <a:r>
              <a:rPr lang="en-US" b="1" i="1" dirty="0" smtClean="0"/>
              <a:t>i</a:t>
            </a:r>
            <a:r>
              <a:rPr lang="ru-RU" b="1" i="1" dirty="0" smtClean="0"/>
              <a:t>вничий Соам</a:t>
            </a:r>
            <a:r>
              <a:rPr lang="en-US" b="1" i="1" dirty="0" smtClean="0"/>
              <a:t>i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xmlns="" val="3946889306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84283" y="0"/>
            <a:ext cx="7982624" cy="1344628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9931" y="104520"/>
            <a:ext cx="7848872" cy="124010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uk-UA" sz="4800" dirty="0" smtClean="0">
                <a:solidFill>
                  <a:srgbClr val="953735"/>
                </a:solidFill>
                <a:latin typeface="Mistral"/>
              </a:rPr>
              <a:t>Природа – в</a:t>
            </a:r>
            <a:r>
              <a:rPr lang="en-US" sz="4800" dirty="0" smtClean="0">
                <a:solidFill>
                  <a:srgbClr val="953735"/>
                </a:solidFill>
                <a:latin typeface="Mistral"/>
              </a:rPr>
              <a:t>I</a:t>
            </a:r>
            <a:r>
              <a:rPr lang="ru-RU" sz="4800" dirty="0" smtClean="0">
                <a:solidFill>
                  <a:srgbClr val="953735"/>
                </a:solidFill>
                <a:latin typeface="Mistral"/>
              </a:rPr>
              <a:t>чний зразок мистецтва</a:t>
            </a:r>
            <a:endParaRPr lang="ru-RU" sz="4800" dirty="0">
              <a:solidFill>
                <a:srgbClr val="953735"/>
              </a:solidFill>
              <a:latin typeface="Mistr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5890" y="1344628"/>
            <a:ext cx="478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Природа у японц</a:t>
            </a:r>
            <a:r>
              <a:rPr lang="en-US" dirty="0" smtClean="0"/>
              <a:t>i</a:t>
            </a:r>
            <a:r>
              <a:rPr lang="ru-RU" dirty="0" smtClean="0"/>
              <a:t>в – це в</a:t>
            </a:r>
            <a:r>
              <a:rPr lang="en-US" dirty="0" smtClean="0"/>
              <a:t>i</a:t>
            </a:r>
            <a:r>
              <a:rPr lang="ru-RU" dirty="0" smtClean="0"/>
              <a:t>чне джерело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людського мислення, творчост</a:t>
            </a:r>
            <a:r>
              <a:rPr lang="en-US" dirty="0" smtClean="0"/>
              <a:t>i</a:t>
            </a:r>
            <a:r>
              <a:rPr lang="ru-RU" dirty="0"/>
              <a:t>,</a:t>
            </a:r>
            <a:r>
              <a:rPr lang="ru-RU" dirty="0" smtClean="0"/>
              <a:t>  енерг</a:t>
            </a:r>
            <a:r>
              <a:rPr lang="en-US" dirty="0" smtClean="0"/>
              <a:t>i</a:t>
            </a:r>
            <a:r>
              <a:rPr lang="ru-RU" dirty="0" smtClean="0"/>
              <a:t>ї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88671" y="1850282"/>
            <a:ext cx="4687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та натхнення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2819" y="2348880"/>
            <a:ext cx="4484088" cy="43463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283" y="3789040"/>
            <a:ext cx="3335589" cy="29062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931" y="1424518"/>
            <a:ext cx="3083509" cy="2154099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94870" y="142875"/>
            <a:ext cx="7910645" cy="1571625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110581" y="142875"/>
            <a:ext cx="8321551" cy="142875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Література</a:t>
            </a:r>
            <a:endParaRPr lang="ru-RU" sz="8000" dirty="0">
              <a:solidFill>
                <a:schemeClr val="accent2">
                  <a:lumMod val="75000"/>
                </a:schemeClr>
              </a:solidFill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94870" y="1698674"/>
            <a:ext cx="82810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numCol="1">
            <a:spAutoFit/>
          </a:bodyPr>
          <a:lstStyle/>
          <a:p>
            <a:r>
              <a:rPr lang="uk-UA" dirty="0"/>
              <a:t>Довгий час японська література відчувала вплив </a:t>
            </a:r>
            <a:r>
              <a:rPr lang="uk-UA" dirty="0" smtClean="0"/>
              <a:t>Китаю, а  </a:t>
            </a:r>
            <a:r>
              <a:rPr lang="uk-UA" dirty="0"/>
              <a:t>літературні твори </a:t>
            </a:r>
            <a:r>
              <a:rPr lang="uk-UA" dirty="0" smtClean="0"/>
              <a:t>створювалися </a:t>
            </a:r>
            <a:r>
              <a:rPr lang="uk-UA" dirty="0"/>
              <a:t>китайською </a:t>
            </a:r>
            <a:r>
              <a:rPr lang="uk-UA" dirty="0" smtClean="0"/>
              <a:t>мовою.Першою письмовою пам'яткою, написаною японською мовою, </a:t>
            </a:r>
            <a:r>
              <a:rPr lang="uk-UA" dirty="0"/>
              <a:t>вважається </a:t>
            </a:r>
            <a:r>
              <a:rPr lang="uk-UA" dirty="0" smtClean="0"/>
              <a:t>зб</a:t>
            </a:r>
            <a:r>
              <a:rPr lang="en-US" dirty="0" smtClean="0"/>
              <a:t>i</a:t>
            </a:r>
            <a:r>
              <a:rPr lang="ru-RU" dirty="0" smtClean="0"/>
              <a:t>р</a:t>
            </a:r>
            <a:r>
              <a:rPr lang="uk-UA" dirty="0" smtClean="0"/>
              <a:t>ка  </a:t>
            </a:r>
            <a:r>
              <a:rPr lang="uk-UA" dirty="0"/>
              <a:t>міфів і легенд « Кодзікі </a:t>
            </a:r>
            <a:r>
              <a:rPr lang="uk-UA" dirty="0" smtClean="0"/>
              <a:t>»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907" y="2780928"/>
            <a:ext cx="7910645" cy="3888432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Новая папка\Анаит\Картинки\История\Японская культура\1.jpg"/>
          <p:cNvPicPr>
            <a:picLocks noChangeAspect="1" noChangeArrowheads="1"/>
          </p:cNvPicPr>
          <p:nvPr/>
        </p:nvPicPr>
        <p:blipFill>
          <a:blip r:embed="rId3" cstate="print"/>
          <a:srcRect t="50419" r="53583"/>
          <a:stretch>
            <a:fillRect/>
          </a:stretch>
        </p:blipFill>
        <p:spPr bwMode="auto">
          <a:xfrm rot="365871">
            <a:off x="6072306" y="1786634"/>
            <a:ext cx="2992234" cy="2092768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12500"/>
          </a:effectLst>
        </p:spPr>
      </p:pic>
      <p:sp>
        <p:nvSpPr>
          <p:cNvPr id="9" name="Горизонтальный свиток 8"/>
          <p:cNvSpPr/>
          <p:nvPr/>
        </p:nvSpPr>
        <p:spPr>
          <a:xfrm>
            <a:off x="878591" y="0"/>
            <a:ext cx="7100887" cy="1656184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68313" y="138278"/>
            <a:ext cx="8172450" cy="128587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Культура </a:t>
            </a:r>
            <a:r>
              <a:rPr lang="ru-RU" sz="80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Япон</a:t>
            </a:r>
            <a:r>
              <a:rPr lang="uk-UA" sz="80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ії</a:t>
            </a:r>
            <a:endParaRPr lang="ru-RU" sz="8000" dirty="0">
              <a:solidFill>
                <a:schemeClr val="accent2">
                  <a:lumMod val="75000"/>
                </a:schemeClr>
              </a:solidFill>
              <a:latin typeface="Mistral" pitchFamily="66" charset="0"/>
              <a:ea typeface="+mj-ea"/>
              <a:cs typeface="+mj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97747" y="1781248"/>
            <a:ext cx="2858650" cy="43968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57791">
            <a:off x="6008178" y="4157686"/>
            <a:ext cx="2832328" cy="22594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80009">
            <a:off x="365338" y="4512795"/>
            <a:ext cx="2549075" cy="204787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73880">
            <a:off x="322365" y="1796527"/>
            <a:ext cx="2057072" cy="2581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4316288" cy="492514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sz="1800" b="1" dirty="0"/>
              <a:t>Абе Кобо </a:t>
            </a:r>
            <a:r>
              <a:rPr lang="uk-UA" sz="1800" dirty="0"/>
              <a:t>(1924-1993)</a:t>
            </a:r>
            <a:br>
              <a:rPr lang="uk-UA" sz="1800" dirty="0"/>
            </a:br>
            <a:r>
              <a:rPr lang="uk-UA" sz="1800" dirty="0"/>
              <a:t>японський письменник ( "Жінка в </a:t>
            </a:r>
            <a:r>
              <a:rPr lang="uk-UA" sz="1800" dirty="0" smtClean="0"/>
              <a:t>пісках</a:t>
            </a:r>
            <a:r>
              <a:rPr lang="en-US" sz="1800" dirty="0" smtClean="0"/>
              <a:t>”,</a:t>
            </a:r>
            <a:r>
              <a:rPr lang="uk-UA" sz="1800" dirty="0" smtClean="0"/>
              <a:t>  </a:t>
            </a:r>
            <a:r>
              <a:rPr lang="uk-UA" sz="1800" dirty="0"/>
              <a:t>"Чуже обличчя " , "Людина- ящик" ) </a:t>
            </a:r>
            <a:r>
              <a:rPr lang="uk-UA" sz="1800" dirty="0" smtClean="0"/>
              <a:t>.</a:t>
            </a:r>
            <a:r>
              <a:rPr lang="uk-UA" sz="1800" dirty="0"/>
              <a:t/>
            </a:r>
            <a:br>
              <a:rPr lang="uk-UA" sz="1800" dirty="0"/>
            </a:br>
            <a:r>
              <a:rPr lang="uk-UA" sz="1800" b="1" dirty="0"/>
              <a:t>Рюноске Акутагава </a:t>
            </a:r>
            <a:r>
              <a:rPr lang="uk-UA" sz="1800" dirty="0"/>
              <a:t>(1892-1927)</a:t>
            </a:r>
            <a:br>
              <a:rPr lang="uk-UA" sz="1800" dirty="0"/>
            </a:br>
            <a:r>
              <a:rPr lang="uk-UA" sz="1800" dirty="0"/>
              <a:t>японський письменник </a:t>
            </a:r>
            <a:r>
              <a:rPr lang="uk-UA" sz="1800" dirty="0" smtClean="0"/>
              <a:t>– новеліст.</a:t>
            </a:r>
            <a:endParaRPr lang="uk-UA" sz="1800" b="1" dirty="0" smtClean="0"/>
          </a:p>
          <a:p>
            <a:pPr marL="0" indent="0" algn="ctr">
              <a:buNone/>
            </a:pPr>
            <a:r>
              <a:rPr lang="uk-UA" sz="1800" b="1" dirty="0" smtClean="0"/>
              <a:t>Рохан </a:t>
            </a:r>
            <a:r>
              <a:rPr lang="uk-UA" sz="1800" b="1" dirty="0"/>
              <a:t>Коду </a:t>
            </a:r>
            <a:r>
              <a:rPr lang="uk-UA" sz="1800" dirty="0"/>
              <a:t>(1867-1947)</a:t>
            </a:r>
            <a:br>
              <a:rPr lang="uk-UA" sz="1800" dirty="0"/>
            </a:br>
            <a:r>
              <a:rPr lang="uk-UA" sz="1800" dirty="0"/>
              <a:t>японський письменник</a:t>
            </a:r>
            <a:r>
              <a:rPr lang="uk-UA" sz="1800" dirty="0" smtClean="0"/>
              <a:t>.</a:t>
            </a:r>
            <a:r>
              <a:rPr lang="uk-UA" sz="1800" dirty="0"/>
              <a:t/>
            </a:r>
            <a:br>
              <a:rPr lang="uk-UA" sz="1800" dirty="0"/>
            </a:br>
            <a:r>
              <a:rPr lang="uk-UA" sz="1800" b="1" dirty="0"/>
              <a:t>Юкіо Місіма </a:t>
            </a:r>
            <a:r>
              <a:rPr lang="uk-UA" sz="1800" dirty="0"/>
              <a:t>( Хіраока Кімітаке ) </a:t>
            </a:r>
            <a:r>
              <a:rPr lang="uk-UA" sz="1800" dirty="0" smtClean="0"/>
              <a:t>(19251970 )</a:t>
            </a:r>
            <a:br>
              <a:rPr lang="uk-UA" sz="1800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53411" y="4005064"/>
            <a:ext cx="4316288" cy="485313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sz="1800" b="1" dirty="0" smtClean="0"/>
              <a:t>Дзюн'їтіро </a:t>
            </a:r>
            <a:r>
              <a:rPr lang="uk-UA" sz="1800" b="1" dirty="0"/>
              <a:t>Танідзакі </a:t>
            </a:r>
            <a:r>
              <a:rPr lang="uk-UA" sz="1800" dirty="0"/>
              <a:t>(1886-1965)</a:t>
            </a:r>
            <a:br>
              <a:rPr lang="uk-UA" sz="1800" dirty="0"/>
            </a:br>
            <a:r>
              <a:rPr lang="uk-UA" sz="1800" dirty="0"/>
              <a:t/>
            </a:r>
            <a:br>
              <a:rPr lang="uk-UA" sz="1800" dirty="0"/>
            </a:br>
            <a:r>
              <a:rPr lang="uk-UA" sz="1800" b="1" dirty="0" smtClean="0"/>
              <a:t>Біме </a:t>
            </a:r>
            <a:r>
              <a:rPr lang="uk-UA" sz="1800" b="1" dirty="0"/>
              <a:t>Ямада </a:t>
            </a:r>
            <a:r>
              <a:rPr lang="uk-UA" sz="1800" dirty="0"/>
              <a:t>(1868-1910)</a:t>
            </a:r>
            <a:br>
              <a:rPr lang="uk-UA" sz="1800" dirty="0"/>
            </a:br>
            <a:r>
              <a:rPr lang="uk-UA" sz="1800" dirty="0"/>
              <a:t>японський письменник , філолог </a:t>
            </a:r>
            <a:r>
              <a:rPr lang="uk-UA" sz="1800" dirty="0" smtClean="0"/>
              <a:t>.</a:t>
            </a:r>
          </a:p>
          <a:p>
            <a:pPr marL="0" indent="0" algn="ctr">
              <a:buNone/>
            </a:pPr>
            <a:r>
              <a:rPr lang="uk-UA" sz="1800" b="1" dirty="0"/>
              <a:t>Кафу Нагаї </a:t>
            </a:r>
            <a:r>
              <a:rPr lang="uk-UA" sz="1800" dirty="0"/>
              <a:t>(1879-1959)</a:t>
            </a:r>
            <a:br>
              <a:rPr lang="uk-UA" sz="1800" dirty="0"/>
            </a:br>
            <a:r>
              <a:rPr lang="uk-UA" sz="1800" dirty="0"/>
              <a:t>японський письменник , член Японської академії мистецтв </a:t>
            </a:r>
            <a:r>
              <a:rPr lang="uk-UA" sz="1800" dirty="0" smtClean="0"/>
              <a:t>.</a:t>
            </a:r>
            <a:r>
              <a:rPr lang="uk-UA" sz="1800" dirty="0"/>
              <a:t/>
            </a:r>
            <a:br>
              <a:rPr lang="uk-UA" sz="1800" dirty="0"/>
            </a:br>
            <a:r>
              <a:rPr lang="uk-UA" sz="1800" b="1" dirty="0"/>
              <a:t>Дещо Одзаки </a:t>
            </a:r>
            <a:r>
              <a:rPr lang="uk-UA" sz="1800" dirty="0"/>
              <a:t>(1867-1903)</a:t>
            </a:r>
            <a:br>
              <a:rPr lang="uk-UA" sz="1800" dirty="0"/>
            </a:br>
            <a:r>
              <a:rPr lang="uk-UA" sz="1800" dirty="0"/>
              <a:t>японський письменник</a:t>
            </a:r>
            <a:r>
              <a:rPr lang="uk-UA" sz="1800" dirty="0" smtClean="0"/>
              <a:t>.</a:t>
            </a:r>
            <a:r>
              <a:rPr lang="uk-UA" sz="1800" dirty="0"/>
              <a:t/>
            </a:r>
            <a:br>
              <a:rPr lang="uk-UA" sz="1800" dirty="0"/>
            </a:br>
            <a:r>
              <a:rPr lang="uk-UA" sz="1800" dirty="0"/>
              <a:t/>
            </a:r>
            <a:br>
              <a:rPr lang="uk-UA" sz="1800" dirty="0"/>
            </a:br>
            <a:r>
              <a:rPr lang="uk-UA" sz="1800" dirty="0"/>
              <a:t/>
            </a:r>
            <a:br>
              <a:rPr lang="uk-UA" sz="1800" dirty="0"/>
            </a:br>
            <a:endParaRPr lang="ru-RU" sz="1800" dirty="0"/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36972" y="116633"/>
            <a:ext cx="7719404" cy="1312118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36972" y="143139"/>
            <a:ext cx="8568952" cy="142875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66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Японські письменники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Mistral" pitchFamily="66" charset="0"/>
              <a:ea typeface="+mj-ea"/>
              <a:cs typeface="+mj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9315" y="1571889"/>
            <a:ext cx="3316569" cy="50254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217"/>
          <a:stretch/>
        </p:blipFill>
        <p:spPr>
          <a:xfrm>
            <a:off x="5379193" y="1844824"/>
            <a:ext cx="2412153" cy="361201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5619" y="5489467"/>
            <a:ext cx="2378357" cy="90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7075743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-2" y="0"/>
            <a:ext cx="2592287" cy="5773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5773394"/>
            <a:ext cx="2592286" cy="1052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752150" y="1044802"/>
            <a:ext cx="5276234" cy="159211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 Х</a:t>
            </a:r>
            <a:r>
              <a:rPr lang="en-US" dirty="0" smtClean="0">
                <a:solidFill>
                  <a:schemeClr val="tx1"/>
                </a:solidFill>
              </a:rPr>
              <a:t>VII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ст. й донин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ч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льне м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сце в поез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>
                <a:solidFill>
                  <a:schemeClr val="tx1"/>
                </a:solidFill>
              </a:rPr>
              <a:t>ї </a:t>
            </a:r>
            <a:r>
              <a:rPr lang="ru-RU" dirty="0" smtClean="0">
                <a:solidFill>
                  <a:schemeClr val="tx1"/>
                </a:solidFill>
              </a:rPr>
              <a:t>належить жанру хоку (хайку).  В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рш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 схож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 на мистецтво живопису:</a:t>
            </a:r>
            <a:r>
              <a:rPr lang="en-US" dirty="0" smtClean="0">
                <a:solidFill>
                  <a:schemeClr val="tx1"/>
                </a:solidFill>
              </a:rPr>
              <a:t> I</a:t>
            </a:r>
            <a:r>
              <a:rPr lang="ru-RU" dirty="0" smtClean="0">
                <a:solidFill>
                  <a:schemeClr val="tx1"/>
                </a:solidFill>
              </a:rPr>
              <a:t>х нер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дко писали за сюжетами картин або ж вони надихали художник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в на творч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сть.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Мацуо Басьо – великий майстер маленьких японських в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рш</a:t>
            </a:r>
            <a:r>
              <a:rPr lang="en-US" dirty="0" smtClean="0">
                <a:solidFill>
                  <a:schemeClr val="tx1"/>
                </a:solidFill>
              </a:rPr>
              <a:t>i</a:t>
            </a:r>
            <a:r>
              <a:rPr lang="ru-RU" dirty="0" smtClean="0">
                <a:solidFill>
                  <a:schemeClr val="tx1"/>
                </a:solidFill>
              </a:rPr>
              <a:t>в хоку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2752149" y="-17367"/>
            <a:ext cx="5276235" cy="1052736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Японська поез</a:t>
            </a:r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874" b="3809"/>
          <a:stretch/>
        </p:blipFill>
        <p:spPr>
          <a:xfrm flipH="1">
            <a:off x="2706330" y="3212975"/>
            <a:ext cx="5322054" cy="35189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148064" y="3573016"/>
            <a:ext cx="3419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Веснян</a:t>
            </a:r>
            <a:r>
              <a:rPr lang="en-US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i</a:t>
            </a:r>
            <a:r>
              <a:rPr lang="ru-RU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 ноч</a:t>
            </a:r>
            <a:r>
              <a:rPr lang="en-US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i</a:t>
            </a:r>
            <a:endParaRPr lang="ru-RU" sz="2000" b="1" i="1" dirty="0" smtClean="0">
              <a:ln w="10541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ru-RU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Куди й под</a:t>
            </a:r>
            <a:r>
              <a:rPr lang="en-US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i</a:t>
            </a:r>
            <a:r>
              <a:rPr lang="ru-RU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лися,</a:t>
            </a:r>
          </a:p>
          <a:p>
            <a:r>
              <a:rPr lang="ru-RU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Як розкв</a:t>
            </a:r>
            <a:r>
              <a:rPr lang="en-US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i</a:t>
            </a:r>
            <a:r>
              <a:rPr lang="ru-RU" sz="2000" b="1" i="1" dirty="0" smtClean="0">
                <a:ln w="10541" cmpd="sng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тла сакура</a:t>
            </a:r>
            <a:endParaRPr lang="ru-RU" sz="2000" b="1" i="1" dirty="0">
              <a:ln w="10541" cmpd="sng">
                <a:solidFill>
                  <a:schemeClr val="bg2">
                    <a:lumMod val="10000"/>
                  </a:schemeClr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3146530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356919" y="-43794"/>
            <a:ext cx="7632848" cy="1472099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Япония – це</a:t>
            </a:r>
            <a:r>
              <a:rPr lang="ru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країна 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яскравих свят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98" t="835" r="14888"/>
          <a:stretch/>
        </p:blipFill>
        <p:spPr>
          <a:xfrm>
            <a:off x="4427984" y="1392248"/>
            <a:ext cx="3458984" cy="45209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679" y="4048404"/>
            <a:ext cx="3699266" cy="26052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53086" y="1392248"/>
            <a:ext cx="3804664" cy="24384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08421" y="1392248"/>
            <a:ext cx="4706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sz="24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Ханам</a:t>
            </a:r>
            <a:r>
              <a:rPr lang="en-US" sz="24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endParaRPr lang="ru-RU" sz="24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6" y="5899566"/>
            <a:ext cx="4464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Цук</a:t>
            </a:r>
            <a:r>
              <a:rPr lang="en-US" b="1" i="1" dirty="0" smtClean="0"/>
              <a:t>i</a:t>
            </a:r>
            <a:r>
              <a:rPr lang="ru-RU" b="1" i="1" dirty="0" smtClean="0"/>
              <a:t>м</a:t>
            </a:r>
            <a:r>
              <a:rPr lang="en-US" b="1" i="1" dirty="0" smtClean="0"/>
              <a:t>i</a:t>
            </a:r>
            <a:r>
              <a:rPr lang="ru-RU" b="1" i="1" dirty="0" smtClean="0"/>
              <a:t>-милування повним м</a:t>
            </a:r>
            <a:r>
              <a:rPr lang="en-US" b="1" i="1" dirty="0" smtClean="0"/>
              <a:t>i</a:t>
            </a:r>
            <a:r>
              <a:rPr lang="ru-RU" b="1" i="1" dirty="0" smtClean="0"/>
              <a:t>сяцем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5785" y="3960658"/>
            <a:ext cx="3699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</a:t>
            </a:r>
            <a:r>
              <a:rPr lang="ru-RU" b="1" i="1" dirty="0" smtClean="0"/>
              <a:t>Юк</a:t>
            </a:r>
            <a:r>
              <a:rPr lang="en-US" b="1" i="1" dirty="0" smtClean="0"/>
              <a:t>i</a:t>
            </a:r>
            <a:r>
              <a:rPr lang="ru-RU" b="1" i="1" dirty="0" smtClean="0"/>
              <a:t>м</a:t>
            </a:r>
            <a:r>
              <a:rPr lang="en-US" b="1" i="1" dirty="0" smtClean="0"/>
              <a:t>i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xmlns="" val="3719946206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364388" y="188640"/>
            <a:ext cx="4996274" cy="1151574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Чайна церемон</a:t>
            </a:r>
            <a:r>
              <a:rPr lang="en-US" sz="4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</a:t>
            </a:r>
            <a:r>
              <a:rPr lang="ru-RU" sz="4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</a:t>
            </a:r>
            <a:endParaRPr lang="ru-RU" sz="40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3" r="7829"/>
          <a:stretch/>
        </p:blipFill>
        <p:spPr bwMode="auto">
          <a:xfrm>
            <a:off x="467544" y="3789040"/>
            <a:ext cx="3323579" cy="279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15616" y="170080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08404" y="1530658"/>
            <a:ext cx="5184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Сотн</a:t>
            </a:r>
            <a:r>
              <a:rPr lang="en-US" dirty="0" smtClean="0"/>
              <a:t>i</a:t>
            </a:r>
            <a:r>
              <a:rPr lang="en-US" dirty="0"/>
              <a:t> </a:t>
            </a:r>
            <a:r>
              <a:rPr lang="ru-RU" dirty="0" smtClean="0"/>
              <a:t>рок</a:t>
            </a:r>
            <a:r>
              <a:rPr lang="en-US" dirty="0" smtClean="0"/>
              <a:t>i</a:t>
            </a:r>
            <a:r>
              <a:rPr lang="ru-RU" dirty="0" smtClean="0"/>
              <a:t>в японц</a:t>
            </a:r>
            <a:r>
              <a:rPr lang="en-US" dirty="0" smtClean="0"/>
              <a:t>i</a:t>
            </a:r>
            <a:r>
              <a:rPr lang="ru-RU" dirty="0" smtClean="0"/>
              <a:t> влаштовують для себе незвичайне свято – </a:t>
            </a:r>
            <a:r>
              <a:rPr lang="ru-RU" b="1" i="1" dirty="0" smtClean="0"/>
              <a:t>тя - но - ю. </a:t>
            </a:r>
            <a:r>
              <a:rPr lang="ru-RU" dirty="0" smtClean="0"/>
              <a:t>Це чайна церемон</a:t>
            </a:r>
            <a:r>
              <a:rPr lang="en-US" dirty="0" smtClean="0"/>
              <a:t>i</a:t>
            </a:r>
            <a:r>
              <a:rPr lang="ru-RU" dirty="0" smtClean="0"/>
              <a:t>я, яка проходить в особливих будиночках серед саду. </a:t>
            </a:r>
            <a:r>
              <a:rPr lang="ru-RU" dirty="0"/>
              <a:t>Д</a:t>
            </a:r>
            <a:r>
              <a:rPr lang="ru-RU" dirty="0" smtClean="0"/>
              <a:t>авн</a:t>
            </a:r>
            <a:r>
              <a:rPr lang="en-US" dirty="0" smtClean="0"/>
              <a:t>i</a:t>
            </a:r>
            <a:r>
              <a:rPr lang="ru-RU" dirty="0" smtClean="0"/>
              <a:t>й звичай, доведений до  р</a:t>
            </a:r>
            <a:r>
              <a:rPr lang="en-US" dirty="0" smtClean="0"/>
              <a:t>i</a:t>
            </a:r>
            <a:r>
              <a:rPr lang="ru-RU" dirty="0" smtClean="0"/>
              <a:t>вня </a:t>
            </a:r>
            <a:r>
              <a:rPr lang="ru-RU" dirty="0" err="1" smtClean="0"/>
              <a:t>високого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, вт</a:t>
            </a:r>
            <a:r>
              <a:rPr lang="en-US" dirty="0" smtClean="0"/>
              <a:t>i</a:t>
            </a:r>
            <a:r>
              <a:rPr lang="ru-RU" dirty="0" smtClean="0"/>
              <a:t>лення Краси, Гармон</a:t>
            </a:r>
            <a:r>
              <a:rPr lang="en-US" dirty="0" smtClean="0"/>
              <a:t>i</a:t>
            </a:r>
            <a:r>
              <a:rPr lang="ru-RU" dirty="0" smtClean="0"/>
              <a:t>ї, Тиш</a:t>
            </a:r>
            <a:r>
              <a:rPr lang="en-US" dirty="0" smtClean="0"/>
              <a:t>i</a:t>
            </a:r>
            <a:r>
              <a:rPr lang="ru-RU" dirty="0"/>
              <a:t> </a:t>
            </a:r>
            <a:r>
              <a:rPr lang="ru-RU" dirty="0" smtClean="0"/>
              <a:t>та Спокою.</a:t>
            </a:r>
            <a:endParaRPr lang="ru-RU" b="1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794" t="6473" r="1289"/>
          <a:stretch/>
        </p:blipFill>
        <p:spPr>
          <a:xfrm>
            <a:off x="2555776" y="3791236"/>
            <a:ext cx="5609772" cy="27590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27" r="8030"/>
          <a:stretch/>
        </p:blipFill>
        <p:spPr>
          <a:xfrm rot="378153" flipH="1">
            <a:off x="5658972" y="358953"/>
            <a:ext cx="2875817" cy="261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8320159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4" t="5133" r="50509" b="43011"/>
          <a:stretch/>
        </p:blipFill>
        <p:spPr>
          <a:xfrm>
            <a:off x="3491880" y="4365104"/>
            <a:ext cx="2808312" cy="22821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7855"/>
          <a:stretch/>
        </p:blipFill>
        <p:spPr>
          <a:xfrm>
            <a:off x="1316502" y="1869749"/>
            <a:ext cx="1707637" cy="24482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579" b="17679"/>
          <a:stretch/>
        </p:blipFill>
        <p:spPr>
          <a:xfrm>
            <a:off x="212242" y="173866"/>
            <a:ext cx="1489531" cy="20147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966" t="9094" r="6446" b="28349"/>
          <a:stretch/>
        </p:blipFill>
        <p:spPr>
          <a:xfrm flipH="1">
            <a:off x="6444208" y="4475147"/>
            <a:ext cx="1347660" cy="22707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23" t="9999" r="6304"/>
          <a:stretch/>
        </p:blipFill>
        <p:spPr>
          <a:xfrm flipH="1">
            <a:off x="3262427" y="1772816"/>
            <a:ext cx="4693949" cy="24901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4404" y="2203116"/>
            <a:ext cx="14173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1899 -1972</a:t>
            </a:r>
            <a:endParaRPr lang="ru-RU" sz="11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7504" y="2861647"/>
            <a:ext cx="1015663" cy="147732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dirty="0"/>
              <a:t>Л</a:t>
            </a:r>
            <a:r>
              <a:rPr lang="ru-RU" dirty="0" smtClean="0"/>
              <a:t>ауреат </a:t>
            </a:r>
            <a:r>
              <a:rPr lang="ru-RU" dirty="0"/>
              <a:t>Нобелівської </a:t>
            </a:r>
            <a:r>
              <a:rPr lang="ru-RU" dirty="0" smtClean="0"/>
              <a:t>премії (1968)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33671" y="4541809"/>
            <a:ext cx="1543587" cy="213745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354024" y="565882"/>
            <a:ext cx="1296144" cy="96084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93" t="2966" r="8424" b="5052"/>
          <a:stretch/>
        </p:blipFill>
        <p:spPr>
          <a:xfrm>
            <a:off x="6620167" y="175494"/>
            <a:ext cx="1335812" cy="145699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07"/>
          <a:stretch/>
        </p:blipFill>
        <p:spPr>
          <a:xfrm>
            <a:off x="107503" y="4462980"/>
            <a:ext cx="3325173" cy="220638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1907704" y="243816"/>
            <a:ext cx="3384375" cy="1604980"/>
          </a:xfrm>
          <a:prstGeom prst="rect">
            <a:avLst/>
          </a:prstGeom>
        </p:spPr>
        <p:txBody>
          <a:bodyPr wrap="square">
            <a:prstTxWarp prst="textInflate">
              <a:avLst/>
            </a:prstTxWarp>
            <a:spAutoFit/>
          </a:bodyPr>
          <a:lstStyle/>
          <a:p>
            <a:pPr lvl="0" algn="ctr"/>
            <a:r>
              <a:rPr lang="ru-RU" dirty="0">
                <a:solidFill>
                  <a:prstClr val="black"/>
                </a:solidFill>
                <a:latin typeface="Trebuchet MS"/>
              </a:rPr>
              <a:t>Чайна церемон</a:t>
            </a:r>
            <a:r>
              <a:rPr lang="en-US" dirty="0">
                <a:solidFill>
                  <a:prstClr val="black"/>
                </a:solidFill>
                <a:latin typeface="Trebuchet MS"/>
              </a:rPr>
              <a:t>i</a:t>
            </a:r>
            <a:r>
              <a:rPr lang="ru-RU" dirty="0">
                <a:solidFill>
                  <a:prstClr val="black"/>
                </a:solidFill>
                <a:latin typeface="Trebuchet MS"/>
              </a:rPr>
              <a:t>я </a:t>
            </a:r>
          </a:p>
          <a:p>
            <a:pPr lvl="0" algn="ctr"/>
            <a:r>
              <a:rPr lang="ru-RU" dirty="0">
                <a:solidFill>
                  <a:prstClr val="black"/>
                </a:solidFill>
                <a:latin typeface="Trebuchet MS"/>
              </a:rPr>
              <a:t>в твор</a:t>
            </a:r>
            <a:r>
              <a:rPr lang="en-US" dirty="0">
                <a:solidFill>
                  <a:prstClr val="black"/>
                </a:solidFill>
                <a:latin typeface="Trebuchet MS"/>
              </a:rPr>
              <a:t>i</a:t>
            </a:r>
            <a:r>
              <a:rPr lang="ru-RU" dirty="0">
                <a:solidFill>
                  <a:prstClr val="black"/>
                </a:solidFill>
                <a:latin typeface="Trebuchet MS"/>
              </a:rPr>
              <a:t> Ясунар</a:t>
            </a:r>
            <a:r>
              <a:rPr lang="en-US" dirty="0">
                <a:solidFill>
                  <a:prstClr val="black"/>
                </a:solidFill>
                <a:latin typeface="Trebuchet MS"/>
              </a:rPr>
              <a:t>i</a:t>
            </a:r>
            <a:r>
              <a:rPr lang="ru-RU" dirty="0">
                <a:solidFill>
                  <a:prstClr val="black"/>
                </a:solidFill>
                <a:latin typeface="Trebuchet MS"/>
              </a:rPr>
              <a:t> Кавабата </a:t>
            </a:r>
          </a:p>
          <a:p>
            <a:pPr lvl="0" algn="ctr"/>
            <a:r>
              <a:rPr lang="ru-RU" dirty="0">
                <a:solidFill>
                  <a:prstClr val="black"/>
                </a:solidFill>
                <a:latin typeface="Trebuchet MS"/>
              </a:rPr>
              <a:t>« Тисяча журавл</a:t>
            </a:r>
            <a:r>
              <a:rPr lang="en-US" dirty="0">
                <a:solidFill>
                  <a:prstClr val="black"/>
                </a:solidFill>
                <a:latin typeface="Trebuchet MS"/>
              </a:rPr>
              <a:t>i</a:t>
            </a:r>
            <a:r>
              <a:rPr lang="ru-RU" dirty="0">
                <a:solidFill>
                  <a:prstClr val="black"/>
                </a:solidFill>
                <a:latin typeface="Trebuchet MS"/>
              </a:rPr>
              <a:t>в»</a:t>
            </a:r>
          </a:p>
          <a:p>
            <a:pPr lvl="0" algn="ctr"/>
            <a:endParaRPr lang="ru-RU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62427" y="1772816"/>
            <a:ext cx="23469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</a:rPr>
              <a:t>М</a:t>
            </a:r>
            <a:r>
              <a:rPr lang="en-US" sz="1200" dirty="0" smtClean="0">
                <a:solidFill>
                  <a:schemeClr val="bg1"/>
                </a:solidFill>
              </a:rPr>
              <a:t>i</a:t>
            </a:r>
            <a:r>
              <a:rPr lang="ru-RU" sz="1200" dirty="0" smtClean="0">
                <a:solidFill>
                  <a:schemeClr val="bg1"/>
                </a:solidFill>
              </a:rPr>
              <a:t>зуно </a:t>
            </a:r>
            <a:r>
              <a:rPr lang="ru-RU" sz="1200" dirty="0">
                <a:solidFill>
                  <a:schemeClr val="bg1"/>
                </a:solidFill>
              </a:rPr>
              <a:t>Т</a:t>
            </a:r>
            <a:r>
              <a:rPr lang="ru-RU" sz="1200" dirty="0" smtClean="0">
                <a:solidFill>
                  <a:schemeClr val="bg1"/>
                </a:solidFill>
              </a:rPr>
              <a:t>ошиката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060670"/>
      </p:ext>
    </p:extLst>
  </p:cSld>
  <p:clrMapOvr>
    <a:masterClrMapping/>
  </p:clrMapOvr>
  <p:transition spd="slow">
    <p:dissolve/>
    <p:sndAc>
      <p:stSnd>
        <p:snd r:embed="rId3" name="chimes.wav"/>
      </p:stSnd>
    </p:sndAc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93115" y="116632"/>
            <a:ext cx="7776864" cy="1296144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Бонсай - карликове деревце</a:t>
            </a:r>
            <a:endParaRPr lang="ru-RU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1655">
            <a:off x="5158194" y="4006000"/>
            <a:ext cx="2806321" cy="27095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36116">
            <a:off x="153961" y="4002926"/>
            <a:ext cx="2471375" cy="24204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099072">
            <a:off x="3289124" y="1415318"/>
            <a:ext cx="1669643" cy="24447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39" t="6047" r="288" b="6268"/>
          <a:stretch/>
        </p:blipFill>
        <p:spPr>
          <a:xfrm>
            <a:off x="193115" y="1483114"/>
            <a:ext cx="2927426" cy="22339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16" t="5726" r="7168" b="5725"/>
          <a:stretch/>
        </p:blipFill>
        <p:spPr>
          <a:xfrm>
            <a:off x="5031951" y="1197076"/>
            <a:ext cx="3005874" cy="266433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877" r="4430" b="5724"/>
          <a:stretch/>
        </p:blipFill>
        <p:spPr>
          <a:xfrm rot="364366">
            <a:off x="2528859" y="4040714"/>
            <a:ext cx="2572008" cy="251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2941869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1542" y="1408726"/>
            <a:ext cx="34581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Ікебана - традиційне японське мистецтво аранжування, створення композицій із зрізаних квітів, </a:t>
            </a:r>
            <a:r>
              <a:rPr lang="ru-RU" i="1" dirty="0" smtClean="0"/>
              <a:t>г</a:t>
            </a:r>
            <a:r>
              <a:rPr lang="en-US" i="1" dirty="0" smtClean="0"/>
              <a:t>i</a:t>
            </a:r>
            <a:r>
              <a:rPr lang="ru-RU" i="1" dirty="0" smtClean="0"/>
              <a:t>лок, стеблин.. </a:t>
            </a:r>
            <a:r>
              <a:rPr lang="ru-RU" i="1" dirty="0"/>
              <a:t>В основу ікебани покладено принцип вишуканої простоти</a:t>
            </a:r>
            <a:r>
              <a:rPr lang="ru-RU" sz="2000" i="1" dirty="0"/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392" y="3645024"/>
            <a:ext cx="3591482" cy="30191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5077" y="260648"/>
            <a:ext cx="4229224" cy="30824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3645025"/>
            <a:ext cx="2160240" cy="30525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998" r="37430"/>
          <a:stretch/>
        </p:blipFill>
        <p:spPr>
          <a:xfrm flipH="1">
            <a:off x="6228184" y="3673646"/>
            <a:ext cx="1811594" cy="29618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71043" y="404664"/>
            <a:ext cx="2060179" cy="707886"/>
          </a:xfrm>
          <a:prstGeom prst="rect">
            <a:avLst/>
          </a:prstGeom>
        </p:spPr>
        <p:txBody>
          <a:bodyPr wrap="none">
            <a:prstTxWarp prst="textWave2">
              <a:avLst/>
            </a:prstTxWarp>
            <a:spAutoFit/>
          </a:bodyPr>
          <a:lstStyle/>
          <a:p>
            <a:r>
              <a:rPr lang="ru-RU" sz="4000" b="1" i="1" dirty="0">
                <a:ln w="10541" cmpd="sng">
                  <a:solidFill>
                    <a:srgbClr val="B83D6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B83D68">
                        <a:tint val="40000"/>
                        <a:satMod val="250000"/>
                      </a:srgbClr>
                    </a:gs>
                    <a:gs pos="9000">
                      <a:srgbClr val="B83D68">
                        <a:tint val="52000"/>
                        <a:satMod val="300000"/>
                      </a:srgbClr>
                    </a:gs>
                    <a:gs pos="50000">
                      <a:srgbClr val="B83D68">
                        <a:shade val="20000"/>
                        <a:satMod val="300000"/>
                      </a:srgbClr>
                    </a:gs>
                    <a:gs pos="79000">
                      <a:srgbClr val="B83D68">
                        <a:tint val="52000"/>
                        <a:satMod val="300000"/>
                      </a:srgbClr>
                    </a:gs>
                    <a:gs pos="100000">
                      <a:srgbClr val="B83D68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rebuchet MS"/>
              </a:rPr>
              <a:t>Ікебана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5791822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413483" y="62252"/>
            <a:ext cx="4824536" cy="1008112"/>
          </a:xfrm>
          <a:prstGeom prst="flowChartPunchedTap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381642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ЧАЙ -  ЦЕ СПРАВЖНЯ НАСОЛОДА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2872" y="949673"/>
            <a:ext cx="6264696" cy="38090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6990" y="4991727"/>
            <a:ext cx="3011420" cy="16930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11" r="25493"/>
          <a:stretch/>
        </p:blipFill>
        <p:spPr>
          <a:xfrm rot="21148211">
            <a:off x="297317" y="4558317"/>
            <a:ext cx="2017077" cy="19306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90" r="23333"/>
          <a:stretch/>
        </p:blipFill>
        <p:spPr>
          <a:xfrm>
            <a:off x="6084168" y="4867705"/>
            <a:ext cx="1941402" cy="17451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43" t="8257" r="6586" b="9372"/>
          <a:stretch/>
        </p:blipFill>
        <p:spPr>
          <a:xfrm>
            <a:off x="179512" y="1628800"/>
            <a:ext cx="1588071" cy="245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2001731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124744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Орігамі (яп. </a:t>
            </a:r>
            <a:r>
              <a:rPr lang="ja-JP" altLang="en-US" dirty="0"/>
              <a:t>折り紙</a:t>
            </a:r>
            <a:r>
              <a:rPr lang="en-US" altLang="ja-JP" dirty="0"/>
              <a:t>, </a:t>
            </a:r>
            <a:r>
              <a:rPr lang="ru-RU" dirty="0"/>
              <a:t>букв.: «складений папір») — вид декоративно-прикладного мистецтва. Своїми коренями сягає </a:t>
            </a:r>
            <a:r>
              <a:rPr lang="ru-RU" dirty="0" smtClean="0"/>
              <a:t>в стародавн</a:t>
            </a:r>
            <a:r>
              <a:rPr lang="en-US" dirty="0" smtClean="0"/>
              <a:t>i</a:t>
            </a:r>
            <a:r>
              <a:rPr lang="ru-RU" dirty="0" smtClean="0"/>
              <a:t>й </a:t>
            </a:r>
            <a:r>
              <a:rPr lang="ru-RU" dirty="0"/>
              <a:t>Китай, де </a:t>
            </a:r>
            <a:r>
              <a:rPr lang="ru-RU" dirty="0" smtClean="0"/>
              <a:t> </a:t>
            </a:r>
            <a:r>
              <a:rPr lang="ru-RU" dirty="0"/>
              <a:t>був винайдений папір. </a:t>
            </a:r>
            <a:r>
              <a:rPr lang="ru-RU" dirty="0" smtClean="0"/>
              <a:t>Ор</a:t>
            </a:r>
            <a:r>
              <a:rPr lang="en-US" dirty="0" smtClean="0"/>
              <a:t>i</a:t>
            </a:r>
            <a:r>
              <a:rPr lang="ru-RU" dirty="0" smtClean="0"/>
              <a:t>гам</a:t>
            </a:r>
            <a:r>
              <a:rPr lang="en-US" dirty="0" smtClean="0"/>
              <a:t>i</a:t>
            </a:r>
            <a:r>
              <a:rPr lang="ru-RU" dirty="0" smtClean="0"/>
              <a:t> - це  </a:t>
            </a:r>
            <a:r>
              <a:rPr lang="ru-RU" dirty="0"/>
              <a:t>мистецтво складання фігурок з паперу. 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23528" y="36603"/>
            <a:ext cx="5976664" cy="908720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Мистецтво ор</a:t>
            </a:r>
            <a:r>
              <a:rPr lang="en-US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гам</a:t>
            </a:r>
            <a:r>
              <a:rPr lang="en-US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416413"/>
            <a:ext cx="2016224" cy="18847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4307137"/>
            <a:ext cx="1584176" cy="23799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56" r="8908"/>
          <a:stretch/>
        </p:blipFill>
        <p:spPr>
          <a:xfrm rot="353910">
            <a:off x="1850585" y="5175996"/>
            <a:ext cx="1603180" cy="12857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86356">
            <a:off x="5863434" y="5380666"/>
            <a:ext cx="2016704" cy="13411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90851">
            <a:off x="5860537" y="3461154"/>
            <a:ext cx="2313738" cy="173530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25" t="5505" r="34684" b="23778"/>
          <a:stretch/>
        </p:blipFill>
        <p:spPr>
          <a:xfrm>
            <a:off x="6706452" y="36603"/>
            <a:ext cx="1221985" cy="97441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579"/>
          <a:stretch/>
        </p:blipFill>
        <p:spPr>
          <a:xfrm>
            <a:off x="2264994" y="2201114"/>
            <a:ext cx="3272417" cy="252402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37" t="17443" r="15057" b="17608"/>
          <a:stretch/>
        </p:blipFill>
        <p:spPr>
          <a:xfrm>
            <a:off x="5580112" y="1997446"/>
            <a:ext cx="1440159" cy="125894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75" r="78783" b="64392"/>
          <a:stretch/>
        </p:blipFill>
        <p:spPr>
          <a:xfrm rot="19641911">
            <a:off x="7035455" y="2342495"/>
            <a:ext cx="1055476" cy="9159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444" t="11503" r="3237" b="9211"/>
          <a:stretch/>
        </p:blipFill>
        <p:spPr>
          <a:xfrm rot="2802614">
            <a:off x="6972085" y="2463216"/>
            <a:ext cx="490598" cy="42991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38" t="2989" r="13294" b="3779"/>
          <a:stretch/>
        </p:blipFill>
        <p:spPr>
          <a:xfrm rot="158787">
            <a:off x="3554671" y="5008335"/>
            <a:ext cx="2212630" cy="174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9278340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71" name="Picture 39" descr="D:\Новая папка\Анаит\Картинки\История\Японская культура\f_16518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923" y="-96064"/>
            <a:ext cx="9208870" cy="6954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74" name="Picture 42" descr="D:\Новая папка\Анаит\Картинки\История\Японская культура\nihonnobi_080801_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5940152" y="6436557"/>
            <a:ext cx="402265" cy="301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4" descr="D:\Новая папка\Анаит\Изображения\AN00932_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0714" y="4501910"/>
            <a:ext cx="3414735" cy="223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rot="19477465">
            <a:off x="755576" y="500042"/>
            <a:ext cx="3983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зустр</a:t>
            </a:r>
            <a:r>
              <a:rPr lang="en-US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r>
              <a:rPr lang="en-US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endParaRPr lang="ru-RU" sz="36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</a:t>
            </a:r>
            <a:endParaRPr lang="ru-RU" sz="36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1268760"/>
            <a:ext cx="2253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</a:rPr>
              <a:t>в Японії</a:t>
            </a:r>
            <a:endParaRPr lang="ru-RU" sz="36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2951820" y="61378"/>
            <a:ext cx="3384376" cy="1190625"/>
          </a:xfrm>
          <a:prstGeom prst="horizontalScroll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28875" y="260648"/>
            <a:ext cx="4786313" cy="79208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r>
              <a:rPr lang="ru-RU" sz="5400" dirty="0" smtClean="0">
                <a:solidFill>
                  <a:srgbClr val="953735"/>
                </a:solidFill>
                <a:latin typeface="Mistral"/>
              </a:rPr>
              <a:t>Вступ</a:t>
            </a:r>
            <a:endParaRPr lang="ru-RU" sz="5400" dirty="0">
              <a:solidFill>
                <a:srgbClr val="953735"/>
              </a:solidFill>
              <a:latin typeface="Mistral"/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346479" y="1375113"/>
            <a:ext cx="7609898" cy="206210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uk-UA" sz="1600" b="1" dirty="0" smtClean="0"/>
          </a:p>
          <a:p>
            <a:pPr algn="ctr"/>
            <a:r>
              <a:rPr lang="uk-UA" sz="1600" b="1" dirty="0" smtClean="0"/>
              <a:t>На </a:t>
            </a:r>
            <a:r>
              <a:rPr lang="uk-UA" sz="1600" b="1" dirty="0"/>
              <a:t>культуру </a:t>
            </a:r>
            <a:r>
              <a:rPr lang="uk-UA" sz="1600" dirty="0"/>
              <a:t>і менталітет японців великий вплив зробило ізольоване територіальне положення країни , географічні і кліматичні особливості , а також особливі природні явища ( часті землетруси і тайфуни ) , що виразилося у своєрідному відношенні японців до природи як до живого створення . Уміння захоплюватися сьогочасної красою природи , як особливість національного характеру </a:t>
            </a:r>
            <a:r>
              <a:rPr lang="uk-UA" sz="1600" dirty="0" smtClean="0"/>
              <a:t>японця, </a:t>
            </a:r>
            <a:r>
              <a:rPr lang="uk-UA" sz="1600" dirty="0"/>
              <a:t>полягало у багатьох видах мистецтва Японії.</a:t>
            </a:r>
            <a:endParaRPr lang="ru-RU" sz="1600" dirty="0">
              <a:latin typeface="Comic Sans MS" pitchFamily="66" charset="0"/>
              <a:ea typeface="Times New Roman" pitchFamily="18" charset="0"/>
              <a:cs typeface="Arial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479" y="3645024"/>
            <a:ext cx="4297529" cy="27053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1" y="3726618"/>
            <a:ext cx="3024336" cy="2623785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00114" y="24056"/>
            <a:ext cx="4875942" cy="1507764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32891" y="-95981"/>
            <a:ext cx="7786688" cy="141562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r>
              <a:rPr lang="ru-RU" sz="5400" dirty="0">
                <a:solidFill>
                  <a:srgbClr val="953735"/>
                </a:solidFill>
                <a:latin typeface="Mistral"/>
              </a:rPr>
              <a:t> </a:t>
            </a:r>
            <a:r>
              <a:rPr lang="ru-RU" sz="5400" dirty="0" smtClean="0">
                <a:solidFill>
                  <a:srgbClr val="953735"/>
                </a:solidFill>
                <a:latin typeface="Mistral"/>
              </a:rPr>
              <a:t>     Японська мова</a:t>
            </a:r>
            <a:endParaRPr lang="ru-RU" sz="5400" dirty="0">
              <a:solidFill>
                <a:srgbClr val="953735"/>
              </a:solidFill>
              <a:latin typeface="Mistral"/>
            </a:endParaRP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323527" y="1531820"/>
            <a:ext cx="6127509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b="1" dirty="0"/>
              <a:t>Японська мова </a:t>
            </a:r>
            <a:r>
              <a:rPr lang="uk-UA" dirty="0"/>
              <a:t>завжди </a:t>
            </a:r>
            <a:r>
              <a:rPr lang="uk-UA" dirty="0" smtClean="0"/>
              <a:t>була </a:t>
            </a:r>
            <a:r>
              <a:rPr lang="uk-UA" dirty="0"/>
              <a:t>важливою складовою японської </a:t>
            </a:r>
            <a:r>
              <a:rPr lang="uk-UA" dirty="0" smtClean="0"/>
              <a:t>культури.  Японц</a:t>
            </a:r>
            <a:r>
              <a:rPr lang="en-US" dirty="0" smtClean="0"/>
              <a:t>i</a:t>
            </a:r>
            <a:r>
              <a:rPr lang="ru-RU" dirty="0" smtClean="0"/>
              <a:t> мають особливе</a:t>
            </a:r>
            <a:r>
              <a:rPr lang="ru-RU" dirty="0"/>
              <a:t> письмо </a:t>
            </a:r>
            <a:r>
              <a:rPr lang="ru-RU" dirty="0" smtClean="0"/>
              <a:t>– ієрогліфи Ц</a:t>
            </a:r>
            <a:r>
              <a:rPr lang="en-US" dirty="0" smtClean="0"/>
              <a:t>i</a:t>
            </a:r>
            <a:r>
              <a:rPr lang="ru-RU" dirty="0" smtClean="0"/>
              <a:t> ф</a:t>
            </a:r>
            <a:r>
              <a:rPr lang="en-US" dirty="0" smtClean="0"/>
              <a:t>i</a:t>
            </a:r>
            <a:r>
              <a:rPr lang="ru-RU" dirty="0" smtClean="0"/>
              <a:t>гурн</a:t>
            </a:r>
            <a:r>
              <a:rPr lang="en-US" dirty="0" smtClean="0"/>
              <a:t>i</a:t>
            </a:r>
            <a:r>
              <a:rPr lang="ru-RU" dirty="0" smtClean="0"/>
              <a:t> знаки в</a:t>
            </a:r>
            <a:r>
              <a:rPr lang="en-US" dirty="0" smtClean="0"/>
              <a:t>i</a:t>
            </a:r>
            <a:r>
              <a:rPr lang="ru-RU" dirty="0" smtClean="0"/>
              <a:t>дом</a:t>
            </a:r>
            <a:r>
              <a:rPr lang="en-US" dirty="0" smtClean="0"/>
              <a:t>i</a:t>
            </a:r>
            <a:r>
              <a:rPr lang="ru-RU" dirty="0" smtClean="0"/>
              <a:t> ще з </a:t>
            </a:r>
            <a:r>
              <a:rPr lang="en-US" dirty="0" smtClean="0"/>
              <a:t>IV</a:t>
            </a:r>
            <a:r>
              <a:rPr lang="ru-RU" dirty="0" smtClean="0"/>
              <a:t> ст. до н.е.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758" y="2655306"/>
            <a:ext cx="5774651" cy="3703696"/>
          </a:xfrm>
          <a:prstGeom prst="rect">
            <a:avLst/>
          </a:prstGeom>
        </p:spPr>
      </p:pic>
      <p:pic>
        <p:nvPicPr>
          <p:cNvPr id="13" name="Picture 2" descr="D:\Новая папка\Анаит\Картинки\История\Японская культура\японский яэык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224" y="1286078"/>
            <a:ext cx="1308610" cy="3996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964" t="-3701" b="-1"/>
          <a:stretch/>
        </p:blipFill>
        <p:spPr>
          <a:xfrm flipH="1">
            <a:off x="200113" y="2470243"/>
            <a:ext cx="2898968" cy="388875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5928376" y="143781"/>
            <a:ext cx="2160240" cy="936104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r>
              <a:rPr lang="ru-RU" dirty="0"/>
              <a:t>Я</a:t>
            </a:r>
            <a:r>
              <a:rPr lang="ru-RU" dirty="0" smtClean="0"/>
              <a:t>понська мова» японською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97358" y="5742763"/>
            <a:ext cx="4297328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У Японії каліграфія вважається одним з видів мистецтв і носить назву сьодо.</a:t>
            </a: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780" y="1356574"/>
            <a:ext cx="5662158" cy="5234180"/>
          </a:xfrm>
          <a:prstGeom prst="rect">
            <a:avLst/>
          </a:prstGeom>
        </p:spPr>
      </p:pic>
      <p:sp>
        <p:nvSpPr>
          <p:cNvPr id="4" name="Горизонтальный свиток 3"/>
          <p:cNvSpPr/>
          <p:nvPr/>
        </p:nvSpPr>
        <p:spPr>
          <a:xfrm>
            <a:off x="-1961" y="-32614"/>
            <a:ext cx="9038457" cy="1268760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Японська кал</a:t>
            </a:r>
            <a:r>
              <a:rPr lang="en-US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граф</a:t>
            </a:r>
            <a:r>
              <a:rPr lang="en-US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</a:t>
            </a:r>
            <a:endParaRPr lang="ru-RU" sz="36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6043" y="4236893"/>
            <a:ext cx="3134160" cy="235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1889" y="1236146"/>
            <a:ext cx="3158314" cy="261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96018634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785938" y="1"/>
            <a:ext cx="5715000" cy="1340768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42875" y="214313"/>
            <a:ext cx="9001125" cy="105444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Театр Кабук</a:t>
            </a:r>
            <a:r>
              <a:rPr lang="en-US" sz="66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i</a:t>
            </a:r>
            <a:endParaRPr lang="ru-RU" sz="8000" dirty="0">
              <a:solidFill>
                <a:schemeClr val="accent2">
                  <a:lumMod val="75000"/>
                </a:schemeClr>
              </a:solidFill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9324" y="143507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У </a:t>
            </a:r>
            <a:r>
              <a:rPr lang="en-US" dirty="0"/>
              <a:t>XVII </a:t>
            </a:r>
            <a:r>
              <a:rPr lang="ru-RU" dirty="0"/>
              <a:t>столітті склався один з найбільш відомих видів японського традиційного театру </a:t>
            </a:r>
            <a:r>
              <a:rPr lang="ru-RU" dirty="0" smtClean="0"/>
              <a:t>Кабук</a:t>
            </a:r>
            <a:r>
              <a:rPr lang="en-US" dirty="0" smtClean="0"/>
              <a:t>i</a:t>
            </a:r>
            <a:r>
              <a:rPr lang="ru-RU" dirty="0" smtClean="0"/>
              <a:t>. </a:t>
            </a:r>
            <a:r>
              <a:rPr lang="ru-RU" dirty="0"/>
              <a:t>А</a:t>
            </a:r>
            <a:r>
              <a:rPr lang="ru-RU" dirty="0" smtClean="0"/>
              <a:t>кторами </a:t>
            </a:r>
            <a:r>
              <a:rPr lang="ru-RU" dirty="0"/>
              <a:t>цього театру були виключно чоловіки, їхні обличчя </a:t>
            </a:r>
            <a:r>
              <a:rPr lang="ru-RU" dirty="0" smtClean="0"/>
              <a:t>ретельно загримовувались або були в масках.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3387111"/>
            <a:ext cx="4578350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90174"/>
            <a:ext cx="3600400" cy="1481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5585" y="3387112"/>
            <a:ext cx="3284807" cy="3325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600" y="103724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Театр Но - найстаріший </a:t>
            </a:r>
            <a:r>
              <a:rPr lang="ru-RU" dirty="0"/>
              <a:t>з існуючих в даний час японських професійних </a:t>
            </a:r>
            <a:r>
              <a:rPr lang="ru-RU" dirty="0" smtClean="0"/>
              <a:t>театрів.  Д</a:t>
            </a:r>
            <a:r>
              <a:rPr lang="en-US" dirty="0" smtClean="0"/>
              <a:t>i</a:t>
            </a:r>
            <a:r>
              <a:rPr lang="ru-RU" dirty="0" smtClean="0"/>
              <a:t>ї на сцен</a:t>
            </a:r>
            <a:r>
              <a:rPr lang="en-US" dirty="0" smtClean="0"/>
              <a:t>i</a:t>
            </a:r>
            <a:r>
              <a:rPr lang="ru-RU" dirty="0" smtClean="0"/>
              <a:t> проходять у форм</a:t>
            </a:r>
            <a:r>
              <a:rPr lang="en-US" dirty="0" smtClean="0"/>
              <a:t>i</a:t>
            </a:r>
            <a:r>
              <a:rPr lang="ru-RU" dirty="0" smtClean="0"/>
              <a:t> </a:t>
            </a:r>
            <a:r>
              <a:rPr lang="ru-RU" dirty="0"/>
              <a:t>музично - танцювальної драми, що зародилася в XIV ст.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62063" y="285116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Під акомпанемент хору, барабанів і флейт основна діюча </a:t>
            </a:r>
            <a:r>
              <a:rPr lang="ru-RU" dirty="0" smtClean="0"/>
              <a:t>особа, </a:t>
            </a:r>
            <a:r>
              <a:rPr lang="ru-RU" dirty="0"/>
              <a:t>або </a:t>
            </a:r>
            <a:r>
              <a:rPr lang="ru-RU" dirty="0" smtClean="0"/>
              <a:t>Сіте, </a:t>
            </a:r>
            <a:r>
              <a:rPr lang="ru-RU" dirty="0"/>
              <a:t>розповідає історії з життя смертних і духів, богів і демонів, битв, виграних і </a:t>
            </a:r>
            <a:r>
              <a:rPr lang="ru-RU" dirty="0" smtClean="0"/>
              <a:t>програних,</a:t>
            </a:r>
            <a:r>
              <a:rPr lang="ru-RU" dirty="0"/>
              <a:t> </a:t>
            </a:r>
            <a:r>
              <a:rPr lang="ru-RU" dirty="0" smtClean="0"/>
              <a:t>Буддійських монахів </a:t>
            </a:r>
            <a:r>
              <a:rPr lang="ru-RU" dirty="0"/>
              <a:t>архаїчної Японії. </a:t>
            </a:r>
            <a:r>
              <a:rPr lang="ru-RU" dirty="0" smtClean="0"/>
              <a:t>Мова, </a:t>
            </a:r>
            <a:r>
              <a:rPr lang="ru-RU" dirty="0"/>
              <a:t>на </a:t>
            </a:r>
            <a:r>
              <a:rPr lang="ru-RU" dirty="0" smtClean="0"/>
              <a:t>як</a:t>
            </a:r>
            <a:r>
              <a:rPr lang="en-US" dirty="0" smtClean="0"/>
              <a:t>i</a:t>
            </a:r>
            <a:r>
              <a:rPr lang="ru-RU" dirty="0" smtClean="0"/>
              <a:t>й ведеться </a:t>
            </a:r>
            <a:r>
              <a:rPr lang="ru-RU" dirty="0"/>
              <a:t>розповідь, </a:t>
            </a:r>
            <a:r>
              <a:rPr lang="ru-RU" dirty="0" smtClean="0"/>
              <a:t>поглиблюється </a:t>
            </a:r>
            <a:r>
              <a:rPr lang="ru-RU" dirty="0"/>
              <a:t>«</a:t>
            </a:r>
            <a:r>
              <a:rPr lang="ru-RU" dirty="0" smtClean="0"/>
              <a:t>великою загадкою» </a:t>
            </a:r>
            <a:r>
              <a:rPr lang="ru-RU" dirty="0"/>
              <a:t>масок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370384" y="0"/>
            <a:ext cx="3888432" cy="1008112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Театр НО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41"/>
          <a:stretch/>
        </p:blipFill>
        <p:spPr>
          <a:xfrm>
            <a:off x="4499992" y="116632"/>
            <a:ext cx="3540979" cy="26683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516"/>
          <a:stretch/>
        </p:blipFill>
        <p:spPr>
          <a:xfrm flipH="1">
            <a:off x="158231" y="2636912"/>
            <a:ext cx="3384381" cy="398267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9984" y="5200031"/>
            <a:ext cx="1326072" cy="156436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5200031"/>
            <a:ext cx="1333197" cy="158803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5073255"/>
            <a:ext cx="1236723" cy="169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2489331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361542" y="154020"/>
            <a:ext cx="4176464" cy="1203239"/>
          </a:xfrm>
          <a:prstGeom prst="horizontalScroll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2568424" y="697207"/>
            <a:ext cx="10036396" cy="121443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Спорт в Японії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8000" dirty="0">
              <a:solidFill>
                <a:schemeClr val="accent2">
                  <a:lumMod val="75000"/>
                </a:schemeClr>
              </a:solidFill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38915" name="TextBox 3"/>
          <p:cNvSpPr txBox="1">
            <a:spLocks noChangeArrowheads="1"/>
          </p:cNvSpPr>
          <p:nvPr/>
        </p:nvSpPr>
        <p:spPr bwMode="auto">
          <a:xfrm>
            <a:off x="0" y="4797152"/>
            <a:ext cx="416403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1600" dirty="0" smtClean="0"/>
              <a:t>Боротьба сумо, </a:t>
            </a:r>
            <a:r>
              <a:rPr lang="uk-UA" sz="1600" dirty="0"/>
              <a:t>хоча і не є </a:t>
            </a:r>
            <a:r>
              <a:rPr lang="uk-UA" sz="1600" dirty="0" smtClean="0"/>
              <a:t>офіційним видом спорту </a:t>
            </a:r>
            <a:r>
              <a:rPr lang="uk-UA" sz="1600" dirty="0"/>
              <a:t>в Японії, </a:t>
            </a:r>
            <a:r>
              <a:rPr lang="uk-UA" sz="1600" dirty="0" smtClean="0"/>
              <a:t> все одно серед японц</a:t>
            </a:r>
            <a:r>
              <a:rPr lang="en-US" sz="1600" dirty="0" smtClean="0"/>
              <a:t>i</a:t>
            </a:r>
            <a:r>
              <a:rPr lang="ru-RU" sz="1600" dirty="0" smtClean="0"/>
              <a:t>в </a:t>
            </a:r>
            <a:r>
              <a:rPr lang="uk-UA" sz="1600" dirty="0" smtClean="0"/>
              <a:t>вважається національним спортивним змаганням.</a:t>
            </a:r>
            <a:r>
              <a:rPr lang="uk-UA" sz="1600" dirty="0"/>
              <a:t/>
            </a:r>
            <a:br>
              <a:rPr lang="uk-UA" sz="1600" dirty="0"/>
            </a:br>
            <a:r>
              <a:rPr lang="uk-UA" sz="1600" dirty="0"/>
              <a:t>Кюдо («шлях лука</a:t>
            </a:r>
            <a:r>
              <a:rPr lang="uk-UA" sz="1600" dirty="0" smtClean="0"/>
              <a:t>») - стрільба </a:t>
            </a:r>
            <a:r>
              <a:rPr lang="uk-UA" sz="1600" dirty="0"/>
              <a:t>з лука</a:t>
            </a:r>
            <a:br>
              <a:rPr lang="uk-UA" sz="1600" dirty="0"/>
            </a:br>
            <a:r>
              <a:rPr lang="uk-UA" sz="1600" dirty="0"/>
              <a:t>Айкідо («шлях гармонійного духу</a:t>
            </a:r>
            <a:r>
              <a:rPr lang="uk-UA" sz="1600" dirty="0" smtClean="0"/>
              <a:t>») – сучасне бойове мистецтво</a:t>
            </a:r>
            <a:endParaRPr lang="ru-RU" sz="16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57319"/>
            <a:ext cx="34410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solidFill>
                  <a:prstClr val="black"/>
                </a:solidFill>
              </a:rPr>
              <a:t>В</a:t>
            </a:r>
            <a:r>
              <a:rPr lang="uk-UA" dirty="0" smtClean="0">
                <a:solidFill>
                  <a:prstClr val="black"/>
                </a:solidFill>
              </a:rPr>
              <a:t> </a:t>
            </a:r>
            <a:r>
              <a:rPr lang="uk-UA" dirty="0">
                <a:solidFill>
                  <a:prstClr val="black"/>
                </a:solidFill>
              </a:rPr>
              <a:t>Японії популярні бейсбол, футбол та інші ігри з м'ячем</a:t>
            </a:r>
            <a:r>
              <a:rPr lang="ru-RU" dirty="0">
                <a:solidFill>
                  <a:prstClr val="black"/>
                </a:solidFill>
              </a:rPr>
              <a:t>,</a:t>
            </a:r>
            <a:r>
              <a:rPr lang="uk-UA" dirty="0">
                <a:solidFill>
                  <a:prstClr val="black"/>
                </a:solidFill>
              </a:rPr>
              <a:t>  традиційн</a:t>
            </a:r>
            <a:r>
              <a:rPr lang="en-US" dirty="0">
                <a:solidFill>
                  <a:prstClr val="black"/>
                </a:solidFill>
              </a:rPr>
              <a:t>i</a:t>
            </a:r>
            <a:r>
              <a:rPr lang="uk-UA" dirty="0">
                <a:solidFill>
                  <a:prstClr val="black"/>
                </a:solidFill>
              </a:rPr>
              <a:t>  деякі види бойових мистецтв-дзюдо, кендо і карате.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62" r="14563"/>
          <a:stretch/>
        </p:blipFill>
        <p:spPr>
          <a:xfrm>
            <a:off x="157450" y="1347775"/>
            <a:ext cx="4396511" cy="33279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35" b="16861"/>
          <a:stretch/>
        </p:blipFill>
        <p:spPr>
          <a:xfrm>
            <a:off x="4677859" y="1827211"/>
            <a:ext cx="3329835" cy="20538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90" t="7957" r="14170" b="7957"/>
          <a:stretch/>
        </p:blipFill>
        <p:spPr>
          <a:xfrm>
            <a:off x="3995936" y="3933056"/>
            <a:ext cx="3901351" cy="2812456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 rot="377193">
            <a:off x="6039517" y="191712"/>
            <a:ext cx="1925647" cy="1467838"/>
          </a:xfrm>
          <a:prstGeom prst="horizontalScroll">
            <a:avLst>
              <a:gd name="adj" fmla="val 23042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 rot="366406">
            <a:off x="4214707" y="419061"/>
            <a:ext cx="5688632" cy="910431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Mistral" pitchFamily="66" charset="0"/>
                <a:ea typeface="+mj-ea"/>
                <a:cs typeface="+mj-cs"/>
              </a:rPr>
              <a:t>Одяг</a:t>
            </a:r>
            <a:endParaRPr lang="ru-RU" sz="4800" dirty="0">
              <a:solidFill>
                <a:schemeClr val="accent2">
                  <a:lumMod val="75000"/>
                </a:schemeClr>
              </a:solidFill>
              <a:latin typeface="Mistral" pitchFamily="66" charset="0"/>
              <a:ea typeface="+mj-ea"/>
              <a:cs typeface="+mj-cs"/>
            </a:endParaRP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4910252" y="5657671"/>
            <a:ext cx="3714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dirty="0" smtClean="0"/>
              <a:t>-</a:t>
            </a:r>
            <a:r>
              <a:rPr lang="uk-UA" b="1" dirty="0" smtClean="0"/>
              <a:t>Юката</a:t>
            </a:r>
            <a:r>
              <a:rPr lang="uk-UA" dirty="0" smtClean="0"/>
              <a:t> - </a:t>
            </a:r>
            <a:r>
              <a:rPr lang="uk-UA" dirty="0"/>
              <a:t>бавовняне кімоно</a:t>
            </a:r>
            <a:br>
              <a:rPr lang="uk-UA" dirty="0"/>
            </a:br>
            <a:r>
              <a:rPr lang="uk-UA" dirty="0" smtClean="0"/>
              <a:t>-</a:t>
            </a:r>
            <a:r>
              <a:rPr lang="uk-UA" b="1" dirty="0" smtClean="0"/>
              <a:t>Обі</a:t>
            </a:r>
            <a:r>
              <a:rPr lang="uk-UA" dirty="0" smtClean="0"/>
              <a:t> </a:t>
            </a:r>
            <a:r>
              <a:rPr lang="uk-UA" dirty="0"/>
              <a:t>- </a:t>
            </a:r>
            <a:r>
              <a:rPr lang="en-US" dirty="0" smtClean="0"/>
              <a:t>     </a:t>
            </a:r>
            <a:r>
              <a:rPr lang="uk-UA" dirty="0" smtClean="0"/>
              <a:t>різні </a:t>
            </a:r>
            <a:r>
              <a:rPr lang="uk-UA" dirty="0"/>
              <a:t>види поясів</a:t>
            </a:r>
            <a:br>
              <a:rPr lang="uk-UA" dirty="0"/>
            </a:br>
            <a:r>
              <a:rPr lang="en-US" dirty="0" smtClean="0"/>
              <a:t> </a:t>
            </a:r>
            <a:r>
              <a:rPr lang="uk-UA" b="1" dirty="0" smtClean="0"/>
              <a:t>Гета</a:t>
            </a:r>
            <a:r>
              <a:rPr lang="uk-UA" dirty="0" smtClean="0"/>
              <a:t> </a:t>
            </a:r>
            <a:r>
              <a:rPr lang="uk-UA" dirty="0"/>
              <a:t>- </a:t>
            </a:r>
            <a:r>
              <a:rPr lang="en-US" dirty="0" smtClean="0"/>
              <a:t>   </a:t>
            </a:r>
            <a:r>
              <a:rPr lang="uk-UA" dirty="0" smtClean="0"/>
              <a:t>дерев'яні </a:t>
            </a:r>
            <a:r>
              <a:rPr lang="uk-UA" dirty="0"/>
              <a:t>сандалі</a:t>
            </a:r>
            <a:br>
              <a:rPr lang="uk-UA" dirty="0"/>
            </a:br>
            <a:endParaRPr lang="ru-RU" altLang="ja-JP" dirty="0">
              <a:latin typeface="Comic Sans MS" pitchFamily="66" charset="0"/>
              <a:cs typeface="Arial" charset="0"/>
            </a:endParaRPr>
          </a:p>
        </p:txBody>
      </p:sp>
      <p:sp>
        <p:nvSpPr>
          <p:cNvPr id="35844" name="AutoShape 1" descr="Заготовка раздела"/>
          <p:cNvSpPr>
            <a:spLocks noChangeAspect="1" noChangeArrowheads="1"/>
          </p:cNvSpPr>
          <p:nvPr/>
        </p:nvSpPr>
        <p:spPr bwMode="auto">
          <a:xfrm>
            <a:off x="0" y="0"/>
            <a:ext cx="2381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>
              <a:latin typeface="Calibri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77" r="18334" b="6330"/>
          <a:stretch/>
        </p:blipFill>
        <p:spPr bwMode="auto">
          <a:xfrm rot="212763">
            <a:off x="5382002" y="3175854"/>
            <a:ext cx="2658886" cy="2356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82674" y="110443"/>
            <a:ext cx="64130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solidFill>
                  <a:prstClr val="black"/>
                </a:solidFill>
              </a:rPr>
              <a:t>В Японії можна зустріти два типи одягу - </a:t>
            </a:r>
            <a:r>
              <a:rPr lang="uk-UA" dirty="0" smtClean="0">
                <a:solidFill>
                  <a:prstClr val="black"/>
                </a:solidFill>
              </a:rPr>
              <a:t>традиційни</a:t>
            </a:r>
            <a:r>
              <a:rPr lang="ru-RU" dirty="0">
                <a:solidFill>
                  <a:prstClr val="black"/>
                </a:solidFill>
              </a:rPr>
              <a:t>й</a:t>
            </a:r>
            <a:r>
              <a:rPr lang="uk-UA" dirty="0" smtClean="0">
                <a:solidFill>
                  <a:prstClr val="black"/>
                </a:solidFill>
              </a:rPr>
              <a:t> </a:t>
            </a:r>
            <a:r>
              <a:rPr lang="uk-UA" dirty="0">
                <a:solidFill>
                  <a:prstClr val="black"/>
                </a:solidFill>
              </a:rPr>
              <a:t>- вафуку (яп. 和服 японський одяг), і більш простий, повсякденний, за європейським зразком.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5217155" y="1591632"/>
            <a:ext cx="29088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solidFill>
                  <a:prstClr val="black"/>
                </a:solidFill>
              </a:rPr>
              <a:t>Кімоно (яп. 着 物) - </a:t>
            </a:r>
            <a:r>
              <a:rPr lang="uk-UA" dirty="0" smtClean="0">
                <a:solidFill>
                  <a:prstClr val="black"/>
                </a:solidFill>
              </a:rPr>
              <a:t>перекладається </a:t>
            </a:r>
            <a:r>
              <a:rPr lang="ru-RU" dirty="0" smtClean="0">
                <a:solidFill>
                  <a:prstClr val="black"/>
                </a:solidFill>
              </a:rPr>
              <a:t>як </a:t>
            </a:r>
            <a:r>
              <a:rPr lang="uk-UA" dirty="0" smtClean="0">
                <a:solidFill>
                  <a:prstClr val="black"/>
                </a:solidFill>
              </a:rPr>
              <a:t>«одяг</a:t>
            </a:r>
            <a:r>
              <a:rPr lang="uk-UA" dirty="0">
                <a:solidFill>
                  <a:prstClr val="black"/>
                </a:solidFill>
              </a:rPr>
              <a:t>, вбрання» - загальний термін для позначення будь-якого </a:t>
            </a:r>
            <a:r>
              <a:rPr lang="uk-UA" dirty="0" smtClean="0">
                <a:solidFill>
                  <a:prstClr val="black"/>
                </a:solidFill>
              </a:rPr>
              <a:t>одягу.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062" y="1210828"/>
            <a:ext cx="3228802" cy="5534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47" t="-2998" r="40933" b="2076"/>
          <a:stretch/>
        </p:blipFill>
        <p:spPr>
          <a:xfrm flipH="1">
            <a:off x="3539980" y="1132183"/>
            <a:ext cx="1723586" cy="3927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7864" y="5160870"/>
            <a:ext cx="1719779" cy="1155692"/>
          </a:xfrm>
          <a:prstGeom prst="rect">
            <a:avLst/>
          </a:prstGeom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1435</TotalTime>
  <Words>1085</Words>
  <Application>Microsoft Office PowerPoint</Application>
  <PresentationFormat>Экран (4:3)</PresentationFormat>
  <Paragraphs>101</Paragraphs>
  <Slides>29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Изящная</vt:lpstr>
      <vt:lpstr>Учнiвський проект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Asy@</dc:creator>
  <cp:lastModifiedBy>Методист</cp:lastModifiedBy>
  <cp:revision>130</cp:revision>
  <cp:lastPrinted>2017-06-11T16:30:54Z</cp:lastPrinted>
  <dcterms:modified xsi:type="dcterms:W3CDTF">2017-11-29T10:21:08Z</dcterms:modified>
</cp:coreProperties>
</file>