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9" r:id="rId4"/>
    <p:sldId id="258" r:id="rId5"/>
    <p:sldId id="265" r:id="rId6"/>
    <p:sldId id="266" r:id="rId7"/>
    <p:sldId id="262" r:id="rId8"/>
    <p:sldId id="267" r:id="rId9"/>
    <p:sldId id="268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C0EED-3852-4AFD-B80A-5B6EF81C2F08}" type="datetimeFigureOut">
              <a:rPr lang="uk-UA" smtClean="0"/>
              <a:pPr/>
              <a:t>06.11.2017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19F3-F6A9-4ACE-BF33-D0945F199EDF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gif"/><Relationship Id="rId4" Type="http://schemas.openxmlformats.org/officeDocument/2006/relationships/image" Target="../media/image4.wmf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3" y="333365"/>
            <a:ext cx="4429157" cy="1142741"/>
          </a:xfrm>
        </p:spPr>
        <p:txBody>
          <a:bodyPr>
            <a:noAutofit/>
          </a:bodyPr>
          <a:lstStyle/>
          <a:p>
            <a:r>
              <a:rPr lang="uk-UA" sz="2400" b="1" dirty="0">
                <a:solidFill>
                  <a:srgbClr val="CC0099"/>
                </a:solidFill>
                <a:cs typeface="Arial" pitchFamily="34" charset="0"/>
              </a:rPr>
              <a:t>Прямокутні паралелепіпеди навколо нас</a:t>
            </a:r>
            <a:endParaRPr lang="ru-RU" sz="2400" b="1" dirty="0">
              <a:solidFill>
                <a:srgbClr val="CC0099"/>
              </a:solidFill>
              <a:cs typeface="Arial" pitchFamily="34" charset="0"/>
            </a:endParaRPr>
          </a:p>
        </p:txBody>
      </p:sp>
      <p:pic>
        <p:nvPicPr>
          <p:cNvPr id="3076" name="Picture 4" descr="MPj03900630000[1]"/>
          <p:cNvPicPr>
            <a:picLocks noChangeAspect="1" noChangeArrowheads="1"/>
          </p:cNvPicPr>
          <p:nvPr/>
        </p:nvPicPr>
        <p:blipFill>
          <a:blip r:embed="rId2" cstate="print"/>
          <a:srcRect l="8855" t="18056" r="6511" b="20920"/>
          <a:stretch>
            <a:fillRect/>
          </a:stretch>
        </p:blipFill>
        <p:spPr bwMode="auto">
          <a:xfrm>
            <a:off x="0" y="4912083"/>
            <a:ext cx="2699600" cy="1945917"/>
          </a:xfrm>
          <a:prstGeom prst="rect">
            <a:avLst/>
          </a:prstGeom>
          <a:noFill/>
        </p:spPr>
      </p:pic>
      <p:pic>
        <p:nvPicPr>
          <p:cNvPr id="3077" name="Picture 5" descr="MCj023382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48" y="3499549"/>
            <a:ext cx="2375589" cy="1432691"/>
          </a:xfrm>
          <a:prstGeom prst="rect">
            <a:avLst/>
          </a:prstGeom>
          <a:noFill/>
        </p:spPr>
      </p:pic>
      <p:pic>
        <p:nvPicPr>
          <p:cNvPr id="3078" name="Picture 6" descr="MCj0426054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77" y="0"/>
            <a:ext cx="2411423" cy="2104071"/>
          </a:xfrm>
          <a:prstGeom prst="rect">
            <a:avLst/>
          </a:prstGeom>
          <a:noFill/>
        </p:spPr>
      </p:pic>
      <p:pic>
        <p:nvPicPr>
          <p:cNvPr id="3080" name="Picture 8" descr="MPj04028960000[1]"/>
          <p:cNvPicPr>
            <a:picLocks noChangeAspect="1" noChangeArrowheads="1"/>
          </p:cNvPicPr>
          <p:nvPr/>
        </p:nvPicPr>
        <p:blipFill>
          <a:blip r:embed="rId5" cstate="print"/>
          <a:srcRect l="11641" t="8092" r="30205" b="13133"/>
          <a:stretch>
            <a:fillRect/>
          </a:stretch>
        </p:blipFill>
        <p:spPr bwMode="auto">
          <a:xfrm>
            <a:off x="0" y="0"/>
            <a:ext cx="2242699" cy="2276180"/>
          </a:xfrm>
          <a:prstGeom prst="rect">
            <a:avLst/>
          </a:prstGeom>
          <a:noFill/>
        </p:spPr>
      </p:pic>
      <p:pic>
        <p:nvPicPr>
          <p:cNvPr id="3085" name="Picture 13" descr="MCj019936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048" y="2093218"/>
            <a:ext cx="1945563" cy="1336558"/>
          </a:xfrm>
          <a:prstGeom prst="rect">
            <a:avLst/>
          </a:prstGeom>
          <a:noFill/>
        </p:spPr>
      </p:pic>
      <p:pic>
        <p:nvPicPr>
          <p:cNvPr id="3086" name="Picture 14" descr="MCj01499250000[1]"/>
          <p:cNvPicPr>
            <a:picLocks noChangeAspect="1" noChangeArrowheads="1"/>
          </p:cNvPicPr>
          <p:nvPr/>
        </p:nvPicPr>
        <p:blipFill>
          <a:blip r:embed="rId7" cstate="print"/>
          <a:srcRect b="21759"/>
          <a:stretch>
            <a:fillRect/>
          </a:stretch>
        </p:blipFill>
        <p:spPr bwMode="auto">
          <a:xfrm>
            <a:off x="2987778" y="4626786"/>
            <a:ext cx="2796654" cy="2231215"/>
          </a:xfrm>
          <a:prstGeom prst="rect">
            <a:avLst/>
          </a:prstGeom>
          <a:noFill/>
        </p:spPr>
      </p:pic>
      <p:pic>
        <p:nvPicPr>
          <p:cNvPr id="3092" name="Picture 20" descr="MPj04004290000[1]"/>
          <p:cNvPicPr>
            <a:picLocks noChangeAspect="1" noChangeArrowheads="1"/>
          </p:cNvPicPr>
          <p:nvPr/>
        </p:nvPicPr>
        <p:blipFill>
          <a:blip r:embed="rId8" cstate="print"/>
          <a:srcRect l="29652" t="24986"/>
          <a:stretch>
            <a:fillRect/>
          </a:stretch>
        </p:blipFill>
        <p:spPr bwMode="auto">
          <a:xfrm>
            <a:off x="5890445" y="3429775"/>
            <a:ext cx="3253555" cy="3428225"/>
          </a:xfrm>
          <a:prstGeom prst="rect">
            <a:avLst/>
          </a:prstGeom>
          <a:noFill/>
        </p:spPr>
      </p:pic>
      <p:pic>
        <p:nvPicPr>
          <p:cNvPr id="3093" name="Picture 21" descr="MPj03878780000[1]"/>
          <p:cNvPicPr>
            <a:picLocks noChangeAspect="1" noChangeArrowheads="1"/>
          </p:cNvPicPr>
          <p:nvPr/>
        </p:nvPicPr>
        <p:blipFill>
          <a:blip r:embed="rId9" cstate="print"/>
          <a:srcRect l="6857" t="8273" r="62587" b="50365"/>
          <a:stretch>
            <a:fillRect/>
          </a:stretch>
        </p:blipFill>
        <p:spPr bwMode="auto">
          <a:xfrm>
            <a:off x="5939718" y="2133531"/>
            <a:ext cx="1333376" cy="1286941"/>
          </a:xfrm>
          <a:prstGeom prst="rect">
            <a:avLst/>
          </a:prstGeom>
          <a:noFill/>
        </p:spPr>
      </p:pic>
      <p:pic>
        <p:nvPicPr>
          <p:cNvPr id="3094" name="Picture 22" descr="MMj02836300000[1]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17842" y="1773808"/>
            <a:ext cx="2294959" cy="2518063"/>
          </a:xfrm>
          <a:prstGeom prst="rect">
            <a:avLst/>
          </a:prstGeom>
          <a:noFill/>
        </p:spPr>
      </p:pic>
      <p:pic>
        <p:nvPicPr>
          <p:cNvPr id="3095" name="Picture 23" descr="MPj01779070000[1]"/>
          <p:cNvPicPr>
            <a:picLocks noChangeAspect="1" noChangeArrowheads="1"/>
          </p:cNvPicPr>
          <p:nvPr/>
        </p:nvPicPr>
        <p:blipFill>
          <a:blip r:embed="rId11" cstate="print"/>
          <a:srcRect l="4625" t="9285" r="13605" b="7449"/>
          <a:stretch>
            <a:fillRect/>
          </a:stretch>
        </p:blipFill>
        <p:spPr bwMode="auto">
          <a:xfrm>
            <a:off x="7235765" y="2133531"/>
            <a:ext cx="1908235" cy="1296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214563" y="500063"/>
            <a:ext cx="57864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3200" b="1" i="1">
                <a:solidFill>
                  <a:srgbClr val="0070C0"/>
                </a:solidFill>
                <a:latin typeface="Constantia" pitchFamily="18" charset="0"/>
              </a:rPr>
              <a:t>Скільки граней   у прямокутного паралелепіпеда</a:t>
            </a:r>
            <a:endParaRPr lang="ru-RU" altLang="uk-UA" sz="3200" b="1" i="1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95400" y="2514600"/>
            <a:ext cx="5410200" cy="2667000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uk-UA">
              <a:solidFill>
                <a:srgbClr val="F222AD"/>
              </a:solidFill>
              <a:cs typeface="Arial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743200" y="2057400"/>
            <a:ext cx="6858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1357313" y="1357313"/>
            <a:ext cx="15271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 dirty="0">
                <a:latin typeface="Times New Roman" pitchFamily="18" charset="0"/>
              </a:rPr>
              <a:t>грань</a:t>
            </a: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2438400" y="4800600"/>
            <a:ext cx="561975" cy="990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6400800" y="3962400"/>
            <a:ext cx="60960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7072313" y="5715000"/>
            <a:ext cx="15287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 dirty="0">
                <a:latin typeface="Times New Roman" pitchFamily="18" charset="0"/>
              </a:rPr>
              <a:t>грань</a:t>
            </a:r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1500188" y="5857875"/>
            <a:ext cx="15271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 dirty="0">
                <a:latin typeface="Times New Roman" pitchFamily="18" charset="0"/>
              </a:rPr>
              <a:t>грань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1428750" y="285750"/>
            <a:ext cx="57864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3200" b="1" i="1">
                <a:solidFill>
                  <a:srgbClr val="0070C0"/>
                </a:solidFill>
                <a:latin typeface="Constantia" pitchFamily="18" charset="0"/>
              </a:rPr>
              <a:t>Скільки ребер у прямокутного паралелепіпеда</a:t>
            </a:r>
            <a:endParaRPr lang="ru-RU" altLang="uk-UA" sz="3200" b="1" i="1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95400" y="2514600"/>
            <a:ext cx="5410200" cy="2667000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uk-UA">
              <a:solidFill>
                <a:srgbClr val="F222AD"/>
              </a:solidFill>
              <a:cs typeface="Arial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743200" y="2057400"/>
            <a:ext cx="3048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2971800" y="2057400"/>
            <a:ext cx="8382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H="1">
            <a:off x="1524000" y="2209800"/>
            <a:ext cx="4572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2438400" y="5181600"/>
            <a:ext cx="914400" cy="60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071563" y="1357313"/>
            <a:ext cx="155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uk-UA" sz="4400" b="1" i="1">
                <a:latin typeface="Times New Roman" pitchFamily="18" charset="0"/>
              </a:rPr>
              <a:t>ребро</a:t>
            </a:r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1643063" y="5786438"/>
            <a:ext cx="1555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>
                <a:latin typeface="Times New Roman" pitchFamily="18" charset="0"/>
              </a:rPr>
              <a:t>ребро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040560" cy="1143000"/>
          </a:xfrm>
        </p:spPr>
        <p:txBody>
          <a:bodyPr>
            <a:normAutofit fontScale="90000"/>
          </a:bodyPr>
          <a:lstStyle/>
          <a:p>
            <a:r>
              <a:rPr lang="ru-RU" altLang="uk-UA" sz="3100" b="1" i="1" dirty="0" err="1" smtClean="0">
                <a:solidFill>
                  <a:srgbClr val="43135D"/>
                </a:solidFill>
                <a:latin typeface="Constantia" pitchFamily="18" charset="0"/>
              </a:rPr>
              <a:t>Скільки</a:t>
            </a:r>
            <a:r>
              <a:rPr lang="ru-RU" altLang="uk-UA" sz="3100" b="1" i="1" dirty="0" smtClean="0">
                <a:solidFill>
                  <a:srgbClr val="43135D"/>
                </a:solidFill>
                <a:latin typeface="Constantia" pitchFamily="18" charset="0"/>
              </a:rPr>
              <a:t> вершин у </a:t>
            </a:r>
            <a:r>
              <a:rPr lang="ru-RU" altLang="uk-UA" sz="3100" b="1" i="1" dirty="0" err="1" smtClean="0">
                <a:solidFill>
                  <a:srgbClr val="43135D"/>
                </a:solidFill>
                <a:latin typeface="Constantia" pitchFamily="18" charset="0"/>
              </a:rPr>
              <a:t>прямокутного</a:t>
            </a:r>
            <a:r>
              <a:rPr lang="ru-RU" altLang="uk-UA" sz="3100" b="1" i="1" dirty="0" smtClean="0">
                <a:solidFill>
                  <a:srgbClr val="43135D"/>
                </a:solidFill>
                <a:latin typeface="Constantia" pitchFamily="18" charset="0"/>
              </a:rPr>
              <a:t> </a:t>
            </a:r>
            <a:r>
              <a:rPr lang="ru-RU" altLang="uk-UA" sz="3100" b="1" i="1" dirty="0" err="1" smtClean="0">
                <a:solidFill>
                  <a:srgbClr val="43135D"/>
                </a:solidFill>
                <a:latin typeface="Constantia" pitchFamily="18" charset="0"/>
              </a:rPr>
              <a:t>паралелепіпеда</a:t>
            </a:r>
            <a:r>
              <a:rPr lang="ru-RU" altLang="uk-UA" sz="3100" b="1" i="1" dirty="0" smtClean="0">
                <a:solidFill>
                  <a:srgbClr val="43135D"/>
                </a:solidFill>
                <a:latin typeface="Constantia" pitchFamily="18" charset="0"/>
              </a:rPr>
              <a:t>?</a:t>
            </a:r>
            <a:r>
              <a:rPr lang="ru-RU" altLang="uk-UA" b="1" i="1" dirty="0" smtClean="0">
                <a:latin typeface="Constantia" pitchFamily="18" charset="0"/>
              </a:rPr>
              <a:t/>
            </a:r>
            <a:br>
              <a:rPr lang="ru-RU" altLang="uk-UA" b="1" i="1" dirty="0" smtClean="0">
                <a:latin typeface="Constantia" pitchFamily="18" charset="0"/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285875" y="2428875"/>
            <a:ext cx="5410200" cy="2667000"/>
          </a:xfrm>
          <a:prstGeom prst="cube">
            <a:avLst>
              <a:gd name="adj" fmla="val 25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altLang="uk-UA" b="1" i="1">
              <a:latin typeface="Times New Roman" pitchFamily="18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357688" y="1785938"/>
            <a:ext cx="2286000" cy="642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 flipV="1">
            <a:off x="6705600" y="4495800"/>
            <a:ext cx="3048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H="1" flipV="1">
            <a:off x="6019800" y="5181600"/>
            <a:ext cx="5334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 flipV="1">
            <a:off x="1357313" y="5143500"/>
            <a:ext cx="1081087" cy="647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2000250" y="1428750"/>
            <a:ext cx="23399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>
                <a:latin typeface="Times New Roman" pitchFamily="18" charset="0"/>
              </a:rPr>
              <a:t>вершина</a:t>
            </a:r>
          </a:p>
        </p:txBody>
      </p:sp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>
            <a:off x="6572250" y="5857875"/>
            <a:ext cx="23399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>
                <a:latin typeface="Times New Roman" pitchFamily="18" charset="0"/>
              </a:rPr>
              <a:t>вершина</a:t>
            </a:r>
          </a:p>
        </p:txBody>
      </p:sp>
      <p:sp>
        <p:nvSpPr>
          <p:cNvPr id="11" name="Прямоугольник 9"/>
          <p:cNvSpPr>
            <a:spLocks noChangeArrowheads="1"/>
          </p:cNvSpPr>
          <p:nvPr/>
        </p:nvSpPr>
        <p:spPr bwMode="auto">
          <a:xfrm>
            <a:off x="2786063" y="5643563"/>
            <a:ext cx="2339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uk-UA" sz="4400" b="1" i="1">
                <a:solidFill>
                  <a:srgbClr val="000000"/>
                </a:solidFill>
                <a:latin typeface="Times New Roman" pitchFamily="18" charset="0"/>
              </a:rPr>
              <a:t>вершина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68847" y="4595775"/>
            <a:ext cx="8460141" cy="2262226"/>
            <a:chOff x="0" y="2432"/>
            <a:chExt cx="5674" cy="1697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0" y="2919"/>
              <a:ext cx="5674" cy="1210"/>
              <a:chOff x="0" y="2919"/>
              <a:chExt cx="5674" cy="1210"/>
            </a:xfrm>
          </p:grpSpPr>
          <p:pic>
            <p:nvPicPr>
              <p:cNvPr id="5126" name="Picture 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41341" t="19684" r="13623" b="41948"/>
              <a:stretch>
                <a:fillRect/>
              </a:stretch>
            </p:blipFill>
            <p:spPr bwMode="auto">
              <a:xfrm>
                <a:off x="0" y="2927"/>
                <a:ext cx="1882" cy="1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127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1341" t="20682" r="13623" b="41948"/>
              <a:stretch>
                <a:fillRect/>
              </a:stretch>
            </p:blipFill>
            <p:spPr bwMode="auto">
              <a:xfrm>
                <a:off x="1837" y="2919"/>
                <a:ext cx="1921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130" name="Picture 1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1699" t="20660" r="14355" b="42947"/>
              <a:stretch>
                <a:fillRect/>
              </a:stretch>
            </p:blipFill>
            <p:spPr bwMode="auto">
              <a:xfrm>
                <a:off x="3747" y="2920"/>
                <a:ext cx="1927" cy="11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5132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 l="32471" t="60048" r="54964" b="33051"/>
            <a:stretch>
              <a:fillRect/>
            </a:stretch>
          </p:blipFill>
          <p:spPr bwMode="auto">
            <a:xfrm>
              <a:off x="2381" y="2432"/>
              <a:ext cx="1179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68847" y="1914906"/>
            <a:ext cx="8424306" cy="2666914"/>
            <a:chOff x="0" y="2432"/>
            <a:chExt cx="5760" cy="1888"/>
          </a:xfrm>
        </p:grpSpPr>
        <p:pic>
          <p:nvPicPr>
            <p:cNvPr id="5135" name="Picture 15"/>
            <p:cNvPicPr>
              <a:picLocks noChangeAspect="1" noChangeArrowheads="1"/>
            </p:cNvPicPr>
            <p:nvPr/>
          </p:nvPicPr>
          <p:blipFill>
            <a:blip r:embed="rId6" cstate="print"/>
            <a:srcRect l="41699" t="21658" r="12123" b="31120"/>
            <a:stretch>
              <a:fillRect/>
            </a:stretch>
          </p:blipFill>
          <p:spPr bwMode="auto">
            <a:xfrm>
              <a:off x="0" y="2877"/>
              <a:ext cx="1882" cy="1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6" name="Picture 16"/>
            <p:cNvPicPr>
              <a:picLocks noChangeAspect="1" noChangeArrowheads="1"/>
            </p:cNvPicPr>
            <p:nvPr/>
          </p:nvPicPr>
          <p:blipFill>
            <a:blip r:embed="rId7" cstate="print"/>
            <a:srcRect l="56851" t="62999" r="29118" b="30099"/>
            <a:stretch>
              <a:fillRect/>
            </a:stretch>
          </p:blipFill>
          <p:spPr bwMode="auto">
            <a:xfrm>
              <a:off x="2381" y="2432"/>
              <a:ext cx="1315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7" name="Picture 17"/>
            <p:cNvPicPr>
              <a:picLocks noChangeAspect="1" noChangeArrowheads="1"/>
            </p:cNvPicPr>
            <p:nvPr/>
          </p:nvPicPr>
          <p:blipFill>
            <a:blip r:embed="rId8" cstate="print"/>
            <a:srcRect l="38637" t="21637" r="14372" b="30142"/>
            <a:stretch>
              <a:fillRect/>
            </a:stretch>
          </p:blipFill>
          <p:spPr bwMode="auto">
            <a:xfrm>
              <a:off x="1882" y="2888"/>
              <a:ext cx="1860" cy="1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8" name="Picture 18"/>
            <p:cNvPicPr>
              <a:picLocks noChangeAspect="1" noChangeArrowheads="1"/>
            </p:cNvPicPr>
            <p:nvPr/>
          </p:nvPicPr>
          <p:blipFill>
            <a:blip r:embed="rId9" cstate="print"/>
            <a:srcRect l="38698" t="21658" r="10963" b="31120"/>
            <a:stretch>
              <a:fillRect/>
            </a:stretch>
          </p:blipFill>
          <p:spPr bwMode="auto">
            <a:xfrm>
              <a:off x="3742" y="2900"/>
              <a:ext cx="2018" cy="1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755530" y="0"/>
            <a:ext cx="5329023" cy="212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47" tIns="45224" rIns="90447" bIns="45224">
            <a:spAutoFit/>
          </a:bodyPr>
          <a:lstStyle/>
          <a:p>
            <a:pPr defTabSz="904236">
              <a:spcBef>
                <a:spcPct val="50000"/>
              </a:spcBef>
            </a:pPr>
            <a:r>
              <a:rPr lang="uk-UA" sz="2400" b="1" u="sng" dirty="0"/>
              <a:t>Прямокутний паралелепіпед має</a:t>
            </a:r>
            <a:r>
              <a:rPr lang="uk-UA" sz="2400" b="1" dirty="0"/>
              <a:t>: </a:t>
            </a:r>
          </a:p>
          <a:p>
            <a:pPr defTabSz="904236">
              <a:spcBef>
                <a:spcPct val="50000"/>
              </a:spcBef>
              <a:buFontTx/>
              <a:buChar char="•"/>
            </a:pPr>
            <a:r>
              <a:rPr lang="uk-UA" sz="2400" b="1" dirty="0">
                <a:solidFill>
                  <a:srgbClr val="009900"/>
                </a:solidFill>
              </a:rPr>
              <a:t>8 вершин</a:t>
            </a:r>
            <a:r>
              <a:rPr lang="uk-UA" sz="2400" b="1" dirty="0">
                <a:solidFill>
                  <a:srgbClr val="CC0099"/>
                </a:solidFill>
              </a:rPr>
              <a:t> </a:t>
            </a:r>
          </a:p>
          <a:p>
            <a:pPr defTabSz="904236">
              <a:spcBef>
                <a:spcPct val="50000"/>
              </a:spcBef>
              <a:buFontTx/>
              <a:buChar char="•"/>
            </a:pPr>
            <a:r>
              <a:rPr lang="uk-UA" sz="2400" b="1" dirty="0">
                <a:solidFill>
                  <a:srgbClr val="FF0000"/>
                </a:solidFill>
              </a:rPr>
              <a:t>12 ребер, </a:t>
            </a:r>
            <a:endParaRPr lang="uk-UA" sz="2400" b="1" dirty="0"/>
          </a:p>
          <a:p>
            <a:pPr defTabSz="904236">
              <a:spcBef>
                <a:spcPct val="50000"/>
              </a:spcBef>
              <a:buFontTx/>
              <a:buChar char="•"/>
            </a:pPr>
            <a:r>
              <a:rPr lang="uk-UA" sz="2400" b="1" dirty="0">
                <a:solidFill>
                  <a:srgbClr val="CC0099"/>
                </a:solidFill>
              </a:rPr>
              <a:t>6 граней,</a:t>
            </a:r>
            <a:endParaRPr lang="ru-RU" sz="2400" b="1" dirty="0">
              <a:solidFill>
                <a:srgbClr val="CC0099"/>
              </a:solidFill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553" y="0"/>
            <a:ext cx="3059447" cy="1904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9000" contrast="-4000"/>
          </a:blip>
          <a:srcRect l="36748" t="20694" r="8989" b="23640"/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  <a:alpha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571500" y="1143000"/>
            <a:ext cx="4648200" cy="3495675"/>
          </a:xfrm>
          <a:prstGeom prst="cube">
            <a:avLst>
              <a:gd name="adj" fmla="val 25000"/>
            </a:avLst>
          </a:prstGeom>
          <a:solidFill>
            <a:srgbClr val="F62A3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altLang="uk-UA">
              <a:latin typeface="Constantia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5715000" y="2571750"/>
            <a:ext cx="2971800" cy="2971800"/>
          </a:xfrm>
          <a:prstGeom prst="cube">
            <a:avLst>
              <a:gd name="adj" fmla="val 25000"/>
            </a:avLst>
          </a:prstGeom>
          <a:solidFill>
            <a:srgbClr val="046C1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altLang="uk-UA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072074"/>
            <a:ext cx="3071834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 err="1"/>
              <a:t>П</a:t>
            </a:r>
            <a:r>
              <a:rPr lang="uk-UA" sz="3200" dirty="0" err="1">
                <a:ln>
                  <a:solidFill>
                    <a:schemeClr val="tx1"/>
                  </a:solidFill>
                </a:ln>
              </a:rPr>
              <a:t>Прямокутний</a:t>
            </a:r>
            <a:r>
              <a:rPr lang="uk-UA" sz="3200" dirty="0">
                <a:ln>
                  <a:solidFill>
                    <a:schemeClr val="tx1"/>
                  </a:solidFill>
                </a:ln>
              </a:rPr>
              <a:t> паралелепіпед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928670"/>
            <a:ext cx="1928826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Куб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46875" t="20682" r="23225" b="29167"/>
          <a:stretch>
            <a:fillRect/>
          </a:stretch>
        </p:blipFill>
        <p:spPr bwMode="auto">
          <a:xfrm>
            <a:off x="1571604" y="228790"/>
            <a:ext cx="5472133" cy="662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 b="4509"/>
          <a:stretch>
            <a:fillRect/>
          </a:stretch>
        </p:blipFill>
        <p:spPr bwMode="auto">
          <a:xfrm>
            <a:off x="2411424" y="2924302"/>
            <a:ext cx="4680999" cy="393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012" y="260490"/>
            <a:ext cx="8819988" cy="4526001"/>
          </a:xfrm>
        </p:spPr>
        <p:txBody>
          <a:bodyPr/>
          <a:lstStyle/>
          <a:p>
            <a:r>
              <a:rPr lang="uk-UA"/>
              <a:t>Назвіть ребра, довжина яких дорівнює довжині ребра А</a:t>
            </a:r>
            <a:r>
              <a:rPr lang="en-US"/>
              <a:t>D</a:t>
            </a:r>
            <a:endParaRPr lang="uk-UA"/>
          </a:p>
          <a:p>
            <a:r>
              <a:rPr lang="uk-UA"/>
              <a:t>Назвіть рівні грані прямокутного паралелепіпеда</a:t>
            </a:r>
          </a:p>
          <a:p>
            <a:r>
              <a:rPr lang="uk-UA"/>
              <a:t>Знайдіть площу граней АВС</a:t>
            </a:r>
            <a:r>
              <a:rPr lang="en-US"/>
              <a:t>D, EFNM, CNMD, FDME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69</Words>
  <Application>Microsoft Office PowerPoint</Application>
  <PresentationFormat>Екран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Тема Office</vt:lpstr>
      <vt:lpstr>Прямокутні паралелепіпеди навколо нас</vt:lpstr>
      <vt:lpstr>Слайд 2</vt:lpstr>
      <vt:lpstr>Слайд 3</vt:lpstr>
      <vt:lpstr>Скільки вершин у прямокутного паралелепіпеда? 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teachers</dc:creator>
  <cp:lastModifiedBy>teacher</cp:lastModifiedBy>
  <cp:revision>16</cp:revision>
  <dcterms:created xsi:type="dcterms:W3CDTF">2017-10-03T08:58:48Z</dcterms:created>
  <dcterms:modified xsi:type="dcterms:W3CDTF">2017-11-06T16:23:38Z</dcterms:modified>
</cp:coreProperties>
</file>