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325E6E-9610-4A10-B604-D1DBA7B90DB9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401DE0-DEB6-4BEF-B40A-E476970EA79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62880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проекту</a:t>
            </a:r>
            <a:endParaRPr lang="uk-UA" sz="4000" i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5373216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Проект розробила: Кузьмич Вікторія Василівна,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Вчитель біології ЗОШ І – ІІІ ст. с. Дідичі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5736" y="2780928"/>
            <a:ext cx="5112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Опорно–рухова система</a:t>
            </a:r>
            <a:endParaRPr lang="uk-UA" sz="4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6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655272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3200" b="1" kern="0" dirty="0">
                <a:solidFill>
                  <a:srgbClr val="7030A0"/>
                </a:solidFill>
                <a:latin typeface="Times New Roman" pitchFamily="18" charset="0"/>
              </a:rPr>
              <a:t>Учасники проекту будуть володіти такими </a:t>
            </a:r>
            <a:r>
              <a:rPr lang="uk-UA" sz="3200" b="1" kern="0" dirty="0" smtClean="0">
                <a:solidFill>
                  <a:srgbClr val="7030A0"/>
                </a:solidFill>
                <a:latin typeface="Times New Roman" pitchFamily="18" charset="0"/>
              </a:rPr>
              <a:t>знаннями:</a:t>
            </a:r>
          </a:p>
          <a:p>
            <a:pPr lvl="0"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називати: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кістки скелета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 типи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з'єднання кісток;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групи м'язів;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розпізнавати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на малюнках, муляжах, власному організмі: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види кісток за формою і будовою;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відділи скелета;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відділи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черепа;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скелетні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м’язи;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характеризувати: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опорно-рухової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системи; функції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опорно-рухової системи;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ріст, хімічний склад, вікові зміни складу кісток;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види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кісток за формою і будовою;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типи суглобів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основні відділи скелета;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посмуговану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м’язову тканину;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будову скелетних м'язів, групи м’язів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роботу скелетних м’язів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роботу гладенької мускулатури;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роботу сфінктерів.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3200" b="1" kern="0" dirty="0">
                <a:solidFill>
                  <a:srgbClr val="7030A0"/>
                </a:solidFill>
                <a:latin typeface="Times New Roman" pitchFamily="18" charset="0"/>
              </a:rPr>
              <a:t>Учасники проекту будуть володіти такими </a:t>
            </a:r>
            <a:r>
              <a:rPr lang="uk-UA" sz="3200" b="1" kern="0" dirty="0" smtClean="0">
                <a:solidFill>
                  <a:srgbClr val="7030A0"/>
                </a:solidFill>
                <a:latin typeface="Times New Roman" pitchFamily="18" charset="0"/>
              </a:rPr>
              <a:t>вміннями</a:t>
            </a:r>
            <a:r>
              <a:rPr lang="uk-UA" sz="3200" b="1" kern="0" dirty="0">
                <a:solidFill>
                  <a:srgbClr val="7030A0"/>
                </a:solidFill>
                <a:latin typeface="Times New Roman" pitchFamily="18" charset="0"/>
              </a:rPr>
              <a:t>:</a:t>
            </a:r>
            <a:endParaRPr lang="uk-UA" sz="32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625898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пояснити: 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взаємозв’язок органів опорно-рухової системи;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особливості скелета людини, зумовлені прямоходінням;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регуляцію роботи скелетних м’язів;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рухової активності для збереження здоров'я;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фізичні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відмінності організмів жінок і чоловіків;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описати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 мікроскопічну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будову кісткової, хрящової та м'язової тканин;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механізм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скорочення м’язів;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виникнення втоми і перевтоми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порівняти: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особливості регуляції посмугованої та гладенької мускулатури;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стан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опорно-рухової системи у людини за віком, фахом, способом життя;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будову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опорно-рухової системи людини і наземних хребетних тварин;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різні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типи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скелетів;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застосовувати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 особливості опорно-рухової системи для попередження травм і захворювань;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надання першої допомоги при ушкодженнях опорно-рухової системи;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робити висновки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 про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значення активного способу життя для формування і розвитку фізичних можливостей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опорно–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рухової 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29896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532146"/>
              </p:ext>
            </p:extLst>
          </p:nvPr>
        </p:nvGraphicFramePr>
        <p:xfrm>
          <a:off x="827584" y="1628800"/>
          <a:ext cx="7488831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795161"/>
                <a:gridCol w="724077"/>
                <a:gridCol w="799574"/>
                <a:gridCol w="849540"/>
                <a:gridCol w="531942"/>
                <a:gridCol w="1484282"/>
                <a:gridCol w="2304255"/>
              </a:tblGrid>
              <a:tr h="950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Етап проекту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 виконання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Завдання етапу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 і прийоми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ФОНД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Діяльність учителя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Діяльність 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учнів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74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Пошуковий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дні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Визначення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теми, мети та завдань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проекту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розповідь, </a:t>
                      </a:r>
                      <a:r>
                        <a:rPr lang="uk-UA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поясненн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,мозковий штурм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Фронтальна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Пояснює суть проектного підходу і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пропонує проблему проекту, мету та завдання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Обговорюють проект з учителем, отримують необхідну інформацію, визначають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головну ідею, мету та завдання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uk-UA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620688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40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реалізації проекту</a:t>
            </a:r>
            <a:endParaRPr lang="uk-UA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3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54868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40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реалізації проекту</a:t>
            </a:r>
            <a:endParaRPr lang="uk-UA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07694"/>
              </p:ext>
            </p:extLst>
          </p:nvPr>
        </p:nvGraphicFramePr>
        <p:xfrm>
          <a:off x="1009650" y="1806575"/>
          <a:ext cx="7488831" cy="4876331"/>
        </p:xfrm>
        <a:graphic>
          <a:graphicData uri="http://schemas.openxmlformats.org/drawingml/2006/table">
            <a:tbl>
              <a:tblPr firstRow="1" firstCol="1" bandRow="1"/>
              <a:tblGrid>
                <a:gridCol w="682030"/>
                <a:gridCol w="648072"/>
                <a:gridCol w="988710"/>
                <a:gridCol w="811490"/>
                <a:gridCol w="569992"/>
                <a:gridCol w="1484282"/>
                <a:gridCol w="2304255"/>
              </a:tblGrid>
              <a:tr h="950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Етап проекту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 виконання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Завдання етапу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 і прийоми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ФОНД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Діяльність учителя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Діяльність 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учнів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0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Аналітичний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5днів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Аналіз зібраної інформації, пошук оптимального способу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досягнення мети проекту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інформаційно-пошуковий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Групова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Пропонує: організувати групи, розподілити ролі, спланувати діяльність щодо вирішення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завдань проекту, можливі форми презентації проекту. 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Здійснюють об’єднання в групи, розподіляють ролі в групах, планують роботу; вибирають форму та спосіб передбачуваних результатів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uk-UA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5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03642"/>
              </p:ext>
            </p:extLst>
          </p:nvPr>
        </p:nvGraphicFramePr>
        <p:xfrm>
          <a:off x="1009650" y="1806575"/>
          <a:ext cx="7488831" cy="4752528"/>
        </p:xfrm>
        <a:graphic>
          <a:graphicData uri="http://schemas.openxmlformats.org/drawingml/2006/table">
            <a:tbl>
              <a:tblPr firstRow="1" firstCol="1" bandRow="1"/>
              <a:tblGrid>
                <a:gridCol w="795161"/>
                <a:gridCol w="724077"/>
                <a:gridCol w="799574"/>
                <a:gridCol w="777532"/>
                <a:gridCol w="603950"/>
                <a:gridCol w="1484282"/>
                <a:gridCol w="2304255"/>
              </a:tblGrid>
              <a:tr h="950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Етап проекту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 виконання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Завдання етапу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 і прийоми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ФОНД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Діяльність учителя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Діяльність 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учнів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0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Практичний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днів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Здійснення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запланованих кроків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Інформаційно-пошуковий,дослідницький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Групова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Консультує учнів при потребі, наштовхує на пошук необхідної інформації у разі потреби, коригує майбутню презентацію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Працюють активно і самостійно: кожен відповідно до свого завдання і спільно; консультуються з учителем при потребі;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здійснюють збір матеріалів, аналізують їх, формулюють висновки; готують презентацію результатів.</a:t>
                      </a:r>
                      <a:endParaRPr lang="uk-UA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404664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40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реалізації проекту</a:t>
            </a:r>
            <a:endParaRPr lang="uk-UA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75676"/>
              </p:ext>
            </p:extLst>
          </p:nvPr>
        </p:nvGraphicFramePr>
        <p:xfrm>
          <a:off x="647564" y="1772816"/>
          <a:ext cx="7884876" cy="4752528"/>
        </p:xfrm>
        <a:graphic>
          <a:graphicData uri="http://schemas.openxmlformats.org/drawingml/2006/table">
            <a:tbl>
              <a:tblPr firstRow="1" firstCol="1" bandRow="1"/>
              <a:tblGrid>
                <a:gridCol w="612068"/>
                <a:gridCol w="792088"/>
                <a:gridCol w="1224136"/>
                <a:gridCol w="1080120"/>
                <a:gridCol w="432048"/>
                <a:gridCol w="1512168"/>
                <a:gridCol w="2232248"/>
              </a:tblGrid>
              <a:tr h="950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Етап проекту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 виконання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Завдання етапу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 і прийоми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ФОНД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Діяльність учителя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Діяльність 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учнів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0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Презентаційний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2дні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Підготувати та провести презентацію. Аналізувати результати проекту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0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нформаційн-комунікаційні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фронтальна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Узагальнює і резюмує результати; підводить підсумки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навчання; оцінює вміння спілкуватися, слухати, обґрунтовувати свою думку; акцентує увагу на вмінні працювати в групах на загальний результат.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Демонструють: розуміння проблеми, мети і завдань; уміння планувати і здійснювати роботу; презентують знайдений спосіб вирішення проблеми; здійснюють взаємооцінку діяльності та її результативності</a:t>
                      </a:r>
                      <a:endParaRPr lang="uk-UA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1" marR="5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620688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40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реалізації проекту</a:t>
            </a:r>
            <a:endParaRPr lang="uk-UA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вчителя</a:t>
            </a:r>
          </a:p>
          <a:p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00808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verdana"/>
              </a:rPr>
              <a:t>  Шаламов Р. В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Біологія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: комплекс.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довід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 / Р. В. Шаламов, Ю. В.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Дмитрієв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, В. І.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Підгорний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 – Х. : Веста :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Видавництво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«Ранок», 2008. – 623 с. :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ілюстр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uk-UA" sz="3200" b="1" dirty="0" smtClean="0">
                <a:solidFill>
                  <a:srgbClr val="000000"/>
                </a:solidFill>
                <a:latin typeface="verdana"/>
              </a:rPr>
              <a:t/>
            </a:r>
            <a:br>
              <a:rPr lang="uk-UA" sz="3200" b="1" dirty="0" smtClean="0">
                <a:solidFill>
                  <a:srgbClr val="000000"/>
                </a:solidFill>
                <a:latin typeface="verdana"/>
              </a:rPr>
            </a:br>
            <a:r>
              <a:rPr lang="uk-UA" b="1" dirty="0" smtClean="0">
                <a:solidFill>
                  <a:srgbClr val="000000"/>
                </a:solidFill>
                <a:latin typeface="verdana"/>
              </a:rPr>
              <a:t>    Грабчак К. В. Працювати разом – це успіх </a:t>
            </a:r>
            <a:r>
              <a:rPr lang="uk-UA" dirty="0" smtClean="0">
                <a:solidFill>
                  <a:srgbClr val="000000"/>
                </a:solidFill>
                <a:latin typeface="verdana"/>
              </a:rPr>
              <a:t>: </a:t>
            </a:r>
            <a:r>
              <a:rPr lang="uk-UA" dirty="0" err="1" smtClean="0">
                <a:solidFill>
                  <a:srgbClr val="000000"/>
                </a:solidFill>
                <a:latin typeface="verdana"/>
              </a:rPr>
              <a:t>розроб</a:t>
            </a:r>
            <a:r>
              <a:rPr lang="uk-UA" dirty="0" smtClean="0">
                <a:solidFill>
                  <a:srgbClr val="000000"/>
                </a:solidFill>
                <a:latin typeface="verdana"/>
              </a:rPr>
              <a:t>. уроку з біології :  8 кл. / К. В. Грабчак // Педагогічний вісник. – 2012. – № 2. – С. 46-49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verdana"/>
              </a:rPr>
              <a:t>  [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Творчі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доробки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вчителів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біології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] 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// Все для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вчителя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 – 2011. – № 10-11. – С. 12-70.</a:t>
            </a:r>
          </a:p>
          <a:p>
            <a:endParaRPr lang="uk-UA" b="1" dirty="0" smtClean="0">
              <a:solidFill>
                <a:srgbClr val="000000"/>
              </a:solidFill>
              <a:latin typeface="verdana"/>
              <a:cs typeface="Times New Roman" pitchFamily="18" charset="0"/>
            </a:endParaRPr>
          </a:p>
          <a:p>
            <a:endParaRPr lang="uk-UA" b="1" dirty="0" smtClean="0">
              <a:solidFill>
                <a:srgbClr val="000000"/>
              </a:solidFill>
              <a:latin typeface="verdana"/>
              <a:cs typeface="Times New Roman" pitchFamily="18" charset="0"/>
            </a:endParaRPr>
          </a:p>
          <a:p>
            <a:endParaRPr lang="uk-UA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86104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Активні</a:t>
            </a:r>
            <a:r>
              <a:rPr lang="ru-RU" b="1" dirty="0" smtClean="0"/>
              <a:t> </a:t>
            </a:r>
            <a:r>
              <a:rPr lang="ru-RU" b="1" dirty="0" err="1" smtClean="0"/>
              <a:t>форми</a:t>
            </a:r>
            <a:r>
              <a:rPr lang="ru-RU" b="1" dirty="0" smtClean="0"/>
              <a:t> та </a:t>
            </a:r>
            <a:r>
              <a:rPr lang="ru-RU" b="1" dirty="0" err="1" smtClean="0"/>
              <a:t>методи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біології</a:t>
            </a:r>
            <a:r>
              <a:rPr lang="ru-RU" b="1" dirty="0" smtClean="0"/>
              <a:t> </a:t>
            </a:r>
            <a:r>
              <a:rPr lang="ru-RU" dirty="0" smtClean="0"/>
              <a:t>[Текст]</a:t>
            </a:r>
            <a:r>
              <a:rPr lang="ru-RU" b="1" dirty="0" smtClean="0"/>
              <a:t> </a:t>
            </a:r>
            <a:r>
              <a:rPr lang="ru-RU" dirty="0" smtClean="0"/>
              <a:t>/ </a:t>
            </a:r>
            <a:r>
              <a:rPr lang="ru-RU" dirty="0" err="1" smtClean="0"/>
              <a:t>укладач</a:t>
            </a:r>
            <a:r>
              <a:rPr lang="ru-RU" dirty="0" smtClean="0"/>
              <a:t>   К.М. </a:t>
            </a:r>
            <a:r>
              <a:rPr lang="ru-RU" dirty="0" err="1" smtClean="0"/>
              <a:t>Задорожний</a:t>
            </a:r>
            <a:r>
              <a:rPr lang="ru-RU" dirty="0" smtClean="0"/>
              <a:t>. – </a:t>
            </a:r>
            <a:r>
              <a:rPr lang="ru-RU" dirty="0" err="1" smtClean="0"/>
              <a:t>Харків</a:t>
            </a:r>
            <a:r>
              <a:rPr lang="ru-RU" dirty="0" smtClean="0"/>
              <a:t>: </a:t>
            </a:r>
            <a:r>
              <a:rPr lang="ru-RU" dirty="0" err="1" smtClean="0"/>
              <a:t>Видавнича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«Основа», 2008. – 123 с. – (</a:t>
            </a:r>
            <a:r>
              <a:rPr lang="ru-RU" dirty="0" err="1" smtClean="0"/>
              <a:t>Бібліотека</a:t>
            </a:r>
            <a:r>
              <a:rPr lang="ru-RU" dirty="0" smtClean="0"/>
              <a:t> журналу «</a:t>
            </a:r>
            <a:r>
              <a:rPr lang="ru-RU" dirty="0" err="1" smtClean="0"/>
              <a:t>Біологія</a:t>
            </a:r>
            <a:r>
              <a:rPr lang="ru-RU" dirty="0" smtClean="0"/>
              <a:t>». </a:t>
            </a:r>
            <a:r>
              <a:rPr lang="ru-RU" dirty="0" err="1" smtClean="0"/>
              <a:t>Вип</a:t>
            </a:r>
            <a:r>
              <a:rPr lang="ru-RU" dirty="0" smtClean="0"/>
              <a:t>. 12 (72))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653136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Біологія: Дидактичні матеріали до курсу. 8 клас </a:t>
            </a:r>
            <a:r>
              <a:rPr lang="uk-UA" dirty="0" smtClean="0"/>
              <a:t>[Текст] укладач К.М. Задорожний. – Харків: Видавнича група «Основа», 2008. – 141с. – (Бібліотека журналу «Біологія». Вип. 6 (66))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3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</a:p>
          <a:p>
            <a:r>
              <a:rPr lang="uk-UA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учнів</a:t>
            </a:r>
            <a:endParaRPr lang="uk-UA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1.Дослідна та проектна діяльність під час вивчення біології </a:t>
            </a:r>
            <a:r>
              <a:rPr lang="uk-UA" dirty="0" smtClean="0"/>
              <a:t>[Текст]</a:t>
            </a:r>
            <a:r>
              <a:rPr lang="uk-UA" b="1" dirty="0" smtClean="0"/>
              <a:t> / у</a:t>
            </a:r>
            <a:r>
              <a:rPr lang="uk-UA" dirty="0" smtClean="0"/>
              <a:t>клад. К.М. Задорожний. – Харків: Видавнича група «Основа», 2008. – 143 с. : іл. – (Бібліотека журналу «Біологія». Вип. 2 (62))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551837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smtClean="0"/>
              <a:t>2. </a:t>
            </a:r>
            <a:r>
              <a:rPr lang="uk-UA" b="1" dirty="0" smtClean="0"/>
              <a:t>Шамрай С.М. </a:t>
            </a:r>
            <a:r>
              <a:rPr lang="uk-UA" dirty="0" smtClean="0"/>
              <a:t>Біологічні дослідження: Планування і проведення [Текст]</a:t>
            </a:r>
            <a:r>
              <a:rPr lang="uk-UA" b="1" dirty="0" smtClean="0"/>
              <a:t> </a:t>
            </a:r>
            <a:r>
              <a:rPr lang="uk-UA" dirty="0" smtClean="0"/>
              <a:t>/ С.М. Шамрай, К.М. Задорожний. – Харків: Видавнича група «Основа», 2010. – 111, [1] с.: табл. – (Бібліотека журналу «Біологія». Вип. 12 (96)).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116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124744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uk-UA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9" y="5229200"/>
            <a:ext cx="209708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2564904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Як зберегти кістки міцними, а поставу стрункою?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355303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МЕТА</a:t>
            </a: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ПРОЕКТУ</a:t>
            </a:r>
            <a:endParaRPr lang="uk-UA" sz="4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980728"/>
            <a:ext cx="8208912" cy="5449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Розкрити значення опорно-рухової системи людини; вивчити особливості будови кісткової та хрящової тканин; вивчити будову скелета людини; ознайомитися з ушкодженнями суглобів та кісток і першою допомогою при ушкодженні, ознайомитися з порушеннями постави та їх профілактикою; будовою скелетних м’язів та їх властивостям; формувати вміння робити висновки, складати схеми, створювати презентації, працювати з підручником, додатковою літературою;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 розвивати творчу активність учнів, їх пізнавальні інтереси, уміння встановлювати причинно-наслідкові зв’язки; розвивати вміння працювати в парах та групах; 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 виховувати тактовне ставлення один до одного під час роботи в парах, працелюбність, старанність; продовжувати формувати гігієнічні навички, етичні стосунки в колективі, бажання вчитися і знати якомога більше.</a:t>
            </a:r>
            <a:endParaRPr lang="uk-UA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860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88639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4400" b="1" kern="0" dirty="0" smtClean="0">
                <a:solidFill>
                  <a:srgbClr val="7030A0"/>
                </a:solidFill>
                <a:latin typeface="Times New Roman" pitchFamily="18" charset="0"/>
              </a:rPr>
              <a:t>ЗАВДАННЯ</a:t>
            </a:r>
            <a:r>
              <a:rPr kumimoji="0" lang="uk-UA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</a:rPr>
              <a:t> ПРОЕКТУ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958081"/>
            <a:ext cx="72728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Об’єднати учнів у групи згідно завдань та інтересів;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Група «Остеоцити» розкриє значення ОРС, особливості будови та розвитку кісток; типи з’єднання кісток та типи хрящів. Результат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прдставляє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вигляді презентації;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Група «Лікарі» ознайомить з ушкодженнями суглобів і кісток та першою допомогою при ушкодженнях. Результат представляє у вигляді публікації;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Група «Анатоми» охарактеризує будову скелета людини та ознайомить із порушеннями постави та сформулює правила профілактики порушень. Результат представляє у вигляді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веб-сайту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Група «Тонус» ознайомить з будовою та функціями скелетних м’язів, властивостями м’язів, видами м’язів та механізмом скорочення м’язів. Результат представляє у вигляді презентації.</a:t>
            </a:r>
          </a:p>
          <a:p>
            <a:endParaRPr lang="uk-UA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7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0872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Гіпотеза</a:t>
            </a:r>
            <a:endParaRPr lang="uk-UA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7263"/>
            <a:ext cx="2084387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11760" y="1916832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Рух – це життя!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40" y="548680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4400" b="1" kern="0" dirty="0">
                <a:solidFill>
                  <a:srgbClr val="7030A0"/>
                </a:solidFill>
                <a:latin typeface="Times New Roman" pitchFamily="18" charset="0"/>
              </a:rPr>
              <a:t>Виконавці проекту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1202" y="137212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Учні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класу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312" y="2996952"/>
            <a:ext cx="3810000" cy="285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0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764704"/>
            <a:ext cx="561662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4400" b="1" kern="0" dirty="0" smtClean="0">
                <a:solidFill>
                  <a:srgbClr val="7030A0"/>
                </a:solidFill>
                <a:latin typeface="Times New Roman" pitchFamily="18" charset="0"/>
              </a:rPr>
              <a:t>Тип проекту:</a:t>
            </a:r>
          </a:p>
          <a:p>
            <a:pPr marL="457200" lvl="0" indent="-457200">
              <a:lnSpc>
                <a:spcPct val="200000"/>
              </a:lnSpc>
              <a:buFontTx/>
              <a:buChar char="-"/>
            </a:pPr>
            <a:r>
              <a:rPr lang="uk-UA" sz="2800" b="1" kern="0" dirty="0" smtClean="0">
                <a:latin typeface="Times New Roman" pitchFamily="18" charset="0"/>
              </a:rPr>
              <a:t>Дослідницький;</a:t>
            </a:r>
          </a:p>
          <a:p>
            <a:pPr marL="457200" lvl="0" indent="-457200">
              <a:lnSpc>
                <a:spcPct val="200000"/>
              </a:lnSpc>
              <a:buFontTx/>
              <a:buChar char="-"/>
            </a:pPr>
            <a:r>
              <a:rPr lang="uk-UA" sz="2800" b="1" kern="0" dirty="0" smtClean="0">
                <a:latin typeface="Times New Roman" pitchFamily="18" charset="0"/>
              </a:rPr>
              <a:t>Біологія, «Опора і рух»</a:t>
            </a:r>
          </a:p>
          <a:p>
            <a:pPr marL="457200" lvl="0" indent="-457200">
              <a:lnSpc>
                <a:spcPct val="200000"/>
              </a:lnSpc>
              <a:buFontTx/>
              <a:buChar char="-"/>
            </a:pPr>
            <a:r>
              <a:rPr lang="uk-UA" sz="2800" b="1" kern="0" dirty="0" smtClean="0">
                <a:latin typeface="Times New Roman" pitchFamily="18" charset="0"/>
              </a:rPr>
              <a:t>Груповий;</a:t>
            </a:r>
          </a:p>
          <a:p>
            <a:pPr marL="457200" lvl="0" indent="-457200">
              <a:lnSpc>
                <a:spcPct val="200000"/>
              </a:lnSpc>
              <a:buFontTx/>
              <a:buChar char="-"/>
            </a:pPr>
            <a:r>
              <a:rPr lang="uk-UA" sz="2800" b="1" kern="0" dirty="0" smtClean="0">
                <a:latin typeface="Times New Roman" pitchFamily="18" charset="0"/>
              </a:rPr>
              <a:t>Середньої тривалості.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51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4400" b="1" kern="0" dirty="0" smtClean="0">
                <a:solidFill>
                  <a:srgbClr val="7030A0"/>
                </a:solidFill>
                <a:latin typeface="Times New Roman" pitchFamily="18" charset="0"/>
              </a:rPr>
              <a:t>Передбачувані результати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uk-UA" sz="2000" kern="0" dirty="0">
                <a:latin typeface="Times New Roman" pitchFamily="18" charset="0"/>
                <a:cs typeface="Times New Roman" pitchFamily="18" charset="0"/>
              </a:rPr>
              <a:t>Залучення учнів до аналітичної </a:t>
            </a:r>
            <a:r>
              <a:rPr lang="uk-UA" sz="2000" kern="0" dirty="0" smtClean="0">
                <a:latin typeface="Times New Roman" pitchFamily="18" charset="0"/>
                <a:cs typeface="Times New Roman" pitchFamily="18" charset="0"/>
              </a:rPr>
              <a:t>роботи над темою “Опорно-рухова система людини.” </a:t>
            </a:r>
            <a:endParaRPr lang="uk-UA" sz="2000" kern="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формування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вміння робити висновки, складати схеми, створювати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презентації 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робота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 підручником, додатковою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літературою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розвиток творчої активності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учнів, їх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пізнавальних інтересів,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уміння встановлювати причинно-наслідкові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зв’язки;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розвиток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вміння працювати в парах та групах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виховання тактовного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ставлення один до одного під час роботи в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парах та групах; 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прагнення знати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якомога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більше</a:t>
            </a:r>
            <a:endParaRPr lang="uk-UA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endParaRPr lang="uk-U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8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14948"/>
            <a:ext cx="61206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3200" b="1" kern="0" dirty="0" smtClean="0">
                <a:solidFill>
                  <a:srgbClr val="7030A0"/>
                </a:solidFill>
                <a:latin typeface="Times New Roman" pitchFamily="18" charset="0"/>
              </a:rPr>
              <a:t>Учасники проекту будуть володіти такими поняттями:</a:t>
            </a:r>
          </a:p>
          <a:p>
            <a:pPr lvl="0"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Опорно-рухова система, остеон, остеоцит, хондроцит, суглоб, кіфоз, лордоз, сколіоз, сухожилок, актин, міозин, міофібрили, тонус, сила м’яза, втома, статична робота, динамічна робота, швидкість скорочення м’яза.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9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751</TotalTime>
  <Words>1137</Words>
  <Application>Microsoft Office PowerPoint</Application>
  <PresentationFormat>Экран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43</cp:revision>
  <dcterms:created xsi:type="dcterms:W3CDTF">2016-11-01T17:23:01Z</dcterms:created>
  <dcterms:modified xsi:type="dcterms:W3CDTF">2017-10-30T10:07:14Z</dcterms:modified>
</cp:coreProperties>
</file>