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80" r:id="rId7"/>
    <p:sldId id="269" r:id="rId8"/>
    <p:sldId id="271" r:id="rId9"/>
    <p:sldId id="261" r:id="rId10"/>
    <p:sldId id="273" r:id="rId11"/>
    <p:sldId id="272" r:id="rId12"/>
    <p:sldId id="274" r:id="rId13"/>
    <p:sldId id="276" r:id="rId14"/>
    <p:sldId id="277" r:id="rId15"/>
    <p:sldId id="279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86437" autoAdjust="0"/>
  </p:normalViewPr>
  <p:slideViewPr>
    <p:cSldViewPr snapToGrid="0" showGuides="1">
      <p:cViewPr varScale="1">
        <p:scale>
          <a:sx n="100" d="100"/>
          <a:sy n="100" d="100"/>
        </p:scale>
        <p:origin x="-732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40" y="11766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13.11.2017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4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58129" y="434162"/>
            <a:ext cx="11075745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63168" y="1820206"/>
            <a:ext cx="103632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963168" y="3685032"/>
            <a:ext cx="103632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522B8D-815E-429C-9EC2-505CEC215084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0560" y="530352"/>
            <a:ext cx="1091184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D72474-459C-42C4-A0ED-A9AD89867D22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533404"/>
            <a:ext cx="26416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11200" y="533403"/>
            <a:ext cx="79248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rtl="0"/>
            <a:r>
              <a:rPr lang="ru-RU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0560" y="530352"/>
            <a:ext cx="1091184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8D2BC5-0E5D-4645-A815-DFCA1A04B5A6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06401" y="329184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8129" y="434162"/>
            <a:ext cx="11075745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459" y="4928616"/>
            <a:ext cx="1091184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4459" y="5624484"/>
            <a:ext cx="1091184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3049B1-F681-4AF5-B948-A3B940E9215A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3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40480" y="530352"/>
            <a:ext cx="524256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071334-89C1-48F8-8089-E3D6AA3BB79C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560" y="4983480"/>
            <a:ext cx="1091184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09632" y="579438"/>
            <a:ext cx="524256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02892" y="579438"/>
            <a:ext cx="524256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80963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02892" y="1447800"/>
            <a:ext cx="524256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DCDF3F-3D72-4F56-93A1-9DDD55AB6452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C11A32-C44A-4E32-8FFB-D057369B4F61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4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ECC2E-6DAB-4717-9C53-38589639C202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5045" y="533400"/>
            <a:ext cx="39624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385129" y="1447802"/>
            <a:ext cx="39624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15163" y="930144"/>
            <a:ext cx="6168212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C0002A-E6EF-4378-B5A3-22E20EA855B1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406401" y="329184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8534401" y="434162"/>
            <a:ext cx="3099473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12056"/>
            <a:ext cx="109728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8616949" y="533400"/>
            <a:ext cx="298704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E4BC3-C763-48AA-8280-ACE59646066A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61973" y="435768"/>
            <a:ext cx="7900416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06401" y="329184"/>
            <a:ext cx="11376073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8129" y="434162"/>
            <a:ext cx="11075745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670560" y="4985590"/>
            <a:ext cx="1091184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70560" y="530352"/>
            <a:ext cx="1091184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5035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2E0B6C-3F58-4527-A133-F91FB65EBC2F}" type="datetime1">
              <a:rPr lang="ru-RU" smtClean="0"/>
              <a:pPr/>
              <a:t>13.11.2017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8083104" y="6111876"/>
            <a:ext cx="3048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1131104" y="6111876"/>
            <a:ext cx="609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74785" y="2224454"/>
            <a:ext cx="6031443" cy="1856508"/>
          </a:xfrm>
        </p:spPr>
        <p:txBody>
          <a:bodyPr rtlCol="0" anchor="ctr">
            <a:normAutofit fontScale="90000"/>
          </a:bodyPr>
          <a:lstStyle/>
          <a:p>
            <a:pPr algn="ctr"/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«Роль дідусів і бабусь</a:t>
            </a:r>
            <a:b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</a:br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у родинному вихованні»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 descr="Открытая книга на столе, размытые полки с книгами на заднем плане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890" r="8890"/>
          <a:stretch>
            <a:fillRect/>
          </a:stretch>
        </p:blipFill>
        <p:spPr>
          <a:xfrm>
            <a:off x="6404415" y="1335369"/>
            <a:ext cx="5532212" cy="4208604"/>
          </a:xfrm>
        </p:spPr>
      </p:pic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8175" y="658156"/>
            <a:ext cx="10896600" cy="121826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effectLst/>
                <a:latin typeface="Georgia" pitchFamily="18" charset="0"/>
              </a:rPr>
              <a:t>«</a:t>
            </a:r>
            <a:r>
              <a:rPr lang="ru-RU" sz="4400" dirty="0" err="1" smtClean="0">
                <a:effectLst/>
                <a:latin typeface="Georgia" pitchFamily="18" charset="0"/>
              </a:rPr>
              <a:t>Діти</a:t>
            </a:r>
            <a:r>
              <a:rPr lang="ru-RU" sz="4400" dirty="0" smtClean="0">
                <a:effectLst/>
                <a:latin typeface="Georgia" pitchFamily="18" charset="0"/>
              </a:rPr>
              <a:t> до </a:t>
            </a:r>
            <a:r>
              <a:rPr lang="ru-RU" sz="4400" dirty="0" err="1" smtClean="0">
                <a:effectLst/>
                <a:latin typeface="Georgia" pitchFamily="18" charset="0"/>
              </a:rPr>
              <a:t>вінця</a:t>
            </a:r>
            <a:r>
              <a:rPr lang="ru-RU" sz="4400" dirty="0" smtClean="0">
                <a:effectLst/>
                <a:latin typeface="Georgia" pitchFamily="18" charset="0"/>
              </a:rPr>
              <a:t>, а </a:t>
            </a:r>
            <a:r>
              <a:rPr lang="ru-RU" sz="4400" dirty="0" err="1" smtClean="0">
                <a:effectLst/>
                <a:latin typeface="Georgia" pitchFamily="18" charset="0"/>
              </a:rPr>
              <a:t>онуки</a:t>
            </a:r>
            <a:r>
              <a:rPr lang="ru-RU" sz="4400" dirty="0" smtClean="0">
                <a:effectLst/>
                <a:latin typeface="Georgia" pitchFamily="18" charset="0"/>
              </a:rPr>
              <a:t> до </a:t>
            </a:r>
            <a:r>
              <a:rPr lang="ru-RU" sz="4400" dirty="0" err="1" smtClean="0">
                <a:effectLst/>
                <a:latin typeface="Georgia" pitchFamily="18" charset="0"/>
              </a:rPr>
              <a:t>кінця</a:t>
            </a:r>
            <a:r>
              <a:rPr lang="ru-RU" sz="4400" dirty="0" smtClean="0">
                <a:effectLst/>
                <a:latin typeface="Georgia" pitchFamily="18" charset="0"/>
              </a:rPr>
              <a:t>»</a:t>
            </a:r>
            <a:br>
              <a:rPr lang="ru-RU" sz="4400" dirty="0" smtClean="0">
                <a:effectLst/>
                <a:latin typeface="Georgia" pitchFamily="18" charset="0"/>
              </a:rPr>
            </a:br>
            <a:r>
              <a:rPr lang="ru-RU" dirty="0" smtClean="0">
                <a:effectLst/>
                <a:latin typeface="Georgia" pitchFamily="18" charset="0"/>
              </a:rPr>
              <a:t>                                            </a:t>
            </a:r>
            <a:r>
              <a:rPr lang="ru-RU" sz="3100" dirty="0" smtClean="0">
                <a:effectLst/>
                <a:latin typeface="Georgia" pitchFamily="18" charset="0"/>
              </a:rPr>
              <a:t>Народна </a:t>
            </a:r>
            <a:r>
              <a:rPr lang="ru-RU" sz="3100" dirty="0" err="1" smtClean="0">
                <a:effectLst/>
                <a:latin typeface="Georgia" pitchFamily="18" charset="0"/>
              </a:rPr>
              <a:t>творчість</a:t>
            </a:r>
            <a:endParaRPr lang="ru-RU" sz="3100" dirty="0">
              <a:effectLst/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8675" y="2180362"/>
            <a:ext cx="1042035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«Будь-яка тенденція розпестити дитину окупається любов'ю, казками і спогадами, іншими способами стимулювати і урізноманітнити життя малюка»</a:t>
            </a:r>
          </a:p>
          <a:p>
            <a:r>
              <a:rPr lang="uk-UA" sz="4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                                                        </a:t>
            </a:r>
            <a:r>
              <a:rPr lang="uk-UA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Масару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Ібукі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272794"/>
            <a:ext cx="10829925" cy="59398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1143000"/>
            <a:ext cx="4733925" cy="544829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Є у мене </a:t>
            </a:r>
            <a:r>
              <a:rPr lang="ru-RU" sz="2800" b="1" dirty="0" err="1" smtClean="0">
                <a:latin typeface="Georgia" pitchFamily="18" charset="0"/>
              </a:rPr>
              <a:t>гарні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друзі</a:t>
            </a:r>
            <a:r>
              <a:rPr lang="ru-RU" sz="2800" b="1" dirty="0" smtClean="0">
                <a:latin typeface="Georgia" pitchFamily="18" charset="0"/>
              </a:rPr>
              <a:t> -</a:t>
            </a:r>
            <a:r>
              <a:rPr lang="uk-UA" sz="2800" b="1" dirty="0" smtClean="0">
                <a:latin typeface="Georgia" pitchFamily="18" charset="0"/>
              </a:rPr>
              <a:t> </a:t>
            </a:r>
          </a:p>
          <a:p>
            <a:r>
              <a:rPr lang="uk-UA" sz="2800" b="1" dirty="0" smtClean="0">
                <a:latin typeface="Georgia" pitchFamily="18" charset="0"/>
              </a:rPr>
              <a:t>ц</a:t>
            </a:r>
            <a:r>
              <a:rPr lang="ru-RU" sz="2800" b="1" dirty="0" smtClean="0">
                <a:latin typeface="Georgia" pitchFamily="18" charset="0"/>
              </a:rPr>
              <a:t>е </a:t>
            </a:r>
            <a:r>
              <a:rPr lang="ru-RU" sz="2800" b="1" dirty="0" err="1" smtClean="0">
                <a:latin typeface="Georgia" pitchFamily="18" charset="0"/>
              </a:rPr>
              <a:t>дідусь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мій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бабуся.</a:t>
            </a:r>
          </a:p>
          <a:p>
            <a:r>
              <a:rPr lang="ru-RU" sz="2800" b="1" dirty="0" err="1" smtClean="0">
                <a:latin typeface="Georgia" pitchFamily="18" charset="0"/>
              </a:rPr>
              <a:t>Якщо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довго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їх</a:t>
            </a:r>
            <a:r>
              <a:rPr lang="ru-RU" sz="2800" b="1" dirty="0" smtClean="0">
                <a:latin typeface="Georgia" pitchFamily="18" charset="0"/>
              </a:rPr>
              <a:t> не </a:t>
            </a:r>
            <a:r>
              <a:rPr lang="ru-RU" sz="2800" b="1" dirty="0" err="1" smtClean="0">
                <a:latin typeface="Georgia" pitchFamily="18" charset="0"/>
              </a:rPr>
              <a:t>бачу</a:t>
            </a:r>
            <a:r>
              <a:rPr lang="ru-RU" sz="2800" b="1" dirty="0" smtClean="0">
                <a:latin typeface="Georgia" pitchFamily="18" charset="0"/>
              </a:rPr>
              <a:t>,</a:t>
            </a:r>
          </a:p>
          <a:p>
            <a:r>
              <a:rPr lang="uk-UA" sz="2800" b="1" dirty="0" smtClean="0">
                <a:latin typeface="Georgia" pitchFamily="18" charset="0"/>
              </a:rPr>
              <a:t>т</a:t>
            </a:r>
            <a:r>
              <a:rPr lang="ru-RU" sz="2800" b="1" dirty="0" smtClean="0">
                <a:latin typeface="Georgia" pitchFamily="18" charset="0"/>
              </a:rPr>
              <a:t>о </a:t>
            </a:r>
            <a:r>
              <a:rPr lang="ru-RU" sz="2800" b="1" dirty="0" err="1" smtClean="0">
                <a:latin typeface="Georgia" pitchFamily="18" charset="0"/>
              </a:rPr>
              <a:t>сумую</a:t>
            </a:r>
            <a:r>
              <a:rPr lang="ru-RU" sz="2800" b="1" dirty="0" smtClean="0">
                <a:latin typeface="Georgia" pitchFamily="18" charset="0"/>
              </a:rPr>
              <a:t> я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плачу.</a:t>
            </a:r>
          </a:p>
          <a:p>
            <a:r>
              <a:rPr lang="ru-RU" sz="2800" b="1" dirty="0" err="1" smtClean="0">
                <a:latin typeface="Georgia" pitchFamily="18" charset="0"/>
              </a:rPr>
              <a:t>Дідусь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мій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бабуся – </a:t>
            </a:r>
          </a:p>
          <a:p>
            <a:r>
              <a:rPr lang="uk-UA" sz="2800" b="1" dirty="0" smtClean="0">
                <a:latin typeface="Georgia" pitchFamily="18" charset="0"/>
              </a:rPr>
              <a:t>д</a:t>
            </a:r>
            <a:r>
              <a:rPr lang="ru-RU" sz="2800" b="1" dirty="0" err="1" smtClean="0">
                <a:latin typeface="Georgia" pitchFamily="18" charset="0"/>
              </a:rPr>
              <a:t>ва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сивих</a:t>
            </a:r>
            <a:r>
              <a:rPr lang="ru-RU" sz="2800" b="1" dirty="0" smtClean="0">
                <a:latin typeface="Georgia" pitchFamily="18" charset="0"/>
              </a:rPr>
              <a:t> голубочки.  </a:t>
            </a:r>
          </a:p>
          <a:p>
            <a:r>
              <a:rPr lang="ru-RU" sz="2800" b="1" dirty="0" err="1" smtClean="0">
                <a:latin typeface="Georgia" pitchFamily="18" charset="0"/>
              </a:rPr>
              <a:t>Дідусь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мій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бабуся – </a:t>
            </a:r>
          </a:p>
          <a:p>
            <a:r>
              <a:rPr lang="uk-UA" sz="2800" b="1" dirty="0" smtClean="0">
                <a:latin typeface="Georgia" pitchFamily="18" charset="0"/>
              </a:rPr>
              <a:t>д</a:t>
            </a:r>
            <a:r>
              <a:rPr lang="ru-RU" sz="2800" b="1" dirty="0" err="1" smtClean="0">
                <a:latin typeface="Georgia" pitchFamily="18" charset="0"/>
              </a:rPr>
              <a:t>ві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зірочки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ясні</a:t>
            </a:r>
            <a:r>
              <a:rPr lang="ru-RU" sz="2800" b="1" dirty="0" smtClean="0">
                <a:latin typeface="Georgia" pitchFamily="18" charset="0"/>
              </a:rPr>
              <a:t>.     </a:t>
            </a:r>
          </a:p>
          <a:p>
            <a:r>
              <a:rPr lang="ru-RU" sz="2800" b="1" dirty="0" err="1" smtClean="0">
                <a:latin typeface="Georgia" pitchFamily="18" charset="0"/>
              </a:rPr>
              <a:t>Дідусь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мій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бабуся, </a:t>
            </a:r>
          </a:p>
          <a:p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uk-UA" sz="2800" b="1" dirty="0" smtClean="0">
                <a:latin typeface="Georgia" pitchFamily="18" charset="0"/>
              </a:rPr>
              <a:t>я</a:t>
            </a:r>
            <a:r>
              <a:rPr lang="ru-RU" sz="2800" b="1" dirty="0" smtClean="0">
                <a:latin typeface="Georgia" pitchFamily="18" charset="0"/>
              </a:rPr>
              <a:t>к </a:t>
            </a:r>
            <a:r>
              <a:rPr lang="ru-RU" sz="2800" b="1" dirty="0" err="1" smtClean="0">
                <a:latin typeface="Georgia" pitchFamily="18" charset="0"/>
              </a:rPr>
              <a:t>квіти</a:t>
            </a:r>
            <a:r>
              <a:rPr lang="ru-RU" sz="2800" b="1" dirty="0" smtClean="0">
                <a:latin typeface="Georgia" pitchFamily="18" charset="0"/>
              </a:rPr>
              <a:t> у </a:t>
            </a:r>
            <a:r>
              <a:rPr lang="ru-RU" sz="2800" b="1" dirty="0" err="1" smtClean="0">
                <a:latin typeface="Georgia" pitchFamily="18" charset="0"/>
              </a:rPr>
              <a:t>віночку</a:t>
            </a:r>
            <a:r>
              <a:rPr lang="ru-RU" sz="2800" b="1" dirty="0" smtClean="0">
                <a:latin typeface="Georgia" pitchFamily="18" charset="0"/>
              </a:rPr>
              <a:t>.   </a:t>
            </a:r>
          </a:p>
          <a:p>
            <a:r>
              <a:rPr lang="ru-RU" sz="2800" b="1" dirty="0" err="1" smtClean="0">
                <a:latin typeface="Georgia" pitchFamily="18" charset="0"/>
              </a:rPr>
              <a:t>Дідусь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мій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і</a:t>
            </a:r>
            <a:r>
              <a:rPr lang="ru-RU" sz="2800" b="1" dirty="0" smtClean="0">
                <a:latin typeface="Georgia" pitchFamily="18" charset="0"/>
              </a:rPr>
              <a:t> бабуся,  </a:t>
            </a:r>
            <a:r>
              <a:rPr lang="uk-UA" sz="2800" b="1" dirty="0" err="1" smtClean="0">
                <a:latin typeface="Georgia" pitchFamily="18" charset="0"/>
              </a:rPr>
              <a:t>рі</a:t>
            </a:r>
            <a:r>
              <a:rPr lang="ru-RU" sz="2800" b="1" dirty="0" err="1" smtClean="0">
                <a:latin typeface="Georgia" pitchFamily="18" charset="0"/>
              </a:rPr>
              <a:t>днесенькі</a:t>
            </a:r>
            <a:r>
              <a:rPr lang="ru-RU" sz="2800" b="1" dirty="0" smtClean="0">
                <a:latin typeface="Georgia" pitchFamily="18" charset="0"/>
              </a:rPr>
              <a:t> </a:t>
            </a:r>
            <a:r>
              <a:rPr lang="ru-RU" sz="2800" b="1" dirty="0" err="1" smtClean="0">
                <a:latin typeface="Georgia" pitchFamily="18" charset="0"/>
              </a:rPr>
              <a:t>мої</a:t>
            </a:r>
            <a:r>
              <a:rPr lang="ru-RU" sz="2800" b="1" dirty="0" smtClean="0">
                <a:latin typeface="Georgia" pitchFamily="18" charset="0"/>
              </a:rPr>
              <a:t>. </a:t>
            </a:r>
            <a:endParaRPr lang="ru-RU" sz="2800" b="1" dirty="0">
              <a:latin typeface="Georgia" pitchFamily="18" charset="0"/>
            </a:endParaRPr>
          </a:p>
        </p:txBody>
      </p:sp>
      <p:pic>
        <p:nvPicPr>
          <p:cNvPr id="7" name="Рисунок 6" descr="tn_208462_72996984d809d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l="11522" r="11522"/>
          <a:stretch>
            <a:fillRect/>
          </a:stretch>
        </p:blipFill>
        <p:spPr>
          <a:xfrm>
            <a:off x="5104253" y="1047750"/>
            <a:ext cx="6916297" cy="5585935"/>
          </a:xfrm>
          <a:prstGeom prst="snipRoundRect">
            <a:avLst>
              <a:gd name="adj1" fmla="val 1040"/>
              <a:gd name="adj2" fmla="val 0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476250" y="504825"/>
            <a:ext cx="10753725" cy="59817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	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Сучасні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бабусі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дідус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переважній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більшості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своїй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-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грамотні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та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культурні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люди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 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Вони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здатні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не просто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няньчити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онуків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але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впливати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на них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моральн</a:t>
            </a:r>
            <a:r>
              <a:rPr lang="uk-UA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о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розширювати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їх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кругозір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, </a:t>
            </a:r>
          </a:p>
          <a:p>
            <a:pPr>
              <a:buNone/>
            </a:pP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робити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їх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життя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більш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надійн</a:t>
            </a:r>
            <a:r>
              <a:rPr lang="uk-UA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им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,</a:t>
            </a:r>
          </a:p>
          <a:p>
            <a:pPr>
              <a:buNone/>
            </a:pP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захищен</a:t>
            </a:r>
            <a:r>
              <a:rPr lang="uk-UA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им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</a:t>
            </a:r>
            <a:r>
              <a:rPr lang="ru-RU" sz="3200" i="1" u="sng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стійк</a:t>
            </a:r>
            <a:r>
              <a:rPr lang="uk-UA" sz="3200" i="1" u="sng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им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</a:p>
          <a:p>
            <a:pPr>
              <a:buNone/>
            </a:pP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Тому хочеться, щоб у кожній родині до них</a:t>
            </a:r>
          </a:p>
          <a:p>
            <a:pPr>
              <a:buNone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відносилися з повагою, розумінням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 Тоді і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наші</a:t>
            </a:r>
          </a:p>
          <a:p>
            <a:pPr>
              <a:buNone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діти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вмітимуть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поважати, розуміти нас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і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навчать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 </a:t>
            </a:r>
          </a:p>
          <a:p>
            <a:pPr>
              <a:buNone/>
            </a:pP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цього своїх дітей 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в майбутньому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7650" name="Picture 2" descr="C:\Users\Admin\Desktop\fetisova131113.jpg"/>
          <p:cNvPicPr>
            <a:picLocks noChangeAspect="1" noChangeArrowheads="1"/>
          </p:cNvPicPr>
          <p:nvPr/>
        </p:nvPicPr>
        <p:blipFill>
          <a:blip r:embed="rId2" cstate="print"/>
          <a:srcRect l="19898"/>
          <a:stretch>
            <a:fillRect/>
          </a:stretch>
        </p:blipFill>
        <p:spPr bwMode="auto">
          <a:xfrm>
            <a:off x="8467725" y="1603374"/>
            <a:ext cx="3246446" cy="2701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8354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4743450" y="533400"/>
            <a:ext cx="6838950" cy="5238750"/>
          </a:xfrm>
        </p:spPr>
        <p:txBody>
          <a:bodyPr rtlCol="0">
            <a:noAutofit/>
          </a:bodyPr>
          <a:lstStyle/>
          <a:p>
            <a:pPr lvl="0"/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Якими бувають дідусі і бабусі?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Взаємодія батьків зі старшими членами родини.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Дідусь і бабуся – джерело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мудрості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порад</a:t>
            </a:r>
            <a:r>
              <a:rPr lang="uk-UA" sz="4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98264_html_1d56b8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39" y="2515346"/>
            <a:ext cx="4164491" cy="39354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438150"/>
            <a:ext cx="10906125" cy="5895975"/>
          </a:xfrm>
        </p:spPr>
        <p:txBody>
          <a:bodyPr>
            <a:normAutofit fontScale="90000"/>
          </a:bodyPr>
          <a:lstStyle/>
          <a:p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	С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тарше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покоління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хоронитель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сімейної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злагоди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завдяки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якому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родинні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цінності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передається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нащадкам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. 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Дідусі і бабусі можуть бути:</a:t>
            </a:r>
            <a:b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у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чител</a:t>
            </a: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ями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помічник</a:t>
            </a:r>
            <a:r>
              <a:rPr lang="uk-UA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ам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и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батьків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носі</a:t>
            </a: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ями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родинної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історії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виховател</a:t>
            </a: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ями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</a:t>
            </a:r>
            <a:b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-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порадник</a:t>
            </a:r>
            <a:r>
              <a:rPr lang="uk-UA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ам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и</a:t>
            </a: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. </a:t>
            </a:r>
            <a:b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	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У них за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плечима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не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одне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десятиріччя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життєвого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досвіду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тому часто в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труднощах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вони 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найкращі порадники</a:t>
            </a:r>
            <a: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</a:t>
            </a:r>
            <a:br>
              <a:rPr lang="uk-UA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</a:b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вони </a:t>
            </a:r>
            <a:r>
              <a:rPr lang="ru-RU" sz="3200" b="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зазвичай</a:t>
            </a:r>
            <a:r>
              <a:rPr lang="ru-RU" sz="3200" b="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не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лише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мудрі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, а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кмітливі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effectLst/>
                <a:latin typeface="Georgia" pitchFamily="18" charset="0"/>
              </a:rPr>
              <a:t>.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/>
              <a:latin typeface="Georgia" pitchFamily="18" charset="0"/>
            </a:endParaRPr>
          </a:p>
        </p:txBody>
      </p:sp>
      <p:pic>
        <p:nvPicPr>
          <p:cNvPr id="28674" name="Picture 2" descr="C:\Users\Admin\Desktop\iyNqc49aP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29488" y="1503042"/>
            <a:ext cx="3081337" cy="31070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457199"/>
            <a:ext cx="9980682" cy="733425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latin typeface="Georgia" pitchFamily="18" charset="0"/>
              </a:rPr>
              <a:t>Якими ж бувають бабусі і дідусі?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81025" y="1381125"/>
            <a:ext cx="5534025" cy="4572000"/>
          </a:xfrm>
        </p:spPr>
        <p:txBody>
          <a:bodyPr>
            <a:normAutofit/>
          </a:bodyPr>
          <a:lstStyle/>
          <a:p>
            <a:pPr algn="ctr"/>
            <a:r>
              <a:rPr lang="uk-UA" sz="2000" dirty="0" smtClean="0">
                <a:latin typeface="Georgia" pitchFamily="18" charset="0"/>
              </a:rPr>
              <a:t>Серед них можна виділити:</a:t>
            </a:r>
            <a:endParaRPr lang="ru-RU" sz="2000" dirty="0" smtClean="0">
              <a:latin typeface="Georgia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тиранів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</a:t>
            </a:r>
            <a:r>
              <a:rPr lang="uk-UA" sz="2000" dirty="0" smtClean="0">
                <a:latin typeface="Georgia" pitchFamily="18" charset="0"/>
              </a:rPr>
              <a:t> які вважають, що вони краще все знають і вимагають беззаперечного підпорядкування всіх членів сім’ї;</a:t>
            </a:r>
            <a:endParaRPr lang="ru-RU" sz="2000" dirty="0" smtClean="0">
              <a:latin typeface="Georgia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uk-UA" sz="2000" b="1" i="1" dirty="0" smtClean="0">
                <a:latin typeface="Georgia" pitchFamily="18" charset="0"/>
              </a:rPr>
              <a:t> 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комп’ютерів,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2000" dirty="0" smtClean="0">
                <a:latin typeface="Georgia" pitchFamily="18" charset="0"/>
              </a:rPr>
              <a:t>які постійно всіх повчають і оцінюють;</a:t>
            </a:r>
            <a:endParaRPr lang="ru-RU" sz="2000" dirty="0" smtClean="0">
              <a:latin typeface="Georgia" pitchFamily="18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uk-UA" sz="2000" b="1" i="1" dirty="0" smtClean="0">
                <a:latin typeface="Georgia" pitchFamily="18" charset="0"/>
              </a:rPr>
              <a:t> 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ученик</a:t>
            </a:r>
            <a:r>
              <a:rPr lang="uk-UA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ів</a:t>
            </a:r>
            <a:r>
              <a:rPr lang="uk-UA" sz="2000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</a:t>
            </a:r>
            <a:r>
              <a:rPr lang="uk-UA" sz="2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2000" dirty="0" smtClean="0">
                <a:latin typeface="Georgia" pitchFamily="18" charset="0"/>
              </a:rPr>
              <a:t>що</a:t>
            </a:r>
            <a:r>
              <a:rPr lang="ru-RU" sz="2000" dirty="0" smtClean="0">
                <a:latin typeface="Georgia" pitchFamily="18" charset="0"/>
              </a:rPr>
              <a:t> все </a:t>
            </a:r>
            <a:r>
              <a:rPr lang="ru-RU" sz="2000" dirty="0" err="1" smtClean="0">
                <a:latin typeface="Georgia" pitchFamily="18" charset="0"/>
              </a:rPr>
              <a:t>роблять</a:t>
            </a:r>
            <a:r>
              <a:rPr lang="ru-RU" sz="2000" dirty="0" smtClean="0">
                <a:latin typeface="Georgia" pitchFamily="18" charset="0"/>
              </a:rPr>
              <a:t> для того, </a:t>
            </a:r>
            <a:r>
              <a:rPr lang="ru-RU" sz="2000" dirty="0" err="1" smtClean="0">
                <a:latin typeface="Georgia" pitchFamily="18" charset="0"/>
              </a:rPr>
              <a:t>щоб</a:t>
            </a:r>
            <a:r>
              <a:rPr lang="ru-RU" sz="2000" dirty="0" smtClean="0">
                <a:latin typeface="Georgia" pitchFamily="18" charset="0"/>
              </a:rPr>
              <a:t> членам </a:t>
            </a:r>
            <a:r>
              <a:rPr lang="ru-RU" sz="2000" dirty="0" err="1" smtClean="0">
                <a:latin typeface="Georgia" pitchFamily="18" charset="0"/>
              </a:rPr>
              <a:t>сім’ї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було</a:t>
            </a:r>
            <a:r>
              <a:rPr lang="ru-RU" sz="2000" dirty="0" smtClean="0">
                <a:latin typeface="Georgia" pitchFamily="18" charset="0"/>
              </a:rPr>
              <a:t> добре, не </a:t>
            </a:r>
            <a:r>
              <a:rPr lang="ru-RU" sz="2000" dirty="0" err="1" smtClean="0">
                <a:latin typeface="Georgia" pitchFamily="18" charset="0"/>
              </a:rPr>
              <a:t>звертаючи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увагу</a:t>
            </a:r>
            <a:r>
              <a:rPr lang="ru-RU" sz="2000" dirty="0" smtClean="0">
                <a:latin typeface="Georgia" pitchFamily="18" charset="0"/>
              </a:rPr>
              <a:t> на </a:t>
            </a:r>
            <a:r>
              <a:rPr lang="ru-RU" sz="2000" dirty="0" err="1" smtClean="0">
                <a:latin typeface="Georgia" pitchFamily="18" charset="0"/>
              </a:rPr>
              <a:t>своє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здоров’я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інтереси</a:t>
            </a:r>
            <a:r>
              <a:rPr lang="ru-RU" sz="2000" dirty="0" smtClean="0">
                <a:latin typeface="Georgia" pitchFamily="18" charset="0"/>
              </a:rPr>
              <a:t>;</a:t>
            </a:r>
          </a:p>
          <a:p>
            <a:pPr lvl="0">
              <a:buFont typeface="Wingdings" pitchFamily="2" charset="2"/>
              <a:buChar char="v"/>
            </a:pPr>
            <a:r>
              <a:rPr lang="uk-UA" sz="2000" b="1" i="1" dirty="0" smtClean="0">
                <a:latin typeface="Georgia" pitchFamily="18" charset="0"/>
              </a:rPr>
              <a:t> 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риятелі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,</a:t>
            </a:r>
            <a:r>
              <a:rPr lang="uk-UA" sz="2000" b="1" dirty="0" smtClean="0">
                <a:latin typeface="Georgia" pitchFamily="18" charset="0"/>
              </a:rPr>
              <a:t> </a:t>
            </a:r>
            <a:r>
              <a:rPr lang="uk-UA" sz="2000" dirty="0" smtClean="0">
                <a:latin typeface="Georgia" pitchFamily="18" charset="0"/>
              </a:rPr>
              <a:t>що</a:t>
            </a:r>
            <a:r>
              <a:rPr lang="ru-RU" sz="2000" dirty="0" smtClean="0">
                <a:latin typeface="Georgia" pitchFamily="18" charset="0"/>
              </a:rPr>
              <a:t> не </a:t>
            </a:r>
            <a:r>
              <a:rPr lang="ru-RU" sz="2000" dirty="0" err="1" smtClean="0">
                <a:latin typeface="Georgia" pitchFamily="18" charset="0"/>
              </a:rPr>
              <a:t>визнають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ніякої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відповідальності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йдуть</a:t>
            </a:r>
            <a:r>
              <a:rPr lang="ru-RU" sz="2000" dirty="0" smtClean="0">
                <a:latin typeface="Georgia" pitchFamily="18" charset="0"/>
              </a:rPr>
              <a:t> на поводу у </a:t>
            </a:r>
            <a:r>
              <a:rPr lang="ru-RU" sz="2000" dirty="0" err="1" smtClean="0">
                <a:latin typeface="Georgia" pitchFamily="18" charset="0"/>
              </a:rPr>
              <a:t>дитини</a:t>
            </a:r>
            <a:r>
              <a:rPr lang="ru-RU" sz="2000" dirty="0" smtClean="0">
                <a:latin typeface="Georgia" pitchFamily="18" charset="0"/>
              </a:rPr>
              <a:t>;</a:t>
            </a:r>
          </a:p>
          <a:p>
            <a:pPr lvl="0">
              <a:buFont typeface="Wingdings" pitchFamily="2" charset="2"/>
              <a:buChar char="v"/>
            </a:pPr>
            <a:r>
              <a:rPr lang="uk-UA" sz="2000" b="1" i="1" dirty="0" smtClean="0">
                <a:latin typeface="Georgia" pitchFamily="18" charset="0"/>
              </a:rPr>
              <a:t> 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к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ерівник</a:t>
            </a:r>
            <a:r>
              <a:rPr lang="uk-UA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ів</a:t>
            </a:r>
            <a:r>
              <a:rPr lang="uk-UA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</a:t>
            </a:r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провідник</a:t>
            </a:r>
            <a:r>
              <a:rPr lang="uk-UA" sz="2000" b="1" i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ів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uk-UA" sz="2000" dirty="0" smtClean="0">
                <a:latin typeface="Georgia" pitchFamily="18" charset="0"/>
              </a:rPr>
              <a:t>- </a:t>
            </a:r>
            <a:r>
              <a:rPr lang="ru-RU" sz="2000" dirty="0" err="1" smtClean="0">
                <a:latin typeface="Georgia" pitchFamily="18" charset="0"/>
              </a:rPr>
              <a:t>це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бабусі</a:t>
            </a:r>
            <a:r>
              <a:rPr lang="ru-RU" sz="2000" dirty="0" smtClean="0">
                <a:latin typeface="Georgia" pitchFamily="18" charset="0"/>
              </a:rPr>
              <a:t> та </a:t>
            </a:r>
            <a:r>
              <a:rPr lang="ru-RU" sz="2000" dirty="0" err="1" smtClean="0">
                <a:latin typeface="Georgia" pitchFamily="18" charset="0"/>
              </a:rPr>
              <a:t>дідусі</a:t>
            </a:r>
            <a:r>
              <a:rPr lang="ru-RU" sz="2000" dirty="0" smtClean="0">
                <a:latin typeface="Georgia" pitchFamily="18" charset="0"/>
              </a:rPr>
              <a:t>, </a:t>
            </a:r>
            <a:r>
              <a:rPr lang="ru-RU" sz="2000" dirty="0" err="1" smtClean="0">
                <a:latin typeface="Georgia" pitchFamily="18" charset="0"/>
              </a:rPr>
              <a:t>які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впевнено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ведуть</a:t>
            </a:r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 err="1" smtClean="0">
                <a:latin typeface="Georgia" pitchFamily="18" charset="0"/>
              </a:rPr>
              <a:t>дитину</a:t>
            </a:r>
            <a:r>
              <a:rPr lang="ru-RU" sz="2000" dirty="0" smtClean="0">
                <a:latin typeface="Georgia" pitchFamily="18" charset="0"/>
              </a:rPr>
              <a:t> по </a:t>
            </a:r>
            <a:r>
              <a:rPr lang="ru-RU" sz="2000" dirty="0" err="1" smtClean="0">
                <a:latin typeface="Georgia" pitchFamily="18" charset="0"/>
              </a:rPr>
              <a:t>життю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top-phot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61086" y="1810939"/>
            <a:ext cx="5421313" cy="406598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935" y="342899"/>
            <a:ext cx="9283065" cy="2143125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Ідеальні дідусі і бабусі – </a:t>
            </a:r>
            <a:b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це керівники і провідники, </a:t>
            </a:r>
            <a:b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які є опорою родини </a:t>
            </a:r>
            <a:b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</a:br>
            <a:r>
              <a:rPr lang="uk-UA" sz="32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 джерелом мудрості та порад.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tn_208462_72996984d809d.jpg"/>
          <p:cNvPicPr>
            <a:picLocks noChangeAspect="1"/>
          </p:cNvPicPr>
          <p:nvPr/>
        </p:nvPicPr>
        <p:blipFill>
          <a:blip r:embed="rId2" cstate="print"/>
          <a:srcRect t="5781" b="5781"/>
          <a:stretch>
            <a:fillRect/>
          </a:stretch>
        </p:blipFill>
        <p:spPr>
          <a:xfrm>
            <a:off x="2867023" y="2502692"/>
            <a:ext cx="6124577" cy="3631407"/>
          </a:xfrm>
          <a:prstGeom prst="snipRoundRect">
            <a:avLst>
              <a:gd name="adj1" fmla="val 1040"/>
              <a:gd name="adj2" fmla="val 0"/>
            </a:avLst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2559" y="4776759"/>
            <a:ext cx="10911840" cy="1519266"/>
          </a:xfrm>
        </p:spPr>
        <p:txBody>
          <a:bodyPr rtlCol="0">
            <a:normAutofit fontScale="92500" lnSpcReduction="10000"/>
          </a:bodyPr>
          <a:lstStyle/>
          <a:p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Існує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народна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мудрість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яка говорить,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що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людина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може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стати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справжнім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батьком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лише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після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появи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у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нього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онуків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.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Маючи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великий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досвід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, бабуся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і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дідусь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може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виховати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в </a:t>
            </a:r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дитині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впевненість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і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адекватність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.</a:t>
            </a:r>
          </a:p>
          <a:p>
            <a:pPr rtl="0"/>
            <a:endParaRPr lang="ru-RU" dirty="0"/>
          </a:p>
        </p:txBody>
      </p:sp>
      <p:pic>
        <p:nvPicPr>
          <p:cNvPr id="1026" name="Picture 2" descr="C:\Users\Admin\Desktop\5-мов-любові-до-дітей_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7949" y="450265"/>
            <a:ext cx="6734175" cy="42622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2884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" y="638175"/>
            <a:ext cx="954405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Повага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хороші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взаємини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в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сім'ї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–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найбільш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життєдайний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ґрунт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для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розвитку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особистості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Georgia" pitchFamily="18" charset="0"/>
              <a:cs typeface="Arial" pitchFamily="34" charset="0"/>
            </a:endParaRPr>
          </a:p>
        </p:txBody>
      </p:sp>
      <p:pic>
        <p:nvPicPr>
          <p:cNvPr id="23554" name="Picture 2" descr="C:\Users\Admin\Desktop\family-hearing-lo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1925" y="1284753"/>
            <a:ext cx="7739064" cy="51350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iyNqc49aP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53476" y="3531180"/>
            <a:ext cx="2857500" cy="2881353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28674" y="580753"/>
            <a:ext cx="10534651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Тому старше покоління і батьки дитини: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омов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ляють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єдність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вимог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вихованні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бговорю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всі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виникаючі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розбіжності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стосуються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малюка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не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його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присутності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щоб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знижувати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авторитет старших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виховати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юного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маніпулятора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 говорят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один одному,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що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вони неправильно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виховують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дитину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озповіда</a:t>
            </a:r>
            <a:r>
              <a:rPr kumimoji="0" lang="uk-UA" sz="2400" b="1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дитину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її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потреби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проблеми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не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звинувачуючи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при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цьому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д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омов</a:t>
            </a:r>
            <a:r>
              <a:rPr kumimoji="0" lang="uk-UA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ляючись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про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виправлення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недоліків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виховання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дитини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е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купують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любов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малюка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дорогими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подарунками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ника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конфліктів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використовуючи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життєвий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досвід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взаєминах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оточуючими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пам’ятають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 що сім’я – це колектив людей зі своїми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обов’язками і певним рівнем відповідальності.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dmin\Desktop\istock20happy20fami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975" y="1333500"/>
            <a:ext cx="7048500" cy="48720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7225" y="495299"/>
            <a:ext cx="6115050" cy="733425"/>
          </a:xfrm>
        </p:spPr>
        <p:txBody>
          <a:bodyPr>
            <a:normAutofit/>
          </a:bodyPr>
          <a:lstStyle/>
          <a:p>
            <a:pPr algn="ctr"/>
            <a:r>
              <a:rPr lang="uk-UA" sz="3600" dirty="0" smtClean="0">
                <a:latin typeface="Georgia" pitchFamily="18" charset="0"/>
              </a:rPr>
              <a:t>Батьки дитини: </a:t>
            </a:r>
            <a:endParaRPr lang="ru-RU" sz="3600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34050" y="1209675"/>
            <a:ext cx="5905500" cy="5048250"/>
          </a:xfrm>
        </p:spPr>
        <p:txBody>
          <a:bodyPr>
            <a:normAutofit/>
          </a:bodyPr>
          <a:lstStyle/>
          <a:p>
            <a:pPr marL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головний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об’єкт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для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наслідування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не з</a:t>
            </a: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ясовують</a:t>
            </a: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стосунки в родині при дітях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pPr marL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анобливо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ставлячись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до старших, гаранту</a:t>
            </a:r>
            <a:r>
              <a:rPr lang="uk-UA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ють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таке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ж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трепетне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ставлення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власних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малюків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до 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них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у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старості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;</a:t>
            </a:r>
          </a:p>
          <a:p>
            <a:pPr mar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дотримуються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внутрішні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err="1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традиці</a:t>
            </a:r>
            <a:r>
              <a:rPr lang="uk-UA" sz="3200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й родини.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Georgia" pitchFamily="18" charset="0"/>
              <a:cs typeface="Arial" pitchFamily="34" charset="0"/>
            </a:endParaRPr>
          </a:p>
          <a:p>
            <a:pPr marL="0" lvl="0" algn="l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ru-RU" dirty="0" smtClean="0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449</Words>
  <Application>Microsoft Office PowerPoint</Application>
  <PresentationFormat>Произвольный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«Роль дідусів і бабусь  у родинному вихованні»</vt:lpstr>
      <vt:lpstr>Слайд 2</vt:lpstr>
      <vt:lpstr> Старше покоління - хоронитель сімейної злагоди, завдяки якому родинні цінності передається нащадкам.  Дідусі і бабусі можуть бути: - учителями,  - помічниками батьків,  - носіями родинної історії, - вихователями,  - порадниками.   У них за плечима не одне десятиріччя життєвого досвіду, тому часто в труднощах вони найкращі порадники,  вони зазвичай не лише мудрі, а й кмітливі.</vt:lpstr>
      <vt:lpstr>Якими ж бувають бабусі і дідусі?</vt:lpstr>
      <vt:lpstr>Ідеальні дідусі і бабусі –  це керівники і провідники,  які є опорою родини  і джерелом мудрості та порад.</vt:lpstr>
      <vt:lpstr>Слайд 6</vt:lpstr>
      <vt:lpstr>Слайд 7</vt:lpstr>
      <vt:lpstr>Слайд 8</vt:lpstr>
      <vt:lpstr>Батьки дитини: </vt:lpstr>
      <vt:lpstr>«Діти до вінця, а онуки до кінця»                                             Народна творчість</vt:lpstr>
      <vt:lpstr>Слайд 11</vt:lpstr>
      <vt:lpstr>Слайд 12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педагогічні читання</dc:title>
  <dc:subject>«Роль дідусів і бабусь у родинному вихованні»</dc:subject>
  <dc:creator/>
  <cp:keywords>дідусь, бабуся, родина</cp:keywords>
  <cp:lastModifiedBy/>
  <cp:revision>1</cp:revision>
  <dcterms:created xsi:type="dcterms:W3CDTF">2017-10-31T13:41:20Z</dcterms:created>
  <dcterms:modified xsi:type="dcterms:W3CDTF">2017-11-13T17:01:28Z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