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AE62-1E1C-4516-B016-CD6B73A4FEB6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584F-7047-46C3-8801-913EA2D9B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AE62-1E1C-4516-B016-CD6B73A4FEB6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584F-7047-46C3-8801-913EA2D9B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AE62-1E1C-4516-B016-CD6B73A4FEB6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584F-7047-46C3-8801-913EA2D9B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AE62-1E1C-4516-B016-CD6B73A4FEB6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584F-7047-46C3-8801-913EA2D9B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AE62-1E1C-4516-B016-CD6B73A4FEB6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584F-7047-46C3-8801-913EA2D9B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AE62-1E1C-4516-B016-CD6B73A4FEB6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584F-7047-46C3-8801-913EA2D9B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AE62-1E1C-4516-B016-CD6B73A4FEB6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584F-7047-46C3-8801-913EA2D9B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AE62-1E1C-4516-B016-CD6B73A4FEB6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584F-7047-46C3-8801-913EA2D9B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AE62-1E1C-4516-B016-CD6B73A4FEB6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584F-7047-46C3-8801-913EA2D9B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AE62-1E1C-4516-B016-CD6B73A4FEB6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584F-7047-46C3-8801-913EA2D9B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AE62-1E1C-4516-B016-CD6B73A4FEB6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584F-7047-46C3-8801-913EA2D9B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AE62-1E1C-4516-B016-CD6B73A4FEB6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584F-7047-46C3-8801-913EA2D9B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b="1" dirty="0" smtClean="0"/>
              <a:t>Дитинство</a:t>
            </a:r>
            <a:r>
              <a:rPr lang="uk-UA" sz="2400" dirty="0" smtClean="0"/>
              <a:t> – найважливіший  період  життя; не  підготовка  до  майбутнього  життя, а  </a:t>
            </a:r>
            <a:r>
              <a:rPr lang="uk-UA" sz="2400" b="1" dirty="0" smtClean="0"/>
              <a:t>справжнє, неповторне  життя</a:t>
            </a:r>
            <a:r>
              <a:rPr lang="uk-UA" sz="2400" dirty="0" smtClean="0"/>
              <a:t>. І  від  того  як  пройшло  дитинство, хто  вів  дитину  в  дитячі  роки, що  ввійшло  в  її  розум  і  серце  з   оточуючого  світу, від  цього  залежить, якою  людиною  стане  сьогоднішній  малюк.</a:t>
            </a:r>
            <a:endParaRPr lang="ru-RU" sz="2400" dirty="0"/>
          </a:p>
        </p:txBody>
      </p:sp>
      <p:pic>
        <p:nvPicPr>
          <p:cNvPr id="27650" name="Picture 2" descr="http://zu.edu.ua/news_img/img_L_3_1792_1440150830uk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86806"/>
            <a:ext cx="7272808" cy="4818235"/>
          </a:xfrm>
          <a:prstGeom prst="rect">
            <a:avLst/>
          </a:prstGeom>
          <a:noFill/>
        </p:spPr>
      </p:pic>
    </p:spTree>
  </p:cSld>
  <p:clrMapOvr>
    <a:masterClrMapping/>
  </p:clrMapOvr>
  <p:transition advTm="2051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Підтримка  активності  учасників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661248"/>
            <a:ext cx="4038600" cy="936104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З'єднання  теорії  і   практики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Заохочення  творчості  учасників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IMG_1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420888"/>
            <a:ext cx="4279169" cy="4176464"/>
          </a:xfrm>
          <a:prstGeom prst="rect">
            <a:avLst/>
          </a:prstGeom>
        </p:spPr>
      </p:pic>
      <p:pic>
        <p:nvPicPr>
          <p:cNvPr id="6" name="Рисунок 5" descr="IMG_1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84984"/>
            <a:ext cx="3456384" cy="2304256"/>
          </a:xfrm>
          <a:prstGeom prst="rect">
            <a:avLst/>
          </a:prstGeom>
        </p:spPr>
      </p:pic>
      <p:pic>
        <p:nvPicPr>
          <p:cNvPr id="7" name="Рисунок 6" descr="IMG_10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3168352" cy="2721886"/>
          </a:xfrm>
          <a:prstGeom prst="rect">
            <a:avLst/>
          </a:prstGeom>
        </p:spPr>
      </p:pic>
    </p:spTree>
  </p:cSld>
  <p:clrMapOvr>
    <a:masterClrMapping/>
  </p:clrMapOvr>
  <p:transition advTm="1054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Все  вище  сказане  визначає: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4608513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Вся  інформація  повинна  засвоюватися  в  активному  режимі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373216"/>
            <a:ext cx="4038600" cy="1224136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Інтерактивне  спілкування  сприяє  розумовому  розвитку</a:t>
            </a:r>
            <a:endParaRPr lang="ru-RU" sz="2000" b="1" dirty="0"/>
          </a:p>
        </p:txBody>
      </p:sp>
      <p:pic>
        <p:nvPicPr>
          <p:cNvPr id="6" name="Рисунок 5" descr="P219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43991"/>
            <a:ext cx="3096344" cy="4714009"/>
          </a:xfrm>
          <a:prstGeom prst="rect">
            <a:avLst/>
          </a:prstGeom>
        </p:spPr>
      </p:pic>
      <p:pic>
        <p:nvPicPr>
          <p:cNvPr id="7" name="Рисунок 6" descr="IMG_2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0685" y="1052736"/>
            <a:ext cx="4953315" cy="4041023"/>
          </a:xfrm>
          <a:prstGeom prst="rect">
            <a:avLst/>
          </a:prstGeom>
        </p:spPr>
      </p:pic>
    </p:spTree>
  </p:cSld>
  <p:clrMapOvr>
    <a:masterClrMapping/>
  </p:clrMapOvr>
  <p:transition advTm="1503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Дітям  більше  потрібний  приклад  для  наслідування, ніж  критика.  </a:t>
            </a:r>
            <a:r>
              <a:rPr lang="uk-UA" sz="2400" dirty="0" smtClean="0"/>
              <a:t>Ж. </a:t>
            </a:r>
            <a:r>
              <a:rPr lang="uk-UA" sz="2400" dirty="0" err="1" smtClean="0"/>
              <a:t>Жубер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http://cs9558.vk.me/u4418816/103549636/x_8e06a5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0019"/>
            <a:ext cx="9144000" cy="4917333"/>
          </a:xfrm>
          <a:prstGeom prst="rect">
            <a:avLst/>
          </a:prstGeom>
          <a:noFill/>
        </p:spPr>
      </p:pic>
    </p:spTree>
  </p:cSld>
  <p:clrMapOvr>
    <a:masterClrMapping/>
  </p:clrMapOvr>
  <p:transition advTm="1034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/>
              <a:t>Без  </a:t>
            </a:r>
            <a:r>
              <a:rPr lang="uk-UA" sz="3100" b="1" dirty="0" smtClean="0"/>
              <a:t>х</a:t>
            </a:r>
            <a:r>
              <a:rPr lang="uk-UA" sz="3100" b="1" dirty="0" smtClean="0"/>
              <a:t>ороших  батьків  немає  хорошого   виховання, незважаючи  на  всі  школи.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Н. М. </a:t>
            </a:r>
            <a:r>
              <a:rPr lang="uk-UA" sz="2800" dirty="0" err="1" smtClean="0"/>
              <a:t>Карамзі</a:t>
            </a:r>
            <a:endParaRPr lang="ru-RU" sz="2800" dirty="0"/>
          </a:p>
        </p:txBody>
      </p:sp>
      <p:pic>
        <p:nvPicPr>
          <p:cNvPr id="26626" name="Picture 2" descr="http://iloveukraine.org/image/resize/750/0/85/42/b01c32495fae78d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  <p:transition advTm="864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kolky-nvk.rv.sch.in.ua/files2/images/%D0%A9%D0%B0%D1%81%D0%BB%D0%B8%D0%B2%D0%B5%20%D0%B4%D0%B8%D1%82%D0%B8%D0%BD%D1%81%D1%82%D0%B2%D0%BE.png?size=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72" y="1"/>
            <a:ext cx="884571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31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Інтерактивні  форми  роботи  з  батьками, </a:t>
            </a:r>
            <a:r>
              <a:rPr lang="uk-UA" sz="32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спрямовані </a:t>
            </a:r>
            <a:r>
              <a:rPr lang="uk-UA" sz="32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 співпрацю  педагога  з  родиною.</a:t>
            </a:r>
            <a:endParaRPr lang="ru-RU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ttps://we.org.ua/wp-content/uploads/2014/12/svyat-ve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947" y="2060848"/>
            <a:ext cx="9189947" cy="4797152"/>
          </a:xfrm>
          <a:prstGeom prst="rect">
            <a:avLst/>
          </a:prstGeom>
          <a:noFill/>
        </p:spPr>
      </p:pic>
    </p:spTree>
  </p:cSld>
  <p:clrMapOvr>
    <a:masterClrMapping/>
  </p:clrMapOvr>
  <p:transition advTm="1683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Інтерактивний – означає  здатність  взаємодіяти  чи знаходитись  в  режимі  бесіди, діалогу  з  ким – не будь.</a:t>
            </a:r>
            <a:endParaRPr lang="ru-RU" sz="3200" b="1" dirty="0"/>
          </a:p>
        </p:txBody>
      </p:sp>
      <p:pic>
        <p:nvPicPr>
          <p:cNvPr id="15362" name="Picture 2" descr="http://alesart.com.ua/content/imagecache/watermark/c56a1227-8729-11e3-84d4-60a44cae255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668344" cy="4884736"/>
          </a:xfrm>
          <a:prstGeom prst="rect">
            <a:avLst/>
          </a:prstGeom>
          <a:noFill/>
        </p:spPr>
      </p:pic>
    </p:spTree>
  </p:cSld>
  <p:clrMapOvr>
    <a:masterClrMapping/>
  </p:clrMapOvr>
  <p:transition advTm="1045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92888" cy="2448272"/>
          </a:xfrm>
        </p:spPr>
        <p:txBody>
          <a:bodyPr>
            <a:normAutofit fontScale="90000"/>
          </a:bodyPr>
          <a:lstStyle/>
          <a:p>
            <a:pPr algn="l"/>
            <a:r>
              <a:rPr lang="uk-UA" sz="3100" b="1" dirty="0" smtClean="0"/>
              <a:t>                          Основні  характеристики   “інтерактиву”:                                                                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2200" b="1" dirty="0" smtClean="0"/>
              <a:t>- комфортні  умови  взаємодії, при  яких  учні  відчувають  свою  успішність,</a:t>
            </a:r>
            <a:br>
              <a:rPr lang="uk-UA" sz="2200" b="1" dirty="0" smtClean="0"/>
            </a:br>
            <a:r>
              <a:rPr lang="uk-UA" sz="2200" b="1" dirty="0" smtClean="0"/>
              <a:t>-  процес  організується  таким  чином,  що  всі  учасники  виявляються  залученими  в  процес  пізнання, обговорення,</a:t>
            </a:r>
            <a:br>
              <a:rPr lang="uk-UA" sz="2200" b="1" dirty="0" smtClean="0"/>
            </a:br>
            <a:r>
              <a:rPr lang="uk-UA" sz="2200" b="1" dirty="0" smtClean="0"/>
              <a:t>- спілкування  веде  до  взаємодії, взаєморозуміння,</a:t>
            </a:r>
            <a:br>
              <a:rPr lang="uk-UA" sz="2200" b="1" dirty="0" smtClean="0"/>
            </a:br>
            <a:r>
              <a:rPr lang="uk-UA" sz="2200" b="1" dirty="0" smtClean="0"/>
              <a:t>-  кожен  учасник  вносить  свій  особливий  внесок,</a:t>
            </a:r>
            <a:br>
              <a:rPr lang="uk-UA" sz="2200" b="1" dirty="0" smtClean="0"/>
            </a:br>
            <a:r>
              <a:rPr lang="uk-UA" sz="2200" b="1" dirty="0" smtClean="0"/>
              <a:t>-  формується  вміння  критично  мислити, вирішувати  суперечливі  проблеми,</a:t>
            </a:r>
            <a:br>
              <a:rPr lang="uk-UA" sz="2200" b="1" dirty="0" smtClean="0"/>
            </a:br>
            <a:endParaRPr lang="ru-RU" sz="2200" b="1" dirty="0"/>
          </a:p>
        </p:txBody>
      </p:sp>
      <p:pic>
        <p:nvPicPr>
          <p:cNvPr id="3" name="Рисунок 2" descr="IMG_4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068960"/>
            <a:ext cx="5076056" cy="3384037"/>
          </a:xfrm>
          <a:prstGeom prst="rect">
            <a:avLst/>
          </a:prstGeom>
        </p:spPr>
      </p:pic>
    </p:spTree>
  </p:cSld>
  <p:clrMapOvr>
    <a:masterClrMapping/>
  </p:clrMapOvr>
  <p:transition advTm="283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924944"/>
            <a:ext cx="6372200" cy="3672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/>
              <a:t>- Формується  повага  до  чужої  думки, вміння  вислуховувати, робити  висновки,</a:t>
            </a:r>
            <a:br>
              <a:rPr lang="uk-UA" sz="2400" b="1" dirty="0" smtClean="0"/>
            </a:br>
            <a:r>
              <a:rPr lang="uk-UA" sz="2400" b="1" dirty="0" smtClean="0"/>
              <a:t>-  учасники   вчаться  зважувати  альтернативні  думки, приймати  продумані рішення, брати  участь  у  дискусіях,</a:t>
            </a:r>
            <a:br>
              <a:rPr lang="uk-UA" sz="2400" b="1" dirty="0" smtClean="0"/>
            </a:br>
            <a:r>
              <a:rPr lang="uk-UA" sz="2400" b="1" dirty="0" smtClean="0">
                <a:solidFill>
                  <a:srgbClr val="FF0000"/>
                </a:solidFill>
              </a:rPr>
              <a:t>-  показником  групової  діяльності є,  продуктивність  праці  і  задоволеність  спільною  діяльністю.</a:t>
            </a:r>
            <a:r>
              <a:rPr lang="uk-UA" sz="2000" b="1" dirty="0" smtClean="0">
                <a:solidFill>
                  <a:srgbClr val="FF0000"/>
                </a:solidFill>
              </a:rPr>
              <a:t/>
            </a:r>
            <a:br>
              <a:rPr lang="uk-UA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045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664296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 smtClean="0"/>
              <a:t>                       </a:t>
            </a:r>
            <a:r>
              <a:rPr lang="uk-UA" sz="3100" b="1" dirty="0" smtClean="0">
                <a:solidFill>
                  <a:srgbClr val="C00000"/>
                </a:solidFill>
              </a:rPr>
              <a:t>Цілі  інтерактивної  взаємодії:</a:t>
            </a:r>
            <a:r>
              <a:rPr lang="uk-UA" sz="2800" b="1" dirty="0" smtClean="0">
                <a:solidFill>
                  <a:srgbClr val="7030A0"/>
                </a:solidFill>
              </a:rPr>
              <a:t/>
            </a:r>
            <a:br>
              <a:rPr lang="uk-UA" sz="2800" b="1" dirty="0" smtClean="0">
                <a:solidFill>
                  <a:srgbClr val="7030A0"/>
                </a:solidFill>
              </a:rPr>
            </a:br>
            <a:r>
              <a:rPr lang="uk-UA" sz="2800" b="1" dirty="0" smtClean="0"/>
              <a:t>- обмін  досвідом,</a:t>
            </a:r>
            <a:br>
              <a:rPr lang="uk-UA" sz="2800" b="1" dirty="0" smtClean="0"/>
            </a:br>
            <a:r>
              <a:rPr lang="uk-UA" sz="2800" b="1" dirty="0" smtClean="0"/>
              <a:t>- вироблення  загальної  думки,</a:t>
            </a:r>
            <a:br>
              <a:rPr lang="uk-UA" sz="2800" b="1" dirty="0" smtClean="0"/>
            </a:br>
            <a:r>
              <a:rPr lang="uk-UA" sz="2800" b="1" dirty="0" smtClean="0"/>
              <a:t>- створення  умов  для  діалогу,</a:t>
            </a:r>
            <a:br>
              <a:rPr lang="uk-UA" sz="2800" b="1" dirty="0" smtClean="0"/>
            </a:br>
            <a:r>
              <a:rPr lang="uk-UA" sz="2800" b="1" dirty="0" smtClean="0"/>
              <a:t>- групове  згуртування,</a:t>
            </a:r>
            <a:br>
              <a:rPr lang="uk-UA" sz="2800" b="1" dirty="0" smtClean="0"/>
            </a:br>
            <a:r>
              <a:rPr lang="uk-UA" sz="2800" b="1" dirty="0" smtClean="0"/>
              <a:t>- зміна  психологічної  атмосфери.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pic>
        <p:nvPicPr>
          <p:cNvPr id="4" name="Рисунок 3" descr="IMG_4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492896"/>
            <a:ext cx="6228184" cy="4365104"/>
          </a:xfrm>
          <a:prstGeom prst="rect">
            <a:avLst/>
          </a:prstGeom>
        </p:spPr>
      </p:pic>
    </p:spTree>
  </p:cSld>
  <p:clrMapOvr>
    <a:masterClrMapping/>
  </p:clrMapOvr>
  <p:transition advTm="1516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2800" b="1" dirty="0" smtClean="0"/>
              <a:t>        Найбільш  загальною задачею  педагога  є  </a:t>
            </a:r>
            <a:br>
              <a:rPr lang="uk-UA" sz="2800" b="1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підтримка,  полегшення  і  допомога  </a:t>
            </a:r>
            <a:r>
              <a:rPr lang="uk-UA" sz="2800" b="1" dirty="0" smtClean="0"/>
              <a:t>процесу  обміну  інформацією:</a:t>
            </a:r>
            <a:endParaRPr lang="ru-RU" sz="2800" b="1" dirty="0"/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37792"/>
            <a:ext cx="7380312" cy="4920208"/>
          </a:xfrm>
          <a:prstGeom prst="rect">
            <a:avLst/>
          </a:prstGeom>
        </p:spPr>
      </p:pic>
    </p:spTree>
  </p:cSld>
  <p:clrMapOvr>
    <a:masterClrMapping/>
  </p:clrMapOvr>
  <p:transition advTm="1048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- </a:t>
            </a:r>
            <a:r>
              <a:rPr lang="uk-UA" sz="4000" b="1" dirty="0" smtClean="0"/>
              <a:t>Виявлення  різноманіття  точок  зору</a:t>
            </a:r>
            <a:endParaRPr lang="ru-RU" sz="4000" b="1" dirty="0"/>
          </a:p>
        </p:txBody>
      </p:sp>
      <p:pic>
        <p:nvPicPr>
          <p:cNvPr id="5" name="Рисунок 4" descr="IMG_2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092280" cy="4941168"/>
          </a:xfrm>
          <a:prstGeom prst="rect">
            <a:avLst/>
          </a:prstGeom>
        </p:spPr>
      </p:pic>
    </p:spTree>
  </p:cSld>
  <p:clrMapOvr>
    <a:masterClrMapping/>
  </p:clrMapOvr>
  <p:transition advTm="1062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63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607496" y="188640"/>
            <a:ext cx="4536504" cy="3024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392488" cy="25062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-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Звернення  до  особистого  досвіду учасників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IMG_4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573016"/>
            <a:ext cx="5292080" cy="3528053"/>
          </a:xfrm>
          <a:prstGeom prst="rect">
            <a:avLst/>
          </a:prstGeom>
        </p:spPr>
      </p:pic>
      <p:pic>
        <p:nvPicPr>
          <p:cNvPr id="3" name="Рисунок 2" descr="IMG_4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64904"/>
            <a:ext cx="4606164" cy="3578252"/>
          </a:xfrm>
          <a:prstGeom prst="rect">
            <a:avLst/>
          </a:prstGeom>
        </p:spPr>
      </p:pic>
    </p:spTree>
  </p:cSld>
  <p:clrMapOvr>
    <a:masterClrMapping/>
  </p:clrMapOvr>
  <p:transition advTm="700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178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Дитинство – найважливіший  період  життя; не  підготовка  до  майбутнього  життя, а  справжнє, неповторне  життя. І  від  того  як  пройшло  дитинство, хто  вів  дитину  в  дитячі  роки, що  ввійшло  в  її  розум  і  серце  з   оточуючого  світу, від  цього  залежить, якою  людиною  стане  сьогоднішній  малюк.</vt:lpstr>
      <vt:lpstr>Інтерактивні  форми  роботи  з  батьками, спрямовані на  співпрацю  педагога  з  родиною.</vt:lpstr>
      <vt:lpstr>Інтерактивний – означає  здатність  взаємодіяти  чи знаходитись  в  режимі  бесіди, діалогу  з  ким – не будь.</vt:lpstr>
      <vt:lpstr>                          Основні  характеристики   “інтерактиву”:                                                                  - комфортні  умови  взаємодії, при  яких  учні  відчувають  свою  успішність, -  процес  організується  таким  чином,  що  всі  учасники  виявляються  залученими  в  процес  пізнання, обговорення, - спілкування  веде  до  взаємодії, взаєморозуміння, -  кожен  учасник  вносить  свій  особливий  внесок, -  формується  вміння  критично  мислити, вирішувати  суперечливі  проблеми, </vt:lpstr>
      <vt:lpstr>- Формується  повага  до  чужої  думки, вміння  вислуховувати, робити  висновки, -  учасники   вчаться  зважувати  альтернативні  думки, приймати  продумані рішення, брати  участь  у  дискусіях, -  показником  групової  діяльності є,  продуктивність  праці  і  задоволеність  спільною  діяльністю. </vt:lpstr>
      <vt:lpstr>                       Цілі  інтерактивної  взаємодії: - обмін  досвідом, - вироблення  загальної  думки, - створення  умов  для  діалогу, - групове  згуртування, - зміна  психологічної  атмосфери. </vt:lpstr>
      <vt:lpstr>        Найбільш  загальною задачею  педагога  є   підтримка,  полегшення  і  допомога  процесу  обміну  інформацією:</vt:lpstr>
      <vt:lpstr>- Виявлення  різноманіття  точок  зору</vt:lpstr>
      <vt:lpstr>- Звернення  до  особистого  досвіду учасників</vt:lpstr>
      <vt:lpstr>Підтримка  активності  учасників</vt:lpstr>
      <vt:lpstr>Все  вище  сказане  визначає:</vt:lpstr>
      <vt:lpstr>Дітям  більше  потрібний  приклад  для  наслідування, ніж  критика.  Ж. Жубер.</vt:lpstr>
      <vt:lpstr>Без  хороших  батьків  немає  хорошого   виховання, незважаючи  на  всі  школи.  Н. М. Карамзі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Інтерактивні  форми  роботи  з  батьками, спрямоване  на  співпрацю  педагога  з  родиною.</dc:title>
  <dc:creator>1</dc:creator>
  <cp:lastModifiedBy>1</cp:lastModifiedBy>
  <cp:revision>20</cp:revision>
  <dcterms:created xsi:type="dcterms:W3CDTF">2015-11-14T18:03:36Z</dcterms:created>
  <dcterms:modified xsi:type="dcterms:W3CDTF">2015-11-22T11:51:54Z</dcterms:modified>
</cp:coreProperties>
</file>