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theme/theme8.xml" ContentType="application/vnd.openxmlformats-officedocument.theme+xml"/>
  <Override PartName="/ppt/media/image3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6" r:id="rId2"/>
    <p:sldMasterId id="2147483678" r:id="rId3"/>
    <p:sldMasterId id="2147483680" r:id="rId4"/>
    <p:sldMasterId id="2147483682" r:id="rId5"/>
    <p:sldMasterId id="2147483684" r:id="rId6"/>
    <p:sldMasterId id="2147483686" r:id="rId7"/>
    <p:sldMasterId id="2147483688" r:id="rId8"/>
  </p:sldMasterIdLst>
  <p:sldIdLst>
    <p:sldId id="270" r:id="rId9"/>
    <p:sldId id="273" r:id="rId10"/>
    <p:sldId id="256" r:id="rId11"/>
    <p:sldId id="271" r:id="rId12"/>
    <p:sldId id="257" r:id="rId13"/>
    <p:sldId id="274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7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3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1874" y="160118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259" y="4566542"/>
            <a:ext cx="432148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525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756" y="5928607"/>
            <a:ext cx="81459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756" y="249294"/>
            <a:ext cx="598640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30" y="1390263"/>
            <a:ext cx="509111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606" y="1031437"/>
            <a:ext cx="571924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88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16" y="3856565"/>
            <a:ext cx="454934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03" y="4423435"/>
            <a:ext cx="653144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89" y="1031437"/>
            <a:ext cx="591769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7053" y="3193143"/>
            <a:ext cx="510527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59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709" y="1153529"/>
            <a:ext cx="1042960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06" y="2281641"/>
            <a:ext cx="59685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661" y="5063753"/>
            <a:ext cx="831017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71" y="63329"/>
            <a:ext cx="544571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414" y="428151"/>
            <a:ext cx="56891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216" y="6267711"/>
            <a:ext cx="1876508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405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759284" y="2569707"/>
            <a:ext cx="4120488" cy="699587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90" y="3701965"/>
            <a:ext cx="756198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16" y="3856565"/>
            <a:ext cx="454934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89" y="1031437"/>
            <a:ext cx="591769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531" y="144011"/>
            <a:ext cx="598640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566" y="4305452"/>
            <a:ext cx="27437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66" y="3514890"/>
            <a:ext cx="256944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588" y="3126051"/>
            <a:ext cx="248602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667" y="668011"/>
            <a:ext cx="808496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51" y="1727120"/>
            <a:ext cx="467450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756" y="5928607"/>
            <a:ext cx="814591" cy="5692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90" y="3701965"/>
            <a:ext cx="756198" cy="6034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16" y="3856565"/>
            <a:ext cx="454934" cy="66791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89" y="1031437"/>
            <a:ext cx="591769" cy="64674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531" y="144011"/>
            <a:ext cx="598640" cy="52400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566" y="4305452"/>
            <a:ext cx="274379" cy="29189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66" y="3514890"/>
            <a:ext cx="256944" cy="37414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588" y="3126051"/>
            <a:ext cx="248602" cy="77767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667" y="668011"/>
            <a:ext cx="808496" cy="138791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51" y="1727120"/>
            <a:ext cx="467450" cy="657619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756" y="5928607"/>
            <a:ext cx="81459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44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26" dur="4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D117D-ED98-4FC6-870B-CADD86A5B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143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470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090397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09835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66659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2729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29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50267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71356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658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033" y="3719630"/>
            <a:ext cx="562257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77" y="4946755"/>
            <a:ext cx="985094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3" y="1608418"/>
            <a:ext cx="885485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01" y="3462688"/>
            <a:ext cx="588934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440" y="560779"/>
            <a:ext cx="848897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053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72" y="1731776"/>
            <a:ext cx="73002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39" y="991278"/>
            <a:ext cx="392743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512" y="3758386"/>
            <a:ext cx="687542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65" y="147017"/>
            <a:ext cx="541975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06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978" y="182485"/>
            <a:ext cx="467450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733" y="923338"/>
            <a:ext cx="598640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00" y="3327816"/>
            <a:ext cx="256944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493" y="4615104"/>
            <a:ext cx="289571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06" y="3327817"/>
            <a:ext cx="248602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3" y="3932945"/>
            <a:ext cx="306365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556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324" y="696303"/>
            <a:ext cx="808496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264" y="323991"/>
            <a:ext cx="395241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263" y="2105283"/>
            <a:ext cx="622181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310" y="5101327"/>
            <a:ext cx="67145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1" y="1529530"/>
            <a:ext cx="864827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718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55" y="3758386"/>
            <a:ext cx="646309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00" y="3327816"/>
            <a:ext cx="256944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493" y="4615104"/>
            <a:ext cx="289571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06" y="3327817"/>
            <a:ext cx="248602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3" y="3932945"/>
            <a:ext cx="306365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468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483" y="1491330"/>
            <a:ext cx="1053248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17" y="1749087"/>
            <a:ext cx="881741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615" y="6032242"/>
            <a:ext cx="756198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52011" y="4859422"/>
            <a:ext cx="1348604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58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216" y="6267711"/>
            <a:ext cx="1876508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73" y="2779906"/>
            <a:ext cx="248602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75" y="3843004"/>
            <a:ext cx="306365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990" y="1753346"/>
            <a:ext cx="256944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96" y="3643669"/>
            <a:ext cx="289571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>
              <a:buFontTx/>
              <a:buNone/>
              <a:defRPr sz="105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25717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51435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771525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28700" indent="0" algn="ctr">
              <a:buFontTx/>
              <a:buNone/>
              <a:defRPr sz="105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133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9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0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1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2630"/>
            <a:ext cx="2104787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232" y="2319186"/>
            <a:ext cx="2933768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7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90" r:id="rId1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3008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781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28096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9416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7250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04766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11/9/2017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solidFill>
                  <a:srgbClr val="90C226"/>
                </a:solidFill>
                <a:latin typeface="Trebuchet MS" panose="020B0603020202020204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90C226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101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gif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7.png"/><Relationship Id="rId4" Type="http://schemas.openxmlformats.org/officeDocument/2006/relationships/image" Target="../media/image40.gif"/><Relationship Id="rId9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gif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gif"/><Relationship Id="rId9" Type="http://schemas.openxmlformats.org/officeDocument/2006/relationships/image" Target="../media/image4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gif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gif"/><Relationship Id="rId9" Type="http://schemas.openxmlformats.org/officeDocument/2006/relationships/image" Target="../media/image4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0"/>
            <a:ext cx="98800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38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314450"/>
            <a:ext cx="7091783" cy="990600"/>
          </a:xfrm>
        </p:spPr>
        <p:txBody>
          <a:bodyPr>
            <a:noAutofit/>
          </a:bodyPr>
          <a:lstStyle/>
          <a:p>
            <a:r>
              <a:rPr lang="ru-RU" sz="3300" b="1" dirty="0"/>
              <a:t>3. Что попросил Коля у дедушки?</a:t>
            </a:r>
            <a:br>
              <a:rPr lang="ru-RU" sz="3300" b="1" dirty="0"/>
            </a:br>
            <a:endParaRPr lang="ru-RU" sz="33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8001" y="2563638"/>
            <a:ext cx="61245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1) рассады;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1" y="3245242"/>
            <a:ext cx="55608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2) мёду;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4023203"/>
            <a:ext cx="421814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3) семян.</a:t>
            </a:r>
          </a:p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ru-RU" sz="1350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5997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b="1" dirty="0"/>
              <a:t>4. Почему Коля никому не рассказывал о своём садике?</a:t>
            </a:r>
            <a:br>
              <a:rPr lang="ru-RU" sz="3300" b="1" dirty="0"/>
            </a:br>
            <a:endParaRPr lang="ru-RU" sz="33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8000" y="2552846"/>
            <a:ext cx="5720567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1) боялся, что ему запретят там работать</a:t>
            </a:r>
            <a:r>
              <a:rPr lang="ru-RU" sz="2100" dirty="0">
                <a:solidFill>
                  <a:prstClr val="black"/>
                </a:solidFill>
                <a:latin typeface="Trebuchet MS" panose="020B0603020202020204"/>
              </a:rPr>
              <a:t>; </a:t>
            </a:r>
          </a:p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ru-RU" sz="1350" dirty="0">
              <a:solidFill>
                <a:prstClr val="black"/>
              </a:solidFill>
              <a:latin typeface="Trebuchet MS" panose="020B060302020202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275" y="3333763"/>
            <a:ext cx="68255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2) не хотел, чтобы кто-то любовался его цветами;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276" y="4230096"/>
            <a:ext cx="56360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3) любил тайны.</a:t>
            </a:r>
          </a:p>
        </p:txBody>
      </p:sp>
    </p:spTree>
    <p:extLst>
      <p:ext uri="{BB962C8B-B14F-4D97-AF65-F5344CB8AC3E}">
        <p14:creationId xmlns:p14="http://schemas.microsoft.com/office/powerpoint/2010/main" val="10433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375" y="1300292"/>
            <a:ext cx="7308241" cy="990600"/>
          </a:xfrm>
        </p:spPr>
        <p:txBody>
          <a:bodyPr>
            <a:noAutofit/>
          </a:bodyPr>
          <a:lstStyle/>
          <a:p>
            <a:r>
              <a:rPr lang="ru-RU" sz="3600" b="1" dirty="0"/>
              <a:t>5. О чём попросил Коля отца?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4918" y="2336547"/>
            <a:ext cx="60688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1) разрешить продолжать ухаживать за своим садиком;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4918" y="3238057"/>
            <a:ext cx="58426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2) ничего не говорить маме;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4918" y="3985625"/>
            <a:ext cx="63636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3) уговорить маму, чтобы она разрешила дома выращивать растения.</a:t>
            </a:r>
          </a:p>
        </p:txBody>
      </p:sp>
    </p:spTree>
    <p:extLst>
      <p:ext uri="{BB962C8B-B14F-4D97-AF65-F5344CB8AC3E}">
        <p14:creationId xmlns:p14="http://schemas.microsoft.com/office/powerpoint/2010/main" val="41645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69" y="1509615"/>
            <a:ext cx="7560934" cy="990600"/>
          </a:xfrm>
        </p:spPr>
        <p:txBody>
          <a:bodyPr>
            <a:noAutofit/>
          </a:bodyPr>
          <a:lstStyle/>
          <a:p>
            <a:r>
              <a:rPr lang="ru-RU" sz="3450" b="1" dirty="0"/>
              <a:t>6. Каким, по-вашему , был Коля?</a:t>
            </a:r>
            <a:br>
              <a:rPr lang="ru-RU" sz="3450" b="1" dirty="0"/>
            </a:br>
            <a:endParaRPr lang="ru-RU" sz="345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5176" y="2304007"/>
            <a:ext cx="65703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1) капризным фантазёром;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176" y="3234064"/>
            <a:ext cx="64070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2) самостоятельным и трудолюбивым;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175" y="4164122"/>
            <a:ext cx="5599134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3) любознательным, но нетерпеливым.</a:t>
            </a:r>
          </a:p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ru-RU" sz="1350" b="1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4368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243" y="1076669"/>
            <a:ext cx="5825202" cy="822674"/>
          </a:xfrm>
        </p:spPr>
        <p:txBody>
          <a:bodyPr>
            <a:normAutofit/>
          </a:bodyPr>
          <a:lstStyle/>
          <a:p>
            <a:r>
              <a:rPr lang="ru-RU" sz="4500" dirty="0">
                <a:solidFill>
                  <a:schemeClr val="accent2">
                    <a:lumMod val="50000"/>
                  </a:schemeClr>
                </a:solidFill>
                <a:latin typeface="a_AvanteTitulGr" panose="020B0902020202020204" pitchFamily="34" charset="-52"/>
              </a:rPr>
              <a:t>Проверь себя!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84999" y="1899343"/>
            <a:ext cx="157532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i="1" dirty="0">
                <a:solidFill>
                  <a:prstClr val="black"/>
                </a:solidFill>
                <a:latin typeface="Trebuchet MS" panose="020B0603020202020204"/>
              </a:rPr>
              <a:t>1) 2	  </a:t>
            </a:r>
          </a:p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i="1" dirty="0">
                <a:solidFill>
                  <a:prstClr val="black"/>
                </a:solidFill>
                <a:latin typeface="Trebuchet MS" panose="020B0603020202020204"/>
              </a:rPr>
              <a:t>2) 2	   </a:t>
            </a:r>
          </a:p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i="1" dirty="0">
                <a:solidFill>
                  <a:prstClr val="black"/>
                </a:solidFill>
                <a:latin typeface="Trebuchet MS" panose="020B0603020202020204"/>
              </a:rPr>
              <a:t>3) 3</a:t>
            </a:r>
          </a:p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ru-RU" sz="2100" dirty="0">
              <a:solidFill>
                <a:prstClr val="black"/>
              </a:solidFill>
              <a:latin typeface="Trebuchet MS" panose="020B060302020202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12927" y="1817763"/>
            <a:ext cx="20104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i="1" dirty="0">
                <a:solidFill>
                  <a:prstClr val="black"/>
                </a:solidFill>
                <a:latin typeface="Trebuchet MS" panose="020B0603020202020204"/>
              </a:rPr>
              <a:t>4) 3	</a:t>
            </a:r>
          </a:p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i="1" dirty="0">
                <a:solidFill>
                  <a:prstClr val="black"/>
                </a:solidFill>
                <a:latin typeface="Trebuchet MS" panose="020B0603020202020204"/>
              </a:rPr>
              <a:t>5) 3	</a:t>
            </a:r>
          </a:p>
          <a:p>
            <a:pPr defTabSz="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i="1" dirty="0">
                <a:solidFill>
                  <a:prstClr val="black"/>
                </a:solidFill>
                <a:latin typeface="Trebuchet MS" panose="020B0603020202020204"/>
              </a:rPr>
              <a:t>6) 2</a:t>
            </a:r>
            <a:endParaRPr lang="ru-RU" sz="3600" dirty="0">
              <a:solidFill>
                <a:prstClr val="black"/>
              </a:solidFill>
              <a:latin typeface="Trebuchet MS" panose="020B0603020202020204"/>
            </a:endParaRPr>
          </a:p>
          <a:p>
            <a:pPr defTabSz="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ru-RU" sz="3600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8899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53" y="1241803"/>
            <a:ext cx="1502606" cy="150260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48" y="3781889"/>
            <a:ext cx="1325589" cy="153609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48" y="1167691"/>
            <a:ext cx="1434092" cy="1729694"/>
          </a:xfrm>
          <a:prstGeom prst="rect">
            <a:avLst/>
          </a:prstGeom>
          <a:ln w="190500" cap="sq">
            <a:solidFill>
              <a:srgbClr val="FF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821" y="4973701"/>
            <a:ext cx="1650228" cy="1089151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42" y="3136733"/>
            <a:ext cx="1449890" cy="1337829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269" y="1541007"/>
            <a:ext cx="1529449" cy="1147087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69" y="4370641"/>
            <a:ext cx="1520651" cy="1140489"/>
          </a:xfrm>
          <a:prstGeom prst="rect">
            <a:avLst/>
          </a:prstGeom>
          <a:ln w="190500" cap="sq">
            <a:solidFill>
              <a:srgbClr val="C0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361708" y="2170416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33330" y="212794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83810" y="2420888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63859" y="384563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7349" y="4865195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35263" y="524689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78988" y="4725023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28439" y="514599"/>
            <a:ext cx="5942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nnabelle" panose="03000400000000000000" pitchFamily="66" charset="0"/>
              </a:rPr>
              <a:t>План урока</a:t>
            </a:r>
            <a:endParaRPr lang="ru-RU" sz="4800" dirty="0">
              <a:solidFill>
                <a:schemeClr val="bg1"/>
              </a:solidFill>
              <a:latin typeface="Annabelle" panose="03000400000000000000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885" y="2214785"/>
            <a:ext cx="941089" cy="7058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276" y="2214785"/>
            <a:ext cx="941089" cy="70581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032" y="2297699"/>
            <a:ext cx="941089" cy="70581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379" y="3805648"/>
            <a:ext cx="941089" cy="70581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70" y="5109743"/>
            <a:ext cx="941089" cy="70581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113" y="5618343"/>
            <a:ext cx="941089" cy="70581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692" y="4865195"/>
            <a:ext cx="941089" cy="70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682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1" y="260648"/>
            <a:ext cx="72587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rican Retro" panose="03010101010101010101" pitchFamily="66" charset="0"/>
              </a:rPr>
              <a:t>Домашнее задание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rican Retro" panose="030101010101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54767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ОБЯЗАТЕЛЬНО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ВСЕХ:</a:t>
            </a:r>
            <a:endParaRPr lang="en-US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Подготовить пересказ рассказа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Н.Яночкиной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«Маленький садовник» по плану ( стр. 44 рабочей тетради)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4422" y="3065463"/>
            <a:ext cx="1469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НА ВЫБОР: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5616" y="3452020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bg1"/>
                </a:solidFill>
              </a:rPr>
              <a:t>а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Подобрать загадки к теме «Растения сада и огорода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just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Нарисовать иллюстрацию к рассказу.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15493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0994" y="376523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Иван находит перо Жар-птицы.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0994" y="896216"/>
            <a:ext cx="6929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Иван служит на царской конюшне.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994" y="1994052"/>
            <a:ext cx="5561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Иван гостит у солнца, у месяца.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994" y="1446809"/>
            <a:ext cx="8081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Иван привозит царю Жар-птицу и Царь-девицу.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9361" y="2526999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Рыба-кит достает перстень со дна океана.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2226" y="3074242"/>
            <a:ext cx="6394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Иван выходит из котла князем.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1297" y="3626465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Иван женится на Царь-девице.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704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103" y="3108627"/>
            <a:ext cx="1502606" cy="150260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103" y="920348"/>
            <a:ext cx="1325589" cy="153609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611" y="4611233"/>
            <a:ext cx="1434092" cy="1729694"/>
          </a:xfrm>
          <a:prstGeom prst="rect">
            <a:avLst/>
          </a:prstGeom>
          <a:ln w="190500" cap="sq">
            <a:solidFill>
              <a:srgbClr val="FF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156" y="5190468"/>
            <a:ext cx="1650228" cy="1089151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071" y="4941790"/>
            <a:ext cx="1449890" cy="1337829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46" y="5193840"/>
            <a:ext cx="1529449" cy="1147087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157" y="5151735"/>
            <a:ext cx="1520651" cy="1140489"/>
          </a:xfrm>
          <a:prstGeom prst="rect">
            <a:avLst/>
          </a:prstGeom>
          <a:ln w="190500" cap="sq">
            <a:solidFill>
              <a:srgbClr val="C0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361708" y="2170416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33330" y="212794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83810" y="2420888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63859" y="384563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7349" y="4865195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35263" y="524689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78988" y="4725023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73972" y="499187"/>
            <a:ext cx="5942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nnabelle" panose="03000400000000000000" pitchFamily="66" charset="0"/>
              </a:rPr>
              <a:t>План урока</a:t>
            </a:r>
            <a:endParaRPr lang="ru-RU" sz="4800" dirty="0">
              <a:solidFill>
                <a:schemeClr val="bg1"/>
              </a:solidFill>
              <a:latin typeface="Annabelle" panose="03000400000000000000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07703" y="1557878"/>
            <a:ext cx="5112580" cy="194095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Царство растений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39440" y="555170"/>
            <a:ext cx="2452957" cy="64698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водоросли</a:t>
            </a:r>
            <a:endParaRPr lang="ru-RU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204863"/>
            <a:ext cx="957084" cy="6469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мхи</a:t>
            </a:r>
            <a:endParaRPr lang="ru-RU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510944"/>
            <a:ext cx="2581866" cy="6469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папоротники</a:t>
            </a:r>
            <a:endParaRPr lang="ru-RU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660232" y="603264"/>
            <a:ext cx="1801597" cy="6469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хвойные</a:t>
            </a:r>
            <a:endParaRPr lang="ru-RU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236296" y="2153066"/>
            <a:ext cx="1355655" cy="6469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хвощи</a:t>
            </a:r>
            <a:endParaRPr lang="ru-RU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99026" y="3789040"/>
            <a:ext cx="2729933" cy="7831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цветковые</a:t>
            </a:r>
            <a:endParaRPr lang="ru-RU" sz="40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Прямоугольник с двумя усеченными противолежащими углами 23"/>
          <p:cNvSpPr/>
          <p:nvPr/>
        </p:nvSpPr>
        <p:spPr>
          <a:xfrm>
            <a:off x="1237642" y="4725144"/>
            <a:ext cx="3722768" cy="771346"/>
          </a:xfrm>
          <a:prstGeom prst="snip2Diag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дикорастущие</a:t>
            </a:r>
            <a:endParaRPr lang="ru-RU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Прямоугольник с двумя усеченными противолежащими углами 24"/>
          <p:cNvSpPr/>
          <p:nvPr/>
        </p:nvSpPr>
        <p:spPr>
          <a:xfrm>
            <a:off x="5076056" y="4725144"/>
            <a:ext cx="3168352" cy="771346"/>
          </a:xfrm>
          <a:prstGeom prst="snip2Diag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культурные</a:t>
            </a:r>
            <a:endParaRPr lang="ru-RU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 flipV="1">
            <a:off x="2339752" y="1226203"/>
            <a:ext cx="216024" cy="3076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5" idx="2"/>
          </p:cNvCxnSpPr>
          <p:nvPr/>
        </p:nvCxnSpPr>
        <p:spPr>
          <a:xfrm flipV="1">
            <a:off x="4782813" y="1157930"/>
            <a:ext cx="0" cy="3999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6876256" y="1250250"/>
            <a:ext cx="288032" cy="3076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" idx="1"/>
            <a:endCxn id="4" idx="3"/>
          </p:cNvCxnSpPr>
          <p:nvPr/>
        </p:nvCxnSpPr>
        <p:spPr>
          <a:xfrm flipH="1" flipV="1">
            <a:off x="1496636" y="2528356"/>
            <a:ext cx="411067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" idx="3"/>
          </p:cNvCxnSpPr>
          <p:nvPr/>
        </p:nvCxnSpPr>
        <p:spPr>
          <a:xfrm flipV="1">
            <a:off x="7020283" y="2528356"/>
            <a:ext cx="21601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2" idx="2"/>
            <a:endCxn id="23" idx="0"/>
          </p:cNvCxnSpPr>
          <p:nvPr/>
        </p:nvCxnSpPr>
        <p:spPr>
          <a:xfrm>
            <a:off x="4463993" y="3498835"/>
            <a:ext cx="0" cy="2902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2339752" y="4437112"/>
            <a:ext cx="752645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25" idx="3"/>
          </p:cNvCxnSpPr>
          <p:nvPr/>
        </p:nvCxnSpPr>
        <p:spPr>
          <a:xfrm>
            <a:off x="5828959" y="4437112"/>
            <a:ext cx="831273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2227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745" y="3962912"/>
            <a:ext cx="830957" cy="2541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62" y="2262646"/>
            <a:ext cx="718879" cy="366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623" y="1680152"/>
            <a:ext cx="1045030" cy="895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229" y="3701373"/>
            <a:ext cx="620485" cy="6417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" y="3056164"/>
            <a:ext cx="699634" cy="693497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 rot="20003368">
            <a:off x="3639246" y="1080492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3000" b="1" i="1" dirty="0"/>
              <a:t>груша</a:t>
            </a:r>
            <a:endParaRPr lang="ru-RU" sz="3000" dirty="0"/>
          </a:p>
        </p:txBody>
      </p:sp>
      <p:sp>
        <p:nvSpPr>
          <p:cNvPr id="10" name="Овал 9"/>
          <p:cNvSpPr/>
          <p:nvPr/>
        </p:nvSpPr>
        <p:spPr>
          <a:xfrm rot="564032">
            <a:off x="4445673" y="972275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ru-RU" sz="3000" b="1" i="1" dirty="0"/>
              <a:t>гвоздика</a:t>
            </a:r>
            <a:endParaRPr lang="ru-RU" sz="3000" b="1" dirty="0"/>
          </a:p>
        </p:txBody>
      </p:sp>
      <p:sp>
        <p:nvSpPr>
          <p:cNvPr id="12" name="Овал 11"/>
          <p:cNvSpPr/>
          <p:nvPr/>
        </p:nvSpPr>
        <p:spPr>
          <a:xfrm rot="5217105">
            <a:off x="5521465" y="2153767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000" b="1" i="1" dirty="0"/>
              <a:t>лилия</a:t>
            </a:r>
            <a:endParaRPr lang="ru-RU" sz="3000" b="1" dirty="0"/>
          </a:p>
        </p:txBody>
      </p:sp>
      <p:sp>
        <p:nvSpPr>
          <p:cNvPr id="13" name="Овал 12"/>
          <p:cNvSpPr/>
          <p:nvPr/>
        </p:nvSpPr>
        <p:spPr>
          <a:xfrm rot="20128135">
            <a:off x="4776559" y="3395603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3000" b="1" i="1" dirty="0"/>
              <a:t>яблоня</a:t>
            </a:r>
            <a:endParaRPr lang="ru-RU" sz="3000" b="1" dirty="0"/>
          </a:p>
        </p:txBody>
      </p:sp>
      <p:sp>
        <p:nvSpPr>
          <p:cNvPr id="14" name="Овал 13"/>
          <p:cNvSpPr/>
          <p:nvPr/>
        </p:nvSpPr>
        <p:spPr>
          <a:xfrm rot="2714179">
            <a:off x="5167677" y="1353582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300" b="1" i="1" dirty="0"/>
              <a:t>вишня </a:t>
            </a:r>
            <a:endParaRPr lang="ru-RU" sz="3300" b="1" dirty="0"/>
          </a:p>
        </p:txBody>
      </p:sp>
      <p:sp>
        <p:nvSpPr>
          <p:cNvPr id="16" name="Овал 15"/>
          <p:cNvSpPr/>
          <p:nvPr/>
        </p:nvSpPr>
        <p:spPr>
          <a:xfrm rot="432307">
            <a:off x="4042160" y="3515767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ru-RU" sz="3000" b="1" i="1" dirty="0"/>
              <a:t>малина</a:t>
            </a:r>
            <a:endParaRPr lang="ru-RU" sz="3000" b="1" dirty="0"/>
          </a:p>
        </p:txBody>
      </p:sp>
      <p:sp>
        <p:nvSpPr>
          <p:cNvPr id="17" name="Овал 16"/>
          <p:cNvSpPr/>
          <p:nvPr/>
        </p:nvSpPr>
        <p:spPr>
          <a:xfrm rot="2597783">
            <a:off x="3293576" y="3157534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ru-RU" sz="3000" b="1" i="1" dirty="0"/>
              <a:t>сосна	</a:t>
            </a:r>
            <a:endParaRPr lang="ru-RU" sz="3000" b="1" dirty="0"/>
          </a:p>
        </p:txBody>
      </p:sp>
      <p:sp>
        <p:nvSpPr>
          <p:cNvPr id="18" name="Овал 17"/>
          <p:cNvSpPr/>
          <p:nvPr/>
        </p:nvSpPr>
        <p:spPr>
          <a:xfrm rot="15580750">
            <a:off x="2944051" y="2450488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3000" b="1" i="1" dirty="0"/>
              <a:t>калина</a:t>
            </a:r>
            <a:endParaRPr lang="ru-RU" sz="3000" b="1" dirty="0"/>
          </a:p>
        </p:txBody>
      </p:sp>
      <p:sp>
        <p:nvSpPr>
          <p:cNvPr id="19" name="Овал 18"/>
          <p:cNvSpPr/>
          <p:nvPr/>
        </p:nvSpPr>
        <p:spPr>
          <a:xfrm rot="17763660">
            <a:off x="3067230" y="1670730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3000" b="1" i="1" dirty="0"/>
              <a:t>мак</a:t>
            </a:r>
            <a:endParaRPr lang="ru-RU" sz="3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91547" y="25752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 rot="564032">
            <a:off x="4443884" y="969767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ru-RU" sz="3000" b="1" i="1" dirty="0" err="1"/>
              <a:t>здиговка</a:t>
            </a:r>
            <a:endParaRPr lang="ru-RU" sz="3000" b="1" dirty="0"/>
          </a:p>
        </p:txBody>
      </p:sp>
      <p:sp>
        <p:nvSpPr>
          <p:cNvPr id="28" name="Овал 27"/>
          <p:cNvSpPr/>
          <p:nvPr/>
        </p:nvSpPr>
        <p:spPr>
          <a:xfrm rot="2714179">
            <a:off x="5166074" y="1250359"/>
            <a:ext cx="643525" cy="21421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300" b="1" i="1" dirty="0" err="1"/>
              <a:t>яшинв</a:t>
            </a:r>
            <a:r>
              <a:rPr lang="ru-RU" sz="3300" b="1" i="1" dirty="0"/>
              <a:t> </a:t>
            </a:r>
            <a:endParaRPr lang="ru-RU" sz="3300" b="1" dirty="0"/>
          </a:p>
        </p:txBody>
      </p:sp>
      <p:sp>
        <p:nvSpPr>
          <p:cNvPr id="30" name="Овал 29"/>
          <p:cNvSpPr/>
          <p:nvPr/>
        </p:nvSpPr>
        <p:spPr>
          <a:xfrm rot="5217105">
            <a:off x="5516304" y="2152472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000" b="1" i="1" dirty="0" err="1"/>
              <a:t>илиля</a:t>
            </a:r>
            <a:endParaRPr lang="ru-RU" sz="3000" b="1" dirty="0"/>
          </a:p>
        </p:txBody>
      </p:sp>
      <p:sp>
        <p:nvSpPr>
          <p:cNvPr id="32" name="Овал 31"/>
          <p:cNvSpPr/>
          <p:nvPr/>
        </p:nvSpPr>
        <p:spPr>
          <a:xfrm rot="20128135">
            <a:off x="4776559" y="3395603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3000" b="1" i="1" dirty="0" err="1"/>
              <a:t>оняляб</a:t>
            </a:r>
            <a:endParaRPr lang="ru-RU" sz="3000" b="1" dirty="0"/>
          </a:p>
        </p:txBody>
      </p:sp>
      <p:sp>
        <p:nvSpPr>
          <p:cNvPr id="33" name="Овал 32"/>
          <p:cNvSpPr/>
          <p:nvPr/>
        </p:nvSpPr>
        <p:spPr>
          <a:xfrm rot="432307">
            <a:off x="4035661" y="3528868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ru-RU" sz="3000" b="1" i="1" dirty="0"/>
              <a:t>налима</a:t>
            </a:r>
            <a:endParaRPr lang="ru-RU" sz="3000" b="1" dirty="0"/>
          </a:p>
        </p:txBody>
      </p:sp>
      <p:sp>
        <p:nvSpPr>
          <p:cNvPr id="36" name="Овал 35"/>
          <p:cNvSpPr/>
          <p:nvPr/>
        </p:nvSpPr>
        <p:spPr>
          <a:xfrm rot="2597783">
            <a:off x="3283239" y="3166981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ru-RU" sz="3000" b="1" i="1" dirty="0" err="1"/>
              <a:t>ансос</a:t>
            </a:r>
            <a:r>
              <a:rPr lang="ru-RU" sz="3000" b="1" i="1" dirty="0"/>
              <a:t>	</a:t>
            </a:r>
            <a:endParaRPr lang="ru-RU" sz="3000" b="1" dirty="0"/>
          </a:p>
        </p:txBody>
      </p:sp>
      <p:sp>
        <p:nvSpPr>
          <p:cNvPr id="38" name="Овал 37"/>
          <p:cNvSpPr/>
          <p:nvPr/>
        </p:nvSpPr>
        <p:spPr>
          <a:xfrm rot="15580750">
            <a:off x="2924640" y="2457039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3000" b="1" i="1" dirty="0" err="1"/>
              <a:t>нилака</a:t>
            </a:r>
            <a:endParaRPr lang="ru-RU" sz="3000" b="1" dirty="0"/>
          </a:p>
        </p:txBody>
      </p:sp>
      <p:sp>
        <p:nvSpPr>
          <p:cNvPr id="39" name="Овал 38"/>
          <p:cNvSpPr/>
          <p:nvPr/>
        </p:nvSpPr>
        <p:spPr>
          <a:xfrm rot="17763660">
            <a:off x="3058149" y="1674005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3000" b="1" i="1" dirty="0" err="1"/>
              <a:t>акм</a:t>
            </a:r>
            <a:endParaRPr lang="ru-RU" sz="3000" b="1" dirty="0"/>
          </a:p>
        </p:txBody>
      </p:sp>
      <p:sp>
        <p:nvSpPr>
          <p:cNvPr id="40" name="Овал 39"/>
          <p:cNvSpPr/>
          <p:nvPr/>
        </p:nvSpPr>
        <p:spPr>
          <a:xfrm rot="20003368">
            <a:off x="3643305" y="1073459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3000" b="1" i="1" dirty="0" err="1"/>
              <a:t>шураг</a:t>
            </a:r>
            <a:r>
              <a:rPr lang="ru-RU" sz="3000" i="1" dirty="0"/>
              <a:t>	</a:t>
            </a:r>
            <a:endParaRPr lang="ru-RU" sz="3000" dirty="0"/>
          </a:p>
        </p:txBody>
      </p:sp>
      <p:sp>
        <p:nvSpPr>
          <p:cNvPr id="15" name="Овал 14"/>
          <p:cNvSpPr/>
          <p:nvPr/>
        </p:nvSpPr>
        <p:spPr>
          <a:xfrm rot="7707273">
            <a:off x="5306646" y="2965110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>
            <a:noAutofit/>
          </a:bodyPr>
          <a:lstStyle/>
          <a:p>
            <a:pPr algn="ctr"/>
            <a:endParaRPr lang="ru-RU" sz="3000" b="1" i="1" dirty="0"/>
          </a:p>
          <a:p>
            <a:pPr algn="ctr"/>
            <a:r>
              <a:rPr lang="ru-RU" sz="3000" b="1" i="1" dirty="0"/>
              <a:t>фиалка</a:t>
            </a:r>
          </a:p>
          <a:p>
            <a:pPr algn="ctr"/>
            <a:endParaRPr lang="ru-RU" sz="3000" b="1" dirty="0"/>
          </a:p>
        </p:txBody>
      </p:sp>
      <p:sp>
        <p:nvSpPr>
          <p:cNvPr id="31" name="Овал 30"/>
          <p:cNvSpPr/>
          <p:nvPr/>
        </p:nvSpPr>
        <p:spPr>
          <a:xfrm rot="7707273">
            <a:off x="5306646" y="2967617"/>
            <a:ext cx="643525" cy="1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>
            <a:noAutofit/>
          </a:bodyPr>
          <a:lstStyle/>
          <a:p>
            <a:pPr algn="ctr"/>
            <a:endParaRPr lang="ru-RU" sz="3000" b="1" i="1" dirty="0"/>
          </a:p>
          <a:p>
            <a:pPr algn="ctr"/>
            <a:r>
              <a:rPr lang="ru-RU" sz="3000" b="1" i="1" dirty="0" err="1"/>
              <a:t>ликафа</a:t>
            </a:r>
            <a:endParaRPr lang="ru-RU" sz="3000" b="1" i="1" dirty="0"/>
          </a:p>
          <a:p>
            <a:pPr algn="ctr"/>
            <a:endParaRPr lang="ru-RU" sz="3000" b="1" dirty="0"/>
          </a:p>
        </p:txBody>
      </p:sp>
      <p:sp>
        <p:nvSpPr>
          <p:cNvPr id="7" name="Овал 6"/>
          <p:cNvSpPr/>
          <p:nvPr/>
        </p:nvSpPr>
        <p:spPr>
          <a:xfrm>
            <a:off x="4141913" y="2818681"/>
            <a:ext cx="784053" cy="7558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796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0">
        <p15:prstTrans prst="drape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30" grpId="0" animBg="1"/>
      <p:bldP spid="32" grpId="0" animBg="1"/>
      <p:bldP spid="33" grpId="0" animBg="1"/>
      <p:bldP spid="36" grpId="0" animBg="1"/>
      <p:bldP spid="38" grpId="0" animBg="1"/>
      <p:bldP spid="39" grpId="0" animBg="1"/>
      <p:bldP spid="4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99792" y="3892406"/>
            <a:ext cx="29161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бирки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2564904"/>
            <a:ext cx="66247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почетная грамота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6993" y="1052736"/>
            <a:ext cx="492647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600" b="1" cap="none" spc="0" dirty="0" smtClean="0">
                <a:ln/>
                <a:solidFill>
                  <a:schemeClr val="accent4"/>
                </a:solidFill>
                <a:effectLst/>
              </a:rPr>
              <a:t>состязание</a:t>
            </a:r>
            <a:endParaRPr lang="ru-RU" sz="66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8633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9" y="1233144"/>
            <a:ext cx="1502606" cy="150260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48" y="3781889"/>
            <a:ext cx="1325589" cy="153609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48" y="1167691"/>
            <a:ext cx="1434092" cy="1729694"/>
          </a:xfrm>
          <a:prstGeom prst="rect">
            <a:avLst/>
          </a:prstGeom>
          <a:ln w="190500" cap="sq">
            <a:solidFill>
              <a:srgbClr val="FF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821" y="4973701"/>
            <a:ext cx="1650228" cy="1089151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96" y="3112974"/>
            <a:ext cx="1449890" cy="1337829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96" y="1554400"/>
            <a:ext cx="1529449" cy="1147087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901" y="4230354"/>
            <a:ext cx="1520651" cy="1140489"/>
          </a:xfrm>
          <a:prstGeom prst="rect">
            <a:avLst/>
          </a:prstGeom>
          <a:ln w="190500" cap="sq">
            <a:solidFill>
              <a:srgbClr val="C0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361708" y="2170416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33330" y="212794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83810" y="2420888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63859" y="384563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7349" y="4865195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35263" y="5246894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78988" y="4725023"/>
            <a:ext cx="655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7.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28439" y="514599"/>
            <a:ext cx="5942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nnabelle" panose="03000400000000000000" pitchFamily="66" charset="0"/>
              </a:rPr>
              <a:t>План урока</a:t>
            </a:r>
            <a:endParaRPr lang="ru-RU" sz="4800" dirty="0">
              <a:solidFill>
                <a:schemeClr val="bg1"/>
              </a:solidFill>
              <a:latin typeface="Annabelle" panose="030004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376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12" y="1993639"/>
            <a:ext cx="6363647" cy="1234727"/>
          </a:xfrm>
        </p:spPr>
        <p:txBody>
          <a:bodyPr/>
          <a:lstStyle/>
          <a:p>
            <a:pPr algn="just"/>
            <a:r>
              <a:rPr lang="ru-RU" dirty="0"/>
              <a:t>1. Как было в </a:t>
            </a:r>
            <a:r>
              <a:rPr lang="ru-RU" dirty="0" smtClean="0"/>
              <a:t>доме, где </a:t>
            </a:r>
            <a:r>
              <a:rPr lang="ru-RU" dirty="0"/>
              <a:t>жил </a:t>
            </a:r>
            <a:r>
              <a:rPr lang="ru-RU" dirty="0" smtClean="0"/>
              <a:t>Коля с родителями</a:t>
            </a:r>
            <a:r>
              <a:rPr lang="ru-RU" dirty="0"/>
              <a:t>?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6239" y="3196159"/>
            <a:ext cx="78813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1) всё было уставлено ящичками с землёй для цветов;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6239" y="3905640"/>
            <a:ext cx="7676282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2)всё сверкало белизной и чистотой и нигде ни травинки;</a:t>
            </a:r>
          </a:p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ru-RU" sz="1350" dirty="0">
              <a:solidFill>
                <a:prstClr val="black"/>
              </a:solidFill>
              <a:latin typeface="Trebuchet MS" panose="020B060302020202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926" y="4727513"/>
            <a:ext cx="6829816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3) в квартире не было растений, зато под окном был цветник.</a:t>
            </a:r>
          </a:p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ru-RU" sz="1350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452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4050" dirty="0"/>
              <a:t>2. Что нравилось Коле в доме у дедушки?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1" y="2943073"/>
            <a:ext cx="67351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1) там было так же чисто и красиво, как дома;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1" y="3640420"/>
            <a:ext cx="73089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2) Там было много ящичков, горшочков с растениями;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4342617"/>
            <a:ext cx="712974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42900" fontAlgn="auto"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prstClr val="black"/>
                </a:solidFill>
                <a:latin typeface="Trebuchet MS" panose="020B0603020202020204"/>
              </a:rPr>
              <a:t>3) там было много вкусного варенья.</a:t>
            </a:r>
          </a:p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ru-RU" sz="1350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418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1_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2_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3_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6.xml><?xml version="1.0" encoding="utf-8"?>
<a:theme xmlns:a="http://schemas.openxmlformats.org/drawingml/2006/main" name="4_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7.xml><?xml version="1.0" encoding="utf-8"?>
<a:theme xmlns:a="http://schemas.openxmlformats.org/drawingml/2006/main" name="5_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8.xml><?xml version="1.0" encoding="utf-8"?>
<a:theme xmlns:a="http://schemas.openxmlformats.org/drawingml/2006/main" name="6_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ромашка</Template>
  <TotalTime>354</TotalTime>
  <Words>404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34" baseType="lpstr">
      <vt:lpstr>a_AvanteTitulGr</vt:lpstr>
      <vt:lpstr>American Retro</vt:lpstr>
      <vt:lpstr>Annabelle</vt:lpstr>
      <vt:lpstr>Arial</vt:lpstr>
      <vt:lpstr>Calibri</vt:lpstr>
      <vt:lpstr>Calibri Light</vt:lpstr>
      <vt:lpstr>Segoe UI</vt:lpstr>
      <vt:lpstr>Segoe UI Light</vt:lpstr>
      <vt:lpstr>Trebuchet MS</vt:lpstr>
      <vt:lpstr>Wingdings 3</vt:lpstr>
      <vt:lpstr>Тема1</vt:lpstr>
      <vt:lpstr>Аспект</vt:lpstr>
      <vt:lpstr>1_Аспект</vt:lpstr>
      <vt:lpstr>2_Аспект</vt:lpstr>
      <vt:lpstr>3_Аспект</vt:lpstr>
      <vt:lpstr>4_Аспект</vt:lpstr>
      <vt:lpstr>5_Аспект</vt:lpstr>
      <vt:lpstr>6_Аспект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Как было в доме, где жил Коля с родителями? </vt:lpstr>
      <vt:lpstr>2. Что нравилось Коле в доме у дедушки?</vt:lpstr>
      <vt:lpstr>3. Что попросил Коля у дедушки? </vt:lpstr>
      <vt:lpstr>4. Почему Коля никому не рассказывал о своём садике? </vt:lpstr>
      <vt:lpstr>5. О чём попросил Коля отца? </vt:lpstr>
      <vt:lpstr>6. Каким, по-вашему , был Коля?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56</cp:revision>
  <dcterms:created xsi:type="dcterms:W3CDTF">2010-04-23T03:00:43Z</dcterms:created>
  <dcterms:modified xsi:type="dcterms:W3CDTF">2017-11-09T14:13:53Z</dcterms:modified>
</cp:coreProperties>
</file>