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FAA22-BAFD-4844-A183-625678B1A661}" type="datetimeFigureOut">
              <a:rPr lang="uk-UA" smtClean="0"/>
              <a:pPr/>
              <a:t>16.11.2017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E853E-7BD3-43F0-B74D-058ABB056F62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357290" y="1142984"/>
            <a:ext cx="692948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latin typeface="Monotype Corsiva" pitchFamily="66" charset="0"/>
              </a:rPr>
              <a:t>“ Етимологічні п'ятихвилинки на уроках  </a:t>
            </a:r>
            <a:r>
              <a:rPr lang="uk-UA" sz="3600" b="1" smtClean="0">
                <a:latin typeface="Monotype Corsiva" pitchFamily="66" charset="0"/>
              </a:rPr>
              <a:t>української </a:t>
            </a:r>
            <a:r>
              <a:rPr lang="uk-UA" sz="3600" b="1" smtClean="0">
                <a:latin typeface="Monotype Corsiva" pitchFamily="66" charset="0"/>
              </a:rPr>
              <a:t> мови </a:t>
            </a:r>
            <a:r>
              <a:rPr lang="uk-UA" sz="3600" b="1" dirty="0" smtClean="0">
                <a:latin typeface="Monotype Corsiva" pitchFamily="66" charset="0"/>
              </a:rPr>
              <a:t>– ефективний засіб національно – патріотичного виховання ”  </a:t>
            </a:r>
            <a:endParaRPr lang="uk-UA" sz="3600" b="1" dirty="0"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0" y="5214950"/>
            <a:ext cx="42148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dirty="0" smtClean="0">
                <a:latin typeface="Book Antiqua" pitchFamily="18" charset="0"/>
              </a:rPr>
              <a:t>Підготувала вчитель</a:t>
            </a:r>
          </a:p>
          <a:p>
            <a:pPr algn="ctr"/>
            <a:r>
              <a:rPr lang="uk-UA" sz="2000" b="1" dirty="0" smtClean="0">
                <a:latin typeface="Book Antiqua" pitchFamily="18" charset="0"/>
              </a:rPr>
              <a:t> початкових класів </a:t>
            </a:r>
          </a:p>
          <a:p>
            <a:pPr algn="ctr"/>
            <a:r>
              <a:rPr lang="uk-UA" sz="2000" b="1" dirty="0" smtClean="0">
                <a:latin typeface="Book Antiqua" pitchFamily="18" charset="0"/>
              </a:rPr>
              <a:t>ЗОШ І – ІІ ст. села Товсте</a:t>
            </a:r>
          </a:p>
          <a:p>
            <a:pPr algn="ctr"/>
            <a:r>
              <a:rPr lang="uk-UA" sz="2000" b="1" dirty="0" smtClean="0">
                <a:latin typeface="Book Antiqua" pitchFamily="18" charset="0"/>
              </a:rPr>
              <a:t> Сидорчук Тетяна Ярославівна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71472" y="428604"/>
            <a:ext cx="3643338" cy="31432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14414" y="3643314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ДУБ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22529" name="Rectangle 1"/>
          <p:cNvSpPr>
            <a:spLocks noChangeArrowheads="1"/>
          </p:cNvSpPr>
          <p:nvPr/>
        </p:nvSpPr>
        <p:spPr bwMode="auto">
          <a:xfrm rot="258093">
            <a:off x="3886503" y="613813"/>
            <a:ext cx="4830171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Скласти два речення зі словом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дуб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: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І варіант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 щоб слово було підметом;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ІІ варіант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–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 щоб слово було другорядним членом речення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rgbClr val="222222"/>
                </a:solidFill>
                <a:effectLst/>
                <a:latin typeface="Constantia" pitchFamily="18" charset="0"/>
                <a:ea typeface="Calibri" pitchFamily="34" charset="0"/>
                <a:cs typeface="Arial" pitchFamily="34" charset="0"/>
              </a:rPr>
              <a:t>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2928934"/>
            <a:ext cx="35004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2071670" y="214290"/>
            <a:ext cx="4286280" cy="300039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57554" y="3357562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ЖИТО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928662" y="4071942"/>
            <a:ext cx="692948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Прочитай прислів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я та приказки про жито. Випиши дієслова та розбери їх за будовою.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Де постарались, там жито і пшениця, де полінувались, там кукіль і мітлиця.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Жита ростуть, як з води йдуть.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v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Не вважай на врожай, а жито сій, то хліб буде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786446" y="285728"/>
            <a:ext cx="2647950" cy="31908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929322" y="3571876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ЖУРАВЕЛЬ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24583" name="AutoShape 7"/>
          <p:cNvSpPr>
            <a:spLocks noChangeShapeType="1"/>
          </p:cNvSpPr>
          <p:nvPr/>
        </p:nvSpPr>
        <p:spPr bwMode="auto">
          <a:xfrm>
            <a:off x="4857752" y="5024446"/>
            <a:ext cx="785818" cy="19050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579" name="AutoShape 3"/>
          <p:cNvSpPr>
            <a:spLocks noChangeShapeType="1"/>
          </p:cNvSpPr>
          <p:nvPr/>
        </p:nvSpPr>
        <p:spPr bwMode="auto">
          <a:xfrm flipH="1">
            <a:off x="2000231" y="5000637"/>
            <a:ext cx="1566869" cy="285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584" name="AutoShape 8"/>
          <p:cNvSpPr>
            <a:spLocks noChangeShapeType="1"/>
          </p:cNvSpPr>
          <p:nvPr/>
        </p:nvSpPr>
        <p:spPr bwMode="auto">
          <a:xfrm flipH="1">
            <a:off x="2500298" y="4929194"/>
            <a:ext cx="1062034" cy="7144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581" name="AutoShape 5"/>
          <p:cNvSpPr>
            <a:spLocks noChangeShapeType="1"/>
          </p:cNvSpPr>
          <p:nvPr/>
        </p:nvSpPr>
        <p:spPr bwMode="auto">
          <a:xfrm flipH="1">
            <a:off x="1571603" y="5000636"/>
            <a:ext cx="2052643" cy="78581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577" name="AutoShape 1"/>
          <p:cNvSpPr>
            <a:spLocks noChangeShapeType="1"/>
          </p:cNvSpPr>
          <p:nvPr/>
        </p:nvSpPr>
        <p:spPr bwMode="auto">
          <a:xfrm flipV="1">
            <a:off x="4786315" y="4714884"/>
            <a:ext cx="857256" cy="21431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580" name="AutoShape 4"/>
          <p:cNvSpPr>
            <a:spLocks noChangeShapeType="1"/>
          </p:cNvSpPr>
          <p:nvPr/>
        </p:nvSpPr>
        <p:spPr bwMode="auto">
          <a:xfrm flipH="1" flipV="1">
            <a:off x="1714480" y="4714884"/>
            <a:ext cx="1862142" cy="214314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578" name="AutoShape 2"/>
          <p:cNvSpPr>
            <a:spLocks noChangeShapeType="1"/>
          </p:cNvSpPr>
          <p:nvPr/>
        </p:nvSpPr>
        <p:spPr bwMode="auto">
          <a:xfrm flipV="1">
            <a:off x="4786314" y="4929199"/>
            <a:ext cx="857256" cy="714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582" name="AutoShape 6"/>
          <p:cNvSpPr>
            <a:spLocks noChangeShapeType="1"/>
          </p:cNvSpPr>
          <p:nvPr/>
        </p:nvSpPr>
        <p:spPr bwMode="auto">
          <a:xfrm>
            <a:off x="4857752" y="5000636"/>
            <a:ext cx="1285884" cy="857256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1071538" y="3286124"/>
            <a:ext cx="4786314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Скласти  текст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опис журавля, використовуючи допоміжні слова.</a:t>
            </a:r>
            <a:endParaRPr kumimoji="0" lang="uk-UA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428596" y="4500570"/>
            <a:ext cx="7072330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Довга шия                                                     Міцний дзьоб</a:t>
            </a: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Забарвлення сіре              </a:t>
            </a:r>
            <a:r>
              <a:rPr lang="uk-UA" b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ЖУРАВЕЛЬ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Пера чорні</a:t>
            </a: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Рослинна їжа                                                Червона Книга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України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Великий                                                              Довгоногий</a:t>
            </a:r>
            <a:endParaRPr lang="uk-UA" sz="1050" dirty="0" smtClean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88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42852"/>
            <a:ext cx="3367947" cy="3213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3"/>
          <a:stretch>
            <a:fillRect/>
          </a:stretch>
        </p:blipFill>
        <p:spPr>
          <a:xfrm>
            <a:off x="714348" y="428604"/>
            <a:ext cx="5500726" cy="3143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214414" y="3500438"/>
            <a:ext cx="4671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ЗАПОРІЗЬКА СІЧ 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3214678" y="4143380"/>
            <a:ext cx="564357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Прочитай вірш. Випиши прикметники та постав до них запитання.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Цілий день читав би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 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/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і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ціліську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 ніч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 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/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про козацьку славу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— 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/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ahoma" pitchFamily="34" charset="0"/>
              </a:rPr>
              <a:t>Запорізьку Січ.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ahoma" pitchFamily="34" charset="0"/>
              </a:rPr>
              <a:t> 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643438" y="357166"/>
            <a:ext cx="3490916" cy="2571768"/>
          </a:xfrm>
          <a:prstGeom prst="rect">
            <a:avLst/>
          </a:prstGeom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/>
          <a:srcRect l="11916" r="9617"/>
          <a:stretch>
            <a:fillRect/>
          </a:stretch>
        </p:blipFill>
        <p:spPr bwMode="auto">
          <a:xfrm rot="20947693">
            <a:off x="319062" y="388714"/>
            <a:ext cx="4484401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1928794" y="4857760"/>
            <a:ext cx="63579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Склади розповідь про звичай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засівання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у твоєму краю.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3000372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ЗАСІВАННЯ</a:t>
            </a:r>
            <a:endParaRPr lang="uk-UA" sz="2400" b="1" dirty="0">
              <a:latin typeface="Centur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71472" y="428604"/>
            <a:ext cx="3714776" cy="2714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3143248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КАЛИНА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142976" y="3786190"/>
            <a:ext cx="7215206" cy="2523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вбирається , у, калина, риба, Похолодніло, не ловиться, цвіт.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як , калині ,Заливається, соловейко на.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калиною, коли, росте, дитиною, Любуйтеся, цвіте, а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коли.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білим ,Весною, квітує,  калина, червоним, цвітом а восени.</a:t>
            </a:r>
            <a:endParaRPr kumimoji="0" lang="uk-UA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43438" y="2214554"/>
            <a:ext cx="4071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Відновити прислів</a:t>
            </a:r>
            <a:r>
              <a:rPr lang="uk-UA" b="1" i="1" dirty="0" smtClean="0">
                <a:ea typeface="Calibri" pitchFamily="34" charset="0"/>
                <a:cs typeface="Times New Roman" pitchFamily="18" charset="0"/>
              </a:rPr>
              <a:t>’</a:t>
            </a:r>
            <a:r>
              <a:rPr lang="uk-UA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я. Підкреслити головні члени речення у першому і четвертому прислів</a:t>
            </a:r>
            <a:r>
              <a:rPr lang="uk-UA" b="1" i="1" dirty="0" smtClean="0">
                <a:ea typeface="Calibri" pitchFamily="34" charset="0"/>
                <a:cs typeface="Times New Roman" pitchFamily="18" charset="0"/>
              </a:rPr>
              <a:t>’</a:t>
            </a:r>
            <a:r>
              <a:rPr lang="uk-UA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ї. </a:t>
            </a:r>
            <a:endParaRPr lang="uk-UA" sz="105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643570" y="357166"/>
            <a:ext cx="2676531" cy="37862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72198" y="421481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КОЗАК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214282" y="500042"/>
            <a:ext cx="535785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Прочитай текст. Спиши перший абзац. Замість крапок, добери слова з довідки. Підкресли дієслова у першому абзаці.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Образ козака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завжди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із мужністю, сміливістю, молодецьким завзяттям.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були ті відважні люди, які присвячували своє життя служінню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, були патріотами у повному розумінні цього слова.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Щоб полегшити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своєму народові, багато з них відмовлялися мати власну родину. Козаки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у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Запорізькій Січі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там вони загартовували свій дух і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у володінні зброєю.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Слова для довідки: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пов'язувався, козаками, Батьківщині, життя, жили, вдосконалювалися.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2910" y="428604"/>
            <a:ext cx="2571768" cy="3286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3714752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ЛЕЛЕКА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3143240" y="1214422"/>
            <a:ext cx="571504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Прочитай лічилку. Випиши із лічилки слова із переносним значенням. З одним словосполученням (на  вибір) склади речення. 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Летіла лелека,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Летіла здалека,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Та й сіла на хаті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Зірки рахувати.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Не їла, не спала,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Всю ніч рахувала,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А вдосвіта збилась,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Зоря покотилась,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Упала додолу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піжмурці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в колу.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000628" y="214290"/>
            <a:ext cx="2647950" cy="31908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6380" y="3429000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ЛЕЙБИК</a:t>
            </a:r>
            <a:endParaRPr lang="uk-UA" sz="2400" b="1" dirty="0">
              <a:latin typeface="Century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1071546"/>
            <a:ext cx="3357586" cy="39989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 rot="20906266">
            <a:off x="714348" y="714356"/>
            <a:ext cx="34290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Century" pitchFamily="18" charset="0"/>
              </a:rPr>
              <a:t>ЛЕЙБИК ТЕРНОПІЛЬЩИНИ 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1928794" y="5357826"/>
            <a:ext cx="63579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Підготуй цікаві відомості  про народне вбрання твоїх односельчан.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071538" y="428604"/>
            <a:ext cx="3357586" cy="27146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428728" y="3214686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МАЙДАН 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285984" y="4000504"/>
            <a:ext cx="614363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Прочитай вірш. Спиши та встав пропущені букви.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М.. на Майдан..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сотн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 днів стояли,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Боролис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 за Свободу, Волю,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Чест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 ,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І сто ночей спокійно ми не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спал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І виганяли банд.., що при владі,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гет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..!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3" name="Содержимое 12" descr="Sergey-A_0.t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717096" y="1166018"/>
            <a:ext cx="3709805" cy="4525962"/>
          </a:xfr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/>
          <p:cNvPicPr/>
          <p:nvPr/>
        </p:nvPicPr>
        <p:blipFill>
          <a:blip r:embed="rId4"/>
          <a:stretch>
            <a:fillRect/>
          </a:stretch>
        </p:blipFill>
        <p:spPr>
          <a:xfrm>
            <a:off x="785786" y="428604"/>
            <a:ext cx="2786082" cy="314327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5786" y="3571876"/>
            <a:ext cx="27860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БАНДУРА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3786182" y="428604"/>
            <a:ext cx="492919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Підкресли у вірші головні члени речення.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Бандура, як душа народу 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Сміється, плаче, гомонить. 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Безсмертна, як жива природа </a:t>
            </a:r>
            <a:endParaRPr kumimoji="0" lang="uk-UA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Між люди музика летить.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214686"/>
            <a:ext cx="263500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143504" y="357166"/>
            <a:ext cx="2867031" cy="29289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15008" y="3357562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МАК</a:t>
            </a:r>
            <a:endParaRPr lang="uk-UA" sz="2400" b="1" dirty="0">
              <a:latin typeface="Century" pitchFamily="18" charset="0"/>
            </a:endParaRPr>
          </a:p>
        </p:txBody>
      </p:sp>
      <p:pic>
        <p:nvPicPr>
          <p:cNvPr id="3277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2000240"/>
            <a:ext cx="1533525" cy="1457325"/>
          </a:xfrm>
          <a:prstGeom prst="rect">
            <a:avLst/>
          </a:prstGeom>
          <a:noFill/>
        </p:spPr>
      </p:pic>
      <p:pic>
        <p:nvPicPr>
          <p:cNvPr id="3277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2000240"/>
            <a:ext cx="1533525" cy="1457325"/>
          </a:xfrm>
          <a:prstGeom prst="rect">
            <a:avLst/>
          </a:prstGeom>
          <a:noFill/>
        </p:spPr>
      </p:pic>
      <p:pic>
        <p:nvPicPr>
          <p:cNvPr id="327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3571876"/>
            <a:ext cx="1533525" cy="1457325"/>
          </a:xfrm>
          <a:prstGeom prst="rect">
            <a:avLst/>
          </a:prstGeom>
          <a:noFill/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4929198"/>
            <a:ext cx="1533525" cy="1457325"/>
          </a:xfrm>
          <a:prstGeom prst="rect">
            <a:avLst/>
          </a:prstGeom>
          <a:noFill/>
        </p:spPr>
      </p:pic>
      <p:pic>
        <p:nvPicPr>
          <p:cNvPr id="32769" name="Рисунок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3643314"/>
            <a:ext cx="1533525" cy="1457325"/>
          </a:xfrm>
          <a:prstGeom prst="rect">
            <a:avLst/>
          </a:prstGeom>
          <a:noFill/>
        </p:spPr>
      </p:pic>
      <p:sp>
        <p:nvSpPr>
          <p:cNvPr id="32773" name="Oval 5"/>
          <p:cNvSpPr>
            <a:spLocks noChangeArrowheads="1"/>
          </p:cNvSpPr>
          <p:nvPr/>
        </p:nvSpPr>
        <p:spPr bwMode="auto">
          <a:xfrm>
            <a:off x="2571736" y="4000504"/>
            <a:ext cx="1095375" cy="76835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МАК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642910" y="2214554"/>
            <a:ext cx="676275" cy="457200"/>
          </a:xfrm>
          <a:prstGeom prst="flowChartPunchedTap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-овий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3071802" y="2285992"/>
            <a:ext cx="676275" cy="457200"/>
          </a:xfrm>
          <a:prstGeom prst="flowChartPunchedTap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-івка</a:t>
            </a:r>
            <a:endParaRPr kumimoji="0" lang="uk-UA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9" name="AutoShape 11"/>
          <p:cNvSpPr>
            <a:spLocks noChangeArrowheads="1"/>
          </p:cNvSpPr>
          <p:nvPr/>
        </p:nvSpPr>
        <p:spPr bwMode="auto">
          <a:xfrm>
            <a:off x="928662" y="3929066"/>
            <a:ext cx="676275" cy="457200"/>
          </a:xfrm>
          <a:prstGeom prst="flowChartPunchedTap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9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-івочка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AutoShape 3"/>
          <p:cNvSpPr>
            <a:spLocks noChangeArrowheads="1"/>
          </p:cNvSpPr>
          <p:nvPr/>
        </p:nvSpPr>
        <p:spPr bwMode="auto">
          <a:xfrm>
            <a:off x="4786314" y="3857628"/>
            <a:ext cx="676275" cy="457200"/>
          </a:xfrm>
          <a:prstGeom prst="flowChartPunchedTap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-овей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2" name="AutoShape 4"/>
          <p:cNvSpPr>
            <a:spLocks noChangeArrowheads="1"/>
          </p:cNvSpPr>
          <p:nvPr/>
        </p:nvSpPr>
        <p:spPr bwMode="auto">
          <a:xfrm>
            <a:off x="2928926" y="5214950"/>
            <a:ext cx="676275" cy="457200"/>
          </a:xfrm>
          <a:prstGeom prst="flowChartPunchedTape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-ові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80" name="Rectangle 12"/>
          <p:cNvSpPr>
            <a:spLocks noChangeArrowheads="1"/>
          </p:cNvSpPr>
          <p:nvPr/>
        </p:nvSpPr>
        <p:spPr bwMode="auto">
          <a:xfrm>
            <a:off x="357158" y="214290"/>
            <a:ext cx="450056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 слова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мак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з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єднай пелюстки так щоб утворилися нові слова. Запиши складені слова.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84" name="Rectangle 1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2785" name="Rectangle 17"/>
          <p:cNvSpPr>
            <a:spLocks noChangeArrowheads="1"/>
          </p:cNvSpPr>
          <p:nvPr/>
        </p:nvSpPr>
        <p:spPr bwMode="auto">
          <a:xfrm>
            <a:off x="0" y="482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89" name="Rectangle 21"/>
          <p:cNvSpPr>
            <a:spLocks noChangeArrowheads="1"/>
          </p:cNvSpPr>
          <p:nvPr/>
        </p:nvSpPr>
        <p:spPr bwMode="auto">
          <a:xfrm>
            <a:off x="0" y="4829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0" y="62865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nstantia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0" y="77438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857224" y="428604"/>
            <a:ext cx="2928958" cy="285752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1538" y="3357562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НАМИСТО 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 rot="752149">
            <a:off x="3950531" y="2067106"/>
            <a:ext cx="464347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Із намистинок склади речення та запиши їх</a:t>
            </a:r>
            <a:r>
              <a:rPr kumimoji="0" lang="uk-UA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4" name="AutoShape 2"/>
          <p:cNvSpPr>
            <a:spLocks noChangeArrowheads="1"/>
          </p:cNvSpPr>
          <p:nvPr/>
        </p:nvSpPr>
        <p:spPr bwMode="auto">
          <a:xfrm>
            <a:off x="428596" y="4214818"/>
            <a:ext cx="2214578" cy="485775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намистинки </a:t>
            </a:r>
            <a:endParaRPr kumimoji="0" lang="uk-UA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5" name="AutoShape 3"/>
          <p:cNvSpPr>
            <a:spLocks noChangeArrowheads="1"/>
          </p:cNvSpPr>
          <p:nvPr/>
        </p:nvSpPr>
        <p:spPr bwMode="auto">
          <a:xfrm>
            <a:off x="2214546" y="4214818"/>
            <a:ext cx="2286016" cy="485775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з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горобинки</a:t>
            </a: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6" name="AutoShape 4"/>
          <p:cNvSpPr>
            <a:spLocks noChangeArrowheads="1"/>
          </p:cNvSpPr>
          <p:nvPr/>
        </p:nvSpPr>
        <p:spPr bwMode="auto">
          <a:xfrm>
            <a:off x="4357686" y="4214818"/>
            <a:ext cx="2071702" cy="485775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намистинки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6357950" y="4214818"/>
            <a:ext cx="1600200" cy="485775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нанизала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8" name="AutoShape 6"/>
          <p:cNvSpPr>
            <a:spLocks noChangeArrowheads="1"/>
          </p:cNvSpPr>
          <p:nvPr/>
        </p:nvSpPr>
        <p:spPr bwMode="auto">
          <a:xfrm>
            <a:off x="571472" y="5357826"/>
            <a:ext cx="2071702" cy="485775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променисто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799" name="AutoShape 7"/>
          <p:cNvSpPr>
            <a:spLocks noChangeArrowheads="1"/>
          </p:cNvSpPr>
          <p:nvPr/>
        </p:nvSpPr>
        <p:spPr bwMode="auto">
          <a:xfrm>
            <a:off x="2428860" y="5357826"/>
            <a:ext cx="2428892" cy="485775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на </a:t>
            </a:r>
            <a:r>
              <a:rPr kumimoji="0" lang="uk-UA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кофтиночці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0" name="AutoShape 8"/>
          <p:cNvSpPr>
            <a:spLocks noChangeArrowheads="1"/>
          </p:cNvSpPr>
          <p:nvPr/>
        </p:nvSpPr>
        <p:spPr bwMode="auto">
          <a:xfrm>
            <a:off x="4643438" y="5357826"/>
            <a:ext cx="1600200" cy="485775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намисто</a:t>
            </a:r>
            <a:r>
              <a:rPr kumimoji="0" lang="uk-UA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 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3801" name="AutoShape 9"/>
          <p:cNvSpPr>
            <a:spLocks noChangeArrowheads="1"/>
          </p:cNvSpPr>
          <p:nvPr/>
        </p:nvSpPr>
        <p:spPr bwMode="auto">
          <a:xfrm>
            <a:off x="6143636" y="5357826"/>
            <a:ext cx="2000264" cy="485775"/>
          </a:xfrm>
          <a:prstGeom prst="flowChartConnector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Arial" pitchFamily="34" charset="0"/>
              </a:rPr>
              <a:t>засвітилось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072066" y="357166"/>
            <a:ext cx="3195641" cy="21431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4942" y="257174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Century" pitchFamily="18" charset="0"/>
              </a:rPr>
              <a:t>НЕЗАЛЕЖНІСТЬ 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1643042" y="3571876"/>
            <a:ext cx="5715008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Свобода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Робота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НЕЗАЛЕЖНІСТЬ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cs typeface="Times New Roman" pitchFamily="18" charset="0"/>
              </a:rPr>
              <a:t>                                </a:t>
            </a:r>
            <a:r>
              <a:rPr lang="uk-UA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Людина</a:t>
            </a:r>
            <a:endParaRPr kumimoji="0" lang="uk-UA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</a:t>
            </a:r>
            <a:r>
              <a:rPr lang="uk-UA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Самостійність</a:t>
            </a: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</a:t>
            </a:r>
            <a:r>
              <a:rPr lang="uk-UA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Суверенітет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Учень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uk-UA" dirty="0" smtClean="0"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1357298"/>
            <a:ext cx="36433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uk-UA" sz="2000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lang="uk-UA" sz="2000" b="1" i="1" dirty="0" smtClean="0">
                <a:ea typeface="Calibri" pitchFamily="34" charset="0"/>
                <a:cs typeface="Times New Roman" pitchFamily="18" charset="0"/>
              </a:rPr>
              <a:t>’</a:t>
            </a:r>
            <a:r>
              <a:rPr lang="uk-UA" sz="2000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єднайте до слова </a:t>
            </a:r>
            <a:r>
              <a:rPr lang="uk-UA" sz="2000" b="1" i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uk-UA" sz="2000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незалежність</a:t>
            </a:r>
            <a:r>
              <a:rPr lang="uk-UA" sz="2000" b="1" i="1" dirty="0" smtClean="0">
                <a:ea typeface="Calibri" pitchFamily="34" charset="0"/>
                <a:cs typeface="Times New Roman" pitchFamily="18" charset="0"/>
              </a:rPr>
              <a:t>»</a:t>
            </a:r>
            <a:r>
              <a:rPr lang="uk-UA" sz="2000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лише ті, слова, які є близькими до нього. </a:t>
            </a:r>
            <a:endParaRPr lang="uk-UA" sz="11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714348" y="428604"/>
            <a:ext cx="2857520" cy="292895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0100" y="3357562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ОБЕРІГ</a:t>
            </a:r>
            <a:endParaRPr lang="uk-UA" sz="2400" b="1" dirty="0">
              <a:latin typeface="Century" pitchFamily="18" charset="0"/>
            </a:endParaRP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357166"/>
            <a:ext cx="4000496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214282" y="4500570"/>
            <a:ext cx="435768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Дібрати до слова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оберіг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слова близькі за значенням та скласти речення(з одним на вибір).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857224" y="500042"/>
            <a:ext cx="3786214" cy="2786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5852" y="3357562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ОСЕЛЯ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2357422" y="4714884"/>
            <a:ext cx="557216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Складіть невеличкий текст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опис своєї оселі, використовуючи прикметники.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428604"/>
            <a:ext cx="37719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4929190" y="3286124"/>
            <a:ext cx="29289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ПРАПОР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214282" y="3929066"/>
            <a:ext cx="8286808" cy="1908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Helvetica"/>
              </a:rPr>
              <a:t> 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Helvetica"/>
              </a:rPr>
              <a:t> 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Helvetica"/>
              </a:rPr>
              <a:t> 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Державнимпрапором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Україниєсиньо-жовтийстяг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Синійколір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-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цеколірчистого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мирногонеба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,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ажовтийколір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-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цепшеничнеполе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,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щоколоситьсяпідяснимсонечком.Прапор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-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цесимволнезалежностінашоїдержави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.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Helvetica"/>
              </a:rPr>
              <a:t> 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34" y="2000240"/>
            <a:ext cx="32861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 smtClean="0">
                <a:solidFill>
                  <a:srgbClr val="000000"/>
                </a:solidFill>
                <a:latin typeface="Bookman Old Style" pitchFamily="18" charset="0"/>
                <a:ea typeface="Calibri" pitchFamily="34" charset="0"/>
                <a:cs typeface="Helvetica"/>
              </a:rPr>
              <a:t>Роз</a:t>
            </a:r>
            <a:r>
              <a:rPr lang="uk-UA" sz="2000" b="1" i="1" dirty="0" smtClean="0">
                <a:solidFill>
                  <a:srgbClr val="000000"/>
                </a:solidFill>
                <a:ea typeface="Calibri" pitchFamily="34" charset="0"/>
                <a:cs typeface="Helvetica"/>
              </a:rPr>
              <a:t>’</a:t>
            </a:r>
            <a:r>
              <a:rPr lang="uk-UA" sz="2000" b="1" i="1" dirty="0" smtClean="0">
                <a:solidFill>
                  <a:srgbClr val="000000"/>
                </a:solidFill>
                <a:latin typeface="Bookman Old Style" pitchFamily="18" charset="0"/>
                <a:ea typeface="Calibri" pitchFamily="34" charset="0"/>
                <a:cs typeface="Helvetica"/>
              </a:rPr>
              <a:t>єднай речення та спиши текст. Добери заголовок до тексту.</a:t>
            </a:r>
            <a:r>
              <a:rPr lang="uk-UA" sz="2000" b="1" i="1" dirty="0" smtClean="0">
                <a:solidFill>
                  <a:srgbClr val="000000"/>
                </a:solidFill>
                <a:ea typeface="Calibri" pitchFamily="34" charset="0"/>
                <a:cs typeface="Helvetica"/>
              </a:rPr>
              <a:t> </a:t>
            </a:r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6286512" y="285728"/>
            <a:ext cx="2571768" cy="2786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00826" y="3000372"/>
            <a:ext cx="22145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latin typeface="Century" pitchFamily="18" charset="0"/>
              </a:rPr>
              <a:t>ПИСАНКА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424739">
            <a:off x="2272948" y="572849"/>
            <a:ext cx="40566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Прочитай незавершені речення. Доповніть речення і запишіть.</a:t>
            </a:r>
            <a:r>
              <a:rPr lang="uk-UA" sz="2000" dirty="0" smtClean="0">
                <a:latin typeface="Bookman Old Style" pitchFamily="18" charset="0"/>
              </a:rPr>
              <a:t> </a:t>
            </a:r>
            <a:endParaRPr lang="uk-UA" sz="2000" dirty="0">
              <a:latin typeface="Bookman Old Style" pitchFamily="18" charset="0"/>
            </a:endParaRPr>
          </a:p>
        </p:txBody>
      </p:sp>
      <p:pic>
        <p:nvPicPr>
          <p:cNvPr id="38915" name="Рисунок 3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1924050" cy="2714625"/>
          </a:xfrm>
          <a:prstGeom prst="rect">
            <a:avLst/>
          </a:prstGeom>
          <a:noFill/>
        </p:spPr>
      </p:pic>
      <p:pic>
        <p:nvPicPr>
          <p:cNvPr id="38914" name="Рисунок 3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2143116"/>
            <a:ext cx="2057400" cy="2714625"/>
          </a:xfrm>
          <a:prstGeom prst="rect">
            <a:avLst/>
          </a:prstGeom>
          <a:noFill/>
        </p:spPr>
      </p:pic>
      <p:pic>
        <p:nvPicPr>
          <p:cNvPr id="38913" name="Рисунок 3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86380" y="3714752"/>
            <a:ext cx="1781175" cy="2466975"/>
          </a:xfrm>
          <a:prstGeom prst="rect">
            <a:avLst/>
          </a:prstGeom>
          <a:noFill/>
        </p:spPr>
      </p:pic>
      <p:sp>
        <p:nvSpPr>
          <p:cNvPr id="38917" name="Oval 5"/>
          <p:cNvSpPr>
            <a:spLocks noChangeArrowheads="1"/>
          </p:cNvSpPr>
          <p:nvPr/>
        </p:nvSpPr>
        <p:spPr bwMode="auto">
          <a:xfrm>
            <a:off x="357158" y="714356"/>
            <a:ext cx="1743075" cy="1800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Українська писанка стала невід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ємною частиною 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6" name="Oval 4"/>
          <p:cNvSpPr>
            <a:spLocks noChangeArrowheads="1"/>
          </p:cNvSpPr>
          <p:nvPr/>
        </p:nvSpPr>
        <p:spPr bwMode="auto">
          <a:xfrm>
            <a:off x="2643174" y="2571744"/>
            <a:ext cx="1743075" cy="1800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Вона символізує народження   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8" name="Oval 6"/>
          <p:cNvSpPr>
            <a:spLocks noChangeArrowheads="1"/>
          </p:cNvSpPr>
          <p:nvPr/>
        </p:nvSpPr>
        <p:spPr bwMode="auto">
          <a:xfrm>
            <a:off x="5357818" y="4071942"/>
            <a:ext cx="1552575" cy="1800225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Писанка оберігає від усякої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і 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Calibri" pitchFamily="34" charset="0"/>
                <a:cs typeface="Times New Roman" pitchFamily="18" charset="0"/>
              </a:rPr>
              <a:t> .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38924" name="Rectangle 12"/>
          <p:cNvSpPr>
            <a:spLocks noChangeArrowheads="1"/>
          </p:cNvSpPr>
          <p:nvPr/>
        </p:nvSpPr>
        <p:spPr bwMode="auto">
          <a:xfrm>
            <a:off x="0" y="3629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5" name="Rectangle 13"/>
          <p:cNvSpPr>
            <a:spLocks noChangeArrowheads="1"/>
          </p:cNvSpPr>
          <p:nvPr/>
        </p:nvSpPr>
        <p:spPr bwMode="auto">
          <a:xfrm>
            <a:off x="0" y="6343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6" name="Rectangle 14"/>
          <p:cNvSpPr>
            <a:spLocks noChangeArrowheads="1"/>
          </p:cNvSpPr>
          <p:nvPr/>
        </p:nvSpPr>
        <p:spPr bwMode="auto">
          <a:xfrm>
            <a:off x="0" y="8810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1" i="1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Слова для довідки: </a:t>
            </a: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/>
              </a:rPr>
              <a:t>Великодня, життя, хвороби, вогню, нещасть. </a:t>
            </a:r>
            <a:endParaRPr kumimoji="0" lang="uk-UA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27" name="Rectangle 15"/>
          <p:cNvSpPr>
            <a:spLocks noChangeArrowheads="1"/>
          </p:cNvSpPr>
          <p:nvPr/>
        </p:nvSpPr>
        <p:spPr bwMode="auto">
          <a:xfrm>
            <a:off x="214282" y="5286388"/>
            <a:ext cx="400052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 charset="-52"/>
              </a:rPr>
              <a:t>Слова для довідки: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Helvetica" charset="-52"/>
              </a:rPr>
              <a:t>Великодня, життя, хвороби, вогню, нещасть.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28596" y="214290"/>
            <a:ext cx="3429024" cy="33575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42976" y="3643314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РУШНИК </a:t>
            </a:r>
            <a:endParaRPr lang="uk-UA" sz="2400" b="1" dirty="0">
              <a:latin typeface="Century" pitchFamily="18" charset="0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14810" y="200024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642910" y="4786322"/>
            <a:ext cx="34289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Запишіть рядки із пісень про рушник.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929190" y="500042"/>
            <a:ext cx="3514731" cy="257176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0694" y="307181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РІЗДВО</a:t>
            </a:r>
            <a:r>
              <a:rPr lang="uk-UA" sz="2400" dirty="0" smtClean="0">
                <a:latin typeface="Century" pitchFamily="18" charset="0"/>
              </a:rPr>
              <a:t> </a:t>
            </a:r>
            <a:endParaRPr lang="uk-UA" sz="2400" dirty="0">
              <a:latin typeface="Century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1714488"/>
            <a:ext cx="3975557" cy="2641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071538" y="214290"/>
            <a:ext cx="30003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b="1" i="1" dirty="0" smtClean="0">
                <a:latin typeface="Cambria" pitchFamily="18" charset="0"/>
              </a:rPr>
              <a:t>Найбільша різдвяна </a:t>
            </a:r>
            <a:r>
              <a:rPr lang="uk-UA" sz="2000" b="1" i="1" dirty="0" err="1" smtClean="0">
                <a:latin typeface="Cambria" pitchFamily="18" charset="0"/>
              </a:rPr>
              <a:t>шопка</a:t>
            </a:r>
            <a:r>
              <a:rPr lang="uk-UA" sz="2000" b="1" i="1" dirty="0" smtClean="0">
                <a:latin typeface="Cambria" pitchFamily="18" charset="0"/>
              </a:rPr>
              <a:t> в Україні знаходиться у місті Тернопіль </a:t>
            </a:r>
            <a:endParaRPr lang="uk-UA" sz="2000" b="1" i="1" dirty="0">
              <a:latin typeface="Cambria" pitchFamily="18" charset="0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500298" y="5000636"/>
            <a:ext cx="392905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Опиши святкування Різдва у твоїй родині.</a:t>
            </a:r>
            <a:endParaRPr kumimoji="0" lang="uk-UA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28604"/>
            <a:ext cx="4284661" cy="2927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2214546" y="3429000"/>
            <a:ext cx="37862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СОЛОВЕЙКО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857224" y="4071942"/>
            <a:ext cx="785818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Випишіть із вірша словосполучення іменника з прикметником.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Дощик,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дощик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ти вже злива!          соловейко застудився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Плаче груша,плаче слива          а тепер лежить під пледом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Ти періщить заходився,             п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є гарячий чай із медом.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500562" y="500042"/>
            <a:ext cx="3890969" cy="2095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86380" y="2643182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БАРВІНОК</a:t>
            </a:r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15363" name="Рисунок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3143248"/>
            <a:ext cx="3857652" cy="3319465"/>
          </a:xfrm>
          <a:prstGeom prst="rect">
            <a:avLst/>
          </a:prstGeom>
          <a:noFill/>
        </p:spPr>
      </p:pic>
      <p:sp>
        <p:nvSpPr>
          <p:cNvPr id="15364" name="Oval 4"/>
          <p:cNvSpPr>
            <a:spLocks noChangeArrowheads="1"/>
          </p:cNvSpPr>
          <p:nvPr/>
        </p:nvSpPr>
        <p:spPr bwMode="auto">
          <a:xfrm>
            <a:off x="2928926" y="4500570"/>
            <a:ext cx="1143000" cy="8382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200" b="1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ndara" pitchFamily="34" charset="0"/>
                <a:ea typeface="Calibri" pitchFamily="34" charset="0"/>
                <a:cs typeface="Times New Roman" pitchFamily="18" charset="0"/>
              </a:rPr>
              <a:t>Барвінок який?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 rot="20916794">
            <a:off x="571472" y="1428736"/>
            <a:ext cx="3429024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Дібрати прикметники до слова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барвінок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та вписати у пелюстки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uk-UA"/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0" y="34194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28596" y="285728"/>
            <a:ext cx="3214710" cy="321471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3571876"/>
            <a:ext cx="24288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СОПІЛКА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441634">
            <a:off x="3786182" y="164305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Із слів – </a:t>
            </a:r>
            <a:r>
              <a:rPr lang="uk-UA" sz="2000" b="1" i="1" dirty="0" err="1" smtClean="0">
                <a:latin typeface="Bookman Old Style" pitchFamily="18" charset="0"/>
              </a:rPr>
              <a:t>розсипанок</a:t>
            </a:r>
            <a:r>
              <a:rPr lang="uk-UA" sz="2000" b="1" i="1" dirty="0" smtClean="0">
                <a:latin typeface="Bookman Old Style" pitchFamily="18" charset="0"/>
              </a:rPr>
              <a:t> складіть речення та запишіть їх. </a:t>
            </a:r>
            <a:endParaRPr lang="uk-UA" sz="2000" dirty="0">
              <a:latin typeface="Bookman Old Style" pitchFamily="18" charset="0"/>
            </a:endParaRPr>
          </a:p>
        </p:txBody>
      </p:sp>
      <p:sp>
        <p:nvSpPr>
          <p:cNvPr id="43010" name="AutoShape 2"/>
          <p:cNvSpPr>
            <a:spLocks noChangeArrowheads="1"/>
          </p:cNvSpPr>
          <p:nvPr/>
        </p:nvSpPr>
        <p:spPr bwMode="auto">
          <a:xfrm>
            <a:off x="2000232" y="4357694"/>
            <a:ext cx="1171575" cy="695325"/>
          </a:xfrm>
          <a:prstGeom prst="star8">
            <a:avLst>
              <a:gd name="adj" fmla="val 382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cs typeface="Arial" pitchFamily="34" charset="0"/>
              </a:rPr>
              <a:t>дятла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1" name="AutoShape 3"/>
          <p:cNvSpPr>
            <a:spLocks noChangeArrowheads="1"/>
          </p:cNvSpPr>
          <p:nvPr/>
        </p:nvSpPr>
        <p:spPr bwMode="auto">
          <a:xfrm>
            <a:off x="3786182" y="3643314"/>
            <a:ext cx="1714512" cy="723900"/>
          </a:xfrm>
          <a:prstGeom prst="star8">
            <a:avLst>
              <a:gd name="adj" fmla="val 382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cs typeface="Arial" pitchFamily="34" charset="0"/>
              </a:rPr>
              <a:t>перепілка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2" name="AutoShape 4"/>
          <p:cNvSpPr>
            <a:spLocks noChangeArrowheads="1"/>
          </p:cNvSpPr>
          <p:nvPr/>
        </p:nvSpPr>
        <p:spPr bwMode="auto">
          <a:xfrm>
            <a:off x="6286512" y="3429000"/>
            <a:ext cx="1295400" cy="723900"/>
          </a:xfrm>
          <a:prstGeom prst="star8">
            <a:avLst>
              <a:gd name="adj" fmla="val 382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cs typeface="Arial" pitchFamily="34" charset="0"/>
              </a:rPr>
              <a:t>виріж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3" name="AutoShape 5"/>
          <p:cNvSpPr>
            <a:spLocks noChangeArrowheads="1"/>
          </p:cNvSpPr>
          <p:nvPr/>
        </p:nvSpPr>
        <p:spPr bwMode="auto">
          <a:xfrm>
            <a:off x="695324" y="5214950"/>
            <a:ext cx="1447783" cy="825488"/>
          </a:xfrm>
          <a:prstGeom prst="star8">
            <a:avLst>
              <a:gd name="adj" fmla="val 382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cs typeface="Arial" pitchFamily="34" charset="0"/>
              </a:rPr>
              <a:t>сопілки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4" name="AutoShape 6"/>
          <p:cNvSpPr>
            <a:spLocks noChangeArrowheads="1"/>
          </p:cNvSpPr>
          <p:nvPr/>
        </p:nvSpPr>
        <p:spPr bwMode="auto">
          <a:xfrm>
            <a:off x="2714612" y="5357826"/>
            <a:ext cx="1476375" cy="723900"/>
          </a:xfrm>
          <a:prstGeom prst="star8">
            <a:avLst>
              <a:gd name="adj" fmla="val 382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cs typeface="Arial" pitchFamily="34" charset="0"/>
              </a:rPr>
              <a:t>Просить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5" name="AutoShape 7"/>
          <p:cNvSpPr>
            <a:spLocks noChangeArrowheads="1"/>
          </p:cNvSpPr>
          <p:nvPr/>
        </p:nvSpPr>
        <p:spPr bwMode="auto">
          <a:xfrm>
            <a:off x="4643438" y="4714884"/>
            <a:ext cx="1295400" cy="723900"/>
          </a:xfrm>
          <a:prstGeom prst="star8">
            <a:avLst>
              <a:gd name="adj" fmla="val 382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cs typeface="Arial" pitchFamily="34" charset="0"/>
              </a:rPr>
              <a:t>Друже 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3017" name="AutoShape 9"/>
          <p:cNvSpPr>
            <a:spLocks noChangeArrowheads="1"/>
          </p:cNvSpPr>
          <p:nvPr/>
        </p:nvSpPr>
        <p:spPr bwMode="auto">
          <a:xfrm>
            <a:off x="6715140" y="4572008"/>
            <a:ext cx="1295400" cy="723900"/>
          </a:xfrm>
          <a:prstGeom prst="star8">
            <a:avLst>
              <a:gd name="adj" fmla="val 3825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cs typeface="Arial" pitchFamily="34" charset="0"/>
              </a:rPr>
              <a:t>дві</a:t>
            </a: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857752" y="500042"/>
            <a:ext cx="3133728" cy="2357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14942" y="292893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ТОПОЛЯ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85786" y="1285860"/>
            <a:ext cx="36433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uk-UA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Відгадайте загадки. Із словами </a:t>
            </a:r>
            <a:r>
              <a:rPr lang="uk-UA" b="1" i="1" dirty="0" smtClean="0">
                <a:ea typeface="Calibri" pitchFamily="34" charset="0"/>
                <a:cs typeface="Times New Roman" pitchFamily="18" charset="0"/>
              </a:rPr>
              <a:t>–</a:t>
            </a:r>
            <a:r>
              <a:rPr lang="uk-UA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відгадками складіть речення. </a:t>
            </a:r>
            <a:endParaRPr lang="uk-UA" sz="11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4348" y="2928934"/>
            <a:ext cx="392909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Bookman Old Style" pitchFamily="18" charset="0"/>
              </a:rPr>
              <a:t>Серед літа, мов пір’їнки,</a:t>
            </a:r>
          </a:p>
          <a:p>
            <a:r>
              <a:rPr lang="uk-UA" sz="2000" dirty="0" smtClean="0">
                <a:latin typeface="Bookman Old Style" pitchFamily="18" charset="0"/>
              </a:rPr>
              <a:t>Стиха падають сніжинки. </a:t>
            </a:r>
          </a:p>
          <a:p>
            <a:r>
              <a:rPr lang="uk-UA" sz="2000" dirty="0" smtClean="0">
                <a:latin typeface="Bookman Old Style" pitchFamily="18" charset="0"/>
              </a:rPr>
              <a:t>Під віконечком у Олі </a:t>
            </a:r>
          </a:p>
          <a:p>
            <a:r>
              <a:rPr lang="uk-UA" sz="2000" dirty="0" smtClean="0">
                <a:latin typeface="Bookman Old Style" pitchFamily="18" charset="0"/>
              </a:rPr>
              <a:t>Цвітом вкрилися …</a:t>
            </a:r>
          </a:p>
          <a:p>
            <a:r>
              <a:rPr lang="uk-UA" sz="2000" dirty="0" smtClean="0">
                <a:latin typeface="Bookman Old Style" pitchFamily="18" charset="0"/>
              </a:rPr>
              <a:t> 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/>
          </a:p>
        </p:txBody>
      </p:sp>
      <p:sp>
        <p:nvSpPr>
          <p:cNvPr id="13" name="TextBox 12"/>
          <p:cNvSpPr txBox="1"/>
          <p:nvPr/>
        </p:nvSpPr>
        <p:spPr>
          <a:xfrm>
            <a:off x="4286248" y="4357694"/>
            <a:ext cx="328614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 smtClean="0">
                <a:latin typeface="Bookman Old Style" pitchFamily="18" charset="0"/>
              </a:rPr>
              <a:t>Як дерево називається </a:t>
            </a:r>
          </a:p>
          <a:p>
            <a:r>
              <a:rPr lang="uk-UA" sz="2000" dirty="0" smtClean="0">
                <a:latin typeface="Bookman Old Style" pitchFamily="18" charset="0"/>
              </a:rPr>
              <a:t>Що влітку в білий пух одягається? 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785786" y="357166"/>
            <a:ext cx="2071702" cy="264320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28662" y="3000372"/>
            <a:ext cx="17859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ТРИЗУБ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3500430" y="1142984"/>
            <a:ext cx="507209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Віднови вірш. Запиши речення у правильній послідовності.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Отця небесного і сина.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 Духа схожий він Святого,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Уважно придивись до нього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 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Що голубом злетів з небес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Наш герб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тризуб. У ньому сила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І у людських серцях воскрес.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59" name="Picture 3" descr="Результат пошуку зображень за запитом &quot;тризуб&quot;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3786190"/>
            <a:ext cx="5753100" cy="26479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357818" y="357166"/>
            <a:ext cx="3076575" cy="22574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72132" y="271462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УКРАЇНА</a:t>
            </a:r>
            <a:endParaRPr lang="uk-UA" sz="2400" b="1" dirty="0">
              <a:latin typeface="Century" pitchFamily="18" charset="0"/>
            </a:endParaRPr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928934"/>
            <a:ext cx="548472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 rot="21290951">
            <a:off x="928662" y="857232"/>
            <a:ext cx="407196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Запиши назви представників  національностей, які проживають в Україні. </a:t>
            </a:r>
            <a:endParaRPr lang="uk-UA" sz="2000" dirty="0" smtClean="0">
              <a:latin typeface="Bookman Old Style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4348" y="571480"/>
            <a:ext cx="3071834" cy="2357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0100" y="3000372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ХЛІБ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00496" y="1928802"/>
            <a:ext cx="4572000" cy="19082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000" b="1" i="1" dirty="0" smtClean="0">
                <a:latin typeface="Bookman Old Style" pitchFamily="18" charset="0"/>
              </a:rPr>
              <a:t>Прочитай текст. Простеж, яке слово в ньому повторюється. Постав до нього питання і визнач закінчення.</a:t>
            </a:r>
            <a:r>
              <a:rPr lang="uk-UA" i="1" dirty="0" smtClean="0"/>
              <a:t/>
            </a:r>
            <a:br>
              <a:rPr lang="uk-UA" i="1" dirty="0" smtClean="0"/>
            </a:br>
            <a:endParaRPr lang="uk-UA" dirty="0"/>
          </a:p>
        </p:txBody>
      </p:sp>
      <p:sp>
        <p:nvSpPr>
          <p:cNvPr id="47105" name="Rectangle 1"/>
          <p:cNvSpPr>
            <a:spLocks noChangeArrowheads="1"/>
          </p:cNvSpPr>
          <p:nvPr/>
        </p:nvSpPr>
        <p:spPr bwMode="auto">
          <a:xfrm>
            <a:off x="1214414" y="4000504"/>
            <a:ext cx="62865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Хліб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народне багатство. Без хліба не можна уявити собі життя людей. Тому народ завжди віддавав і віддає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шану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хлібові.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 давніх-давен люди складали про хліб пісні, приказки і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прислів'я.</a:t>
            </a:r>
            <a:b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Дорожіть хлібом! У хлібі наш добробут, здоров'я і сила.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4429124" y="571480"/>
            <a:ext cx="3852872" cy="2286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72066" y="2928934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ХОРТИЦЯ</a:t>
            </a:r>
            <a:endParaRPr lang="uk-UA" sz="2400" b="1" dirty="0">
              <a:latin typeface="Century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1000100" y="3429000"/>
            <a:ext cx="6286512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Хорт..ця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унік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льний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пр..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родний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оазис в центрі пром..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слового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гіганта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Запорі..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жя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Х..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ртиця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колиск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українськ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го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козацтва, місце п..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ршої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Запорізької с..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чі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Хортиця 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ск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рбниця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істор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чних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і культ..</a:t>
            </a:r>
            <a:r>
              <a:rPr kumimoji="0" lang="uk-UA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рних</a:t>
            </a: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п..м'яток.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 rot="21232313">
            <a:off x="775802" y="1667981"/>
            <a:ext cx="32147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sz="2000" b="1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Прочитай речення. Встав пропущені букви та спиши. </a:t>
            </a:r>
            <a:endParaRPr lang="uk-UA" sz="1100" dirty="0" smtClean="0">
              <a:latin typeface="Arial" pitchFamily="34" charset="0"/>
              <a:cs typeface="Arial" pitchFamily="34" charset="0"/>
            </a:endParaRPr>
          </a:p>
          <a:p>
            <a:endParaRPr lang="uk-UA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857224" y="500042"/>
            <a:ext cx="2943225" cy="23241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57224" y="3000372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ЦИМБАЛИ</a:t>
            </a:r>
            <a:endParaRPr lang="uk-UA" sz="2400" b="1" dirty="0">
              <a:latin typeface="Century" pitchFamily="18" charset="0"/>
            </a:endParaRP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2500306"/>
            <a:ext cx="5214942" cy="3911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4000496" y="857232"/>
            <a:ext cx="478634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Складіть речення зі словом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цимбали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використовуючи антоніми.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rcRect t="5540" b="5540"/>
          <a:stretch>
            <a:fillRect/>
          </a:stretch>
        </p:blipFill>
        <p:spPr>
          <a:xfrm>
            <a:off x="4500562" y="500042"/>
            <a:ext cx="3800480" cy="228601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57752" y="2928934"/>
            <a:ext cx="32861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ЧУМАКИ</a:t>
            </a:r>
            <a:r>
              <a:rPr lang="uk-UA" sz="2400" dirty="0" smtClean="0">
                <a:latin typeface="Century" pitchFamily="18" charset="0"/>
              </a:rPr>
              <a:t> </a:t>
            </a:r>
            <a:endParaRPr lang="uk-UA" sz="2400" dirty="0">
              <a:latin typeface="Century" pitchFamily="18" charset="0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857224" y="3714752"/>
            <a:ext cx="635795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Поставте слова у правильному порядку, та запишіть утворене речення.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Йди, не, чумакувати, хочеш, козакувати.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Хазяїн, кий, у, степу, чумакам.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Дерево, й, на, чумакам, хазяїн.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785786" y="285728"/>
            <a:ext cx="2057400" cy="31146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3500438"/>
            <a:ext cx="22860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ШАРОВАРИ</a:t>
            </a:r>
            <a:endParaRPr lang="uk-UA" sz="2400" b="1" dirty="0">
              <a:latin typeface="Century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500562" y="3286124"/>
            <a:ext cx="2614619" cy="3195643"/>
          </a:xfrm>
          <a:prstGeom prst="rect">
            <a:avLst/>
          </a:prstGeom>
        </p:spPr>
      </p:pic>
      <p:sp>
        <p:nvSpPr>
          <p:cNvPr id="51201" name="Rectangle 1"/>
          <p:cNvSpPr>
            <a:spLocks noChangeArrowheads="1"/>
          </p:cNvSpPr>
          <p:nvPr/>
        </p:nvSpPr>
        <p:spPr bwMode="auto">
          <a:xfrm>
            <a:off x="3286116" y="1714488"/>
            <a:ext cx="535781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Складіть кілька речень про народне вбрання українців. </a:t>
            </a:r>
            <a:endParaRPr kumimoji="0" lang="uk-UA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000628" y="428604"/>
            <a:ext cx="3000396" cy="250033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43504" y="3143248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ЯВІР</a:t>
            </a:r>
            <a:r>
              <a:rPr lang="uk-UA" sz="2400" b="1" dirty="0" smtClean="0"/>
              <a:t> </a:t>
            </a:r>
            <a:endParaRPr lang="uk-UA" sz="2400" b="1" dirty="0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071810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227" name="Rectangle 3"/>
          <p:cNvSpPr>
            <a:spLocks noChangeArrowheads="1"/>
          </p:cNvSpPr>
          <p:nvPr/>
        </p:nvSpPr>
        <p:spPr bwMode="auto">
          <a:xfrm rot="21057831">
            <a:off x="357158" y="1142984"/>
            <a:ext cx="500062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Напишіть рядки із віршів відомих поетів, у яких згадується 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«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явір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Arial" pitchFamily="34" charset="0"/>
              </a:rPr>
              <a:t>»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Arial" pitchFamily="34" charset="0"/>
              </a:rPr>
              <a:t>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642910" y="500042"/>
            <a:ext cx="2924175" cy="241935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14348" y="2928934"/>
            <a:ext cx="27146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ВЕРБА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857620" y="928670"/>
            <a:ext cx="471490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Прочитай. Вивчи прислів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я та запиши по пам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яті.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Без кошика з лози 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не несуть святити паски.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Вербова лоза піднімає й ледачого пня.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uk-UA" sz="2000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Гойдалочки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вербові при сутінках казкові.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Де лелека гніздо в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’</a:t>
            </a:r>
            <a:r>
              <a:rPr kumimoji="0" lang="uk-UA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є, там верба у пригоді стає.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4429132"/>
            <a:ext cx="28575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/>
          <p:cNvPicPr/>
          <p:nvPr/>
        </p:nvPicPr>
        <p:blipFill>
          <a:blip r:embed="rId3"/>
          <a:stretch>
            <a:fillRect/>
          </a:stretch>
        </p:blipFill>
        <p:spPr>
          <a:xfrm rot="493528">
            <a:off x="4680744" y="560855"/>
            <a:ext cx="4048125" cy="28098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929190" y="342900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ВЕСНЯНКИ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1142984"/>
            <a:ext cx="5072066" cy="4873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99829" tIns="45720" rIns="539580" bIns="26979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Прочитай веснянку. Підкресли дієслова. Випиши речення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(одне на вибір)  у ньому підкресли головні та другорядні члени речення. </a:t>
            </a: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          </a:t>
            </a: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Прилинь,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прилинь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хмаронько, із</a:t>
            </a:r>
            <a:r>
              <a:rPr lang="uk-UA" sz="1100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неба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І дай дощу, бо нам дуже треба.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lang="uk-UA" i="1" dirty="0" smtClean="0"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Нехай дощик рясненько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полиє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                          </a:t>
            </a:r>
            <a:endParaRPr kumimoji="0" lang="uk-UA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Всю травичку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щедренько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обмиє.                    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І дерева та кущі в лісочку,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І у нашім зеленім садочку.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uk-UA" i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Дай водиці для мої землиці, </a:t>
            </a:r>
            <a:r>
              <a:rPr lang="uk-UA" i="1" dirty="0" smtClean="0">
                <a:ea typeface="Calibri" pitchFamily="34" charset="0"/>
                <a:cs typeface="Times New Roman" pitchFamily="18" charset="0"/>
              </a:rPr>
              <a:t> </a:t>
            </a:r>
            <a:endParaRPr kumimoji="0" lang="uk-UA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 А з врожаю будуть паляниці.                          Дощик, </a:t>
            </a:r>
            <a:r>
              <a:rPr kumimoji="0" lang="uk-UA" b="0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дощик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, щедро поливай.</a:t>
            </a:r>
            <a:r>
              <a:rPr kumimoji="0" lang="uk-UA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363571" y="3100419"/>
          <a:ext cx="4416858" cy="1525524"/>
        </p:xfrm>
        <a:graphic>
          <a:graphicData uri="http://schemas.openxmlformats.org/drawingml/2006/table">
            <a:tbl>
              <a:tblPr/>
              <a:tblGrid>
                <a:gridCol w="345440"/>
                <a:gridCol w="339090"/>
                <a:gridCol w="339090"/>
                <a:gridCol w="340360"/>
                <a:gridCol w="340360"/>
                <a:gridCol w="391795"/>
                <a:gridCol w="340995"/>
                <a:gridCol w="340995"/>
                <a:gridCol w="340995"/>
                <a:gridCol w="344170"/>
                <a:gridCol w="344805"/>
                <a:gridCol w="131979"/>
                <a:gridCol w="131979"/>
                <a:gridCol w="344805"/>
              </a:tblGrid>
              <a:tr h="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>
                          <a:latin typeface="Segoe Print"/>
                          <a:ea typeface="Calibri"/>
                          <a:cs typeface="Times New Roman"/>
                        </a:rPr>
                        <a:t>В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И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Р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І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Б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Н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 i="1">
                          <a:latin typeface="Segoe Print"/>
                          <a:ea typeface="Calibri"/>
                          <a:cs typeface="Times New Roman"/>
                        </a:rPr>
                        <a:t>И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Т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К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И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 i="1">
                          <a:latin typeface="Segoe Print"/>
                          <a:ea typeface="Calibri"/>
                          <a:cs typeface="Times New Roman"/>
                        </a:rPr>
                        <a:t>Ш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И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Т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И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Х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Р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Е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С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Т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 i="1">
                          <a:latin typeface="Segoe Print"/>
                          <a:ea typeface="Calibri"/>
                          <a:cs typeface="Times New Roman"/>
                        </a:rPr>
                        <a:t>И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К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О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Л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І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 i="1">
                          <a:latin typeface="Segoe Print"/>
                          <a:ea typeface="Calibri"/>
                          <a:cs typeface="Times New Roman"/>
                        </a:rPr>
                        <a:t>В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Е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Ц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Ь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>
                        <a:latin typeface="Bookman Old Style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 i="1">
                          <a:latin typeface="Segoe Print"/>
                          <a:ea typeface="Calibri"/>
                          <a:cs typeface="Times New Roman"/>
                        </a:rPr>
                        <a:t>К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А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Н 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В 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А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400">
                        <a:latin typeface="Bookman Old Style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М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1400" b="1" i="1">
                          <a:latin typeface="Segoe Print"/>
                          <a:ea typeface="Calibri"/>
                          <a:cs typeface="Times New Roman"/>
                        </a:rPr>
                        <a:t>А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Й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С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Т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Р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И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Bookman Old Style"/>
                          <a:ea typeface="Calibri"/>
                          <a:cs typeface="Times New Roman"/>
                        </a:rPr>
                        <a:t>Н</a:t>
                      </a: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latin typeface="Bookman Old Style"/>
                          <a:ea typeface="Calibri"/>
                          <a:cs typeface="Times New Roman"/>
                        </a:rPr>
                        <a:t>Я</a:t>
                      </a: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1"/>
            <a:ext cx="385765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1214414" y="278605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ВИШИВКА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 rot="569780">
            <a:off x="4344090" y="2377049"/>
            <a:ext cx="378618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Розгадай кросворд і добери слова на тему вишивки.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2500298" y="3214686"/>
          <a:ext cx="4416858" cy="2335146"/>
        </p:xfrm>
        <a:graphic>
          <a:graphicData uri="http://schemas.openxmlformats.org/drawingml/2006/table">
            <a:tbl>
              <a:tblPr/>
              <a:tblGrid>
                <a:gridCol w="345440"/>
                <a:gridCol w="339090"/>
                <a:gridCol w="339090"/>
                <a:gridCol w="340360"/>
                <a:gridCol w="340360"/>
                <a:gridCol w="391795"/>
                <a:gridCol w="340995"/>
                <a:gridCol w="340995"/>
                <a:gridCol w="340995"/>
                <a:gridCol w="344170"/>
                <a:gridCol w="344805"/>
                <a:gridCol w="131979"/>
                <a:gridCol w="131979"/>
                <a:gridCol w="344805"/>
              </a:tblGrid>
              <a:tr h="0">
                <a:tc gridSpan="5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8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b="1" dirty="0">
                          <a:latin typeface="Segoe Print"/>
                          <a:ea typeface="Calibri"/>
                          <a:cs typeface="Times New Roman"/>
                        </a:rPr>
                        <a:t>В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latin typeface="Segoe Print"/>
                          <a:ea typeface="Calibri"/>
                          <a:cs typeface="Times New Roman"/>
                        </a:rPr>
                        <a:t>И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b="1" i="1">
                          <a:latin typeface="Segoe Print"/>
                          <a:ea typeface="Calibri"/>
                          <a:cs typeface="Times New Roman"/>
                        </a:rPr>
                        <a:t>Ш</a:t>
                      </a:r>
                      <a:endParaRPr lang="uk-UA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latin typeface="Segoe Print"/>
                          <a:ea typeface="Calibri"/>
                          <a:cs typeface="Times New Roman"/>
                        </a:rPr>
                        <a:t>И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latin typeface="Segoe Print"/>
                          <a:ea typeface="Calibri"/>
                          <a:cs typeface="Times New Roman"/>
                        </a:rPr>
                        <a:t>В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000">
                        <a:latin typeface="Bookman Old Style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333388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latin typeface="Segoe Print"/>
                          <a:ea typeface="Calibri"/>
                          <a:cs typeface="Times New Roman"/>
                        </a:rPr>
                        <a:t>К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uk-UA" sz="2000" dirty="0" smtClean="0">
                          <a:latin typeface="Bookman Old Style"/>
                          <a:ea typeface="Calibri"/>
                          <a:cs typeface="Times New Roman"/>
                        </a:rPr>
                        <a:t> 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2000">
                        <a:latin typeface="Bookman Old Style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6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</a:tr>
              <a:tr h="274304"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endParaRPr lang="uk-UA"/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uk-UA" sz="2000" b="1" i="1" dirty="0">
                          <a:latin typeface="Segoe Print"/>
                          <a:ea typeface="Calibri"/>
                          <a:cs typeface="Times New Roman"/>
                        </a:rPr>
                        <a:t>А</a:t>
                      </a: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uk-UA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lang="uk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143504" y="285728"/>
            <a:ext cx="2500330" cy="31623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 l="7813" r="7812"/>
          <a:stretch>
            <a:fillRect/>
          </a:stretch>
        </p:blipFill>
        <p:spPr bwMode="auto">
          <a:xfrm>
            <a:off x="1214414" y="1285860"/>
            <a:ext cx="385765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429256" y="3500438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ГЕТЬМАН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714348" y="4929198"/>
            <a:ext cx="564357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Запиши  назви відомих вам гетьманів України.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Склади речення використовуючи слова з переносним значенням.(одне на вибір). 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71472" y="285728"/>
            <a:ext cx="3714776" cy="3714776"/>
          </a:xfrm>
          <a:prstGeom prst="rect">
            <a:avLst/>
          </a:prstGeom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4429124" y="2071678"/>
            <a:ext cx="4286248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Запиши правила поведінки під час виконання Державного Гімну</a:t>
            </a:r>
            <a:r>
              <a:rPr kumimoji="0" lang="uk-UA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України.</a:t>
            </a:r>
            <a:endParaRPr kumimoji="0" lang="uk-UA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3786190"/>
            <a:ext cx="3740150" cy="2589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642910" y="4143380"/>
            <a:ext cx="3214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ГІМН</a:t>
            </a:r>
            <a:r>
              <a:rPr lang="uk-UA" dirty="0" smtClean="0"/>
              <a:t> 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8154" y="0"/>
            <a:ext cx="919215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5072066" y="571480"/>
            <a:ext cx="3238500" cy="252412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00694" y="3286124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b="1" dirty="0" smtClean="0">
                <a:latin typeface="Century" pitchFamily="18" charset="0"/>
              </a:rPr>
              <a:t>ДНІПРО</a:t>
            </a:r>
            <a:r>
              <a:rPr lang="uk-UA" dirty="0" smtClean="0"/>
              <a:t> </a:t>
            </a:r>
            <a:endParaRPr lang="uk-UA" dirty="0"/>
          </a:p>
        </p:txBody>
      </p:sp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57158" y="500042"/>
            <a:ext cx="48577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Доповни речення. </a:t>
            </a: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Дніпро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це ______________________________________.</a:t>
            </a: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Дніпро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це _______________________________________.</a:t>
            </a: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Дніпро 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uk-UA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це _______________________________________. </a:t>
            </a:r>
            <a:endParaRPr kumimoji="0" lang="uk-UA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3357562"/>
            <a:ext cx="4356099" cy="3267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1056</Words>
  <Application>Microsoft Office PowerPoint</Application>
  <PresentationFormat>Экран (4:3)</PresentationFormat>
  <Paragraphs>267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28</cp:revision>
  <dcterms:created xsi:type="dcterms:W3CDTF">2017-11-15T21:58:09Z</dcterms:created>
  <dcterms:modified xsi:type="dcterms:W3CDTF">2017-11-16T19:52:56Z</dcterms:modified>
</cp:coreProperties>
</file>