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0" r:id="rId4"/>
    <p:sldId id="262" r:id="rId5"/>
    <p:sldId id="263" r:id="rId6"/>
    <p:sldId id="282" r:id="rId7"/>
    <p:sldId id="264" r:id="rId8"/>
    <p:sldId id="278" r:id="rId9"/>
    <p:sldId id="266" r:id="rId10"/>
    <p:sldId id="268" r:id="rId11"/>
    <p:sldId id="269" r:id="rId12"/>
    <p:sldId id="270" r:id="rId13"/>
    <p:sldId id="274" r:id="rId14"/>
    <p:sldId id="277" r:id="rId15"/>
    <p:sldId id="275" r:id="rId16"/>
    <p:sldId id="272" r:id="rId17"/>
    <p:sldId id="279" r:id="rId18"/>
    <p:sldId id="280" r:id="rId19"/>
    <p:sldId id="281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4202C-F6AC-4C9D-9B14-50749F5970FC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6D72F-6A11-424B-A50D-0C5F41B1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7E18BD-D3FE-48F9-B668-1225FED55579}" type="slidenum">
              <a:rPr lang="uk-UA" smtClean="0"/>
              <a:pPr>
                <a:defRPr/>
              </a:pPr>
              <a:t>14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8;&#1072;&#1089;&#1087;&#1077;&#1095;&#1072;&#1090;&#1072;&#1090;&#1100;\&#1055;&#1077;&#1089;&#1085;&#1080;%20&#1076;&#1083;&#1103;%20&#1076;&#1077;&#1090;&#1077;&#1081;%20-%20&#1044;&#1086;&#1078;&#1076;&#1080;&#1082;%20(&#1050;&#1072;&#1087;-&#1082;&#1072;&#1087;,%20&#1090;&#1091;&#1082;-&#1090;&#1091;&#1082;-&#1090;&#1091;&#1082;)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928670"/>
            <a:ext cx="5286412" cy="5072098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 smtClean="0"/>
              <a:t>Міні – проект «Будьмо знайомі!» (походження назв    рослин та тварин). </a:t>
            </a:r>
            <a:br>
              <a:rPr lang="uk-UA" dirty="0" smtClean="0"/>
            </a:br>
            <a:r>
              <a:rPr lang="uk-UA" dirty="0" smtClean="0"/>
              <a:t>	Гості. Гостинці. Дзвінкі приголосні   та чітка вимова їх у кінці та середині слова.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Охороняти природу - охороняти Батьківщину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G:\распечатать\CAM001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214422"/>
            <a:ext cx="542928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Фізкультхвилинка</a:t>
            </a:r>
            <a:r>
              <a:rPr lang="uk-UA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Песни для детей - Дождик (Кап-кап, тук-тук-ту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8194" name="Picture 2" descr="G:\распечатать\06af291ff784632a28bb5179efc8f022--zoya-gif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500174"/>
            <a:ext cx="4357718" cy="4720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Пользователь\Мои документы\Downloads\будьмо знайо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643866" cy="5732900"/>
          </a:xfrm>
          <a:prstGeom prst="rect">
            <a:avLst/>
          </a:prstGeom>
          <a:noFill/>
        </p:spPr>
      </p:pic>
      <p:pic>
        <p:nvPicPr>
          <p:cNvPr id="5" name="Picture 3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8009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Походження назв рослин і тварин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643182"/>
            <a:ext cx="7729534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Чому тварина має таку назву?</a:t>
            </a:r>
          </a:p>
          <a:p>
            <a:pPr>
              <a:buNone/>
            </a:pPr>
            <a:r>
              <a:rPr lang="uk-UA" dirty="0" smtClean="0"/>
              <a:t>-  Чому рослина має таку назву?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642918"/>
            <a:ext cx="7777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Корисна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інформація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357298"/>
            <a:ext cx="7358114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природі живе безліч рослин і тварин. </a:t>
            </a:r>
          </a:p>
          <a:p>
            <a:pPr algn="just">
              <a:defRPr/>
            </a:pP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 спостерігали за їх поведінкою, порівнювали їх зовнішній вигляд і дали їм влучні назви. 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/>
          <a:srcRect l="6615" t="18473" r="47081" b="6212"/>
          <a:stretch>
            <a:fillRect/>
          </a:stretch>
        </p:blipFill>
        <p:spPr bwMode="auto">
          <a:xfrm>
            <a:off x="3286116" y="2928934"/>
            <a:ext cx="2187586" cy="2366191"/>
          </a:xfrm>
          <a:prstGeom prst="round2Diag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00100" y="3214686"/>
            <a:ext cx="2076450" cy="2581275"/>
          </a:xfrm>
          <a:prstGeom prst="round2Diag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643570" y="2928934"/>
            <a:ext cx="2762250" cy="1800987"/>
          </a:xfrm>
          <a:prstGeom prst="round2Diag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14414" y="5715016"/>
            <a:ext cx="30718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Морський  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коник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43305" y="5300663"/>
            <a:ext cx="19367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Підсніжник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9256" y="4786322"/>
            <a:ext cx="28797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Жук - носоріг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28800"/>
            <a:ext cx="8056514" cy="4525963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Назви тварин часто бувають пов</a:t>
            </a:r>
            <a:r>
              <a:rPr lang="uk-UA" b="1" dirty="0" smtClean="0"/>
              <a:t>'</a:t>
            </a:r>
            <a:r>
              <a:rPr lang="uk-UA" dirty="0" smtClean="0"/>
              <a:t>язані:</a:t>
            </a:r>
          </a:p>
          <a:p>
            <a:pPr lvl="1"/>
            <a:r>
              <a:rPr lang="uk-UA" dirty="0" smtClean="0"/>
              <a:t>   з їхнім забарвленням;</a:t>
            </a:r>
          </a:p>
          <a:p>
            <a:pPr lvl="1"/>
            <a:r>
              <a:rPr lang="uk-UA" dirty="0" smtClean="0"/>
              <a:t>   зі способом живлення; </a:t>
            </a:r>
          </a:p>
          <a:p>
            <a:pPr lvl="1"/>
            <a:r>
              <a:rPr lang="uk-UA" dirty="0" smtClean="0"/>
              <a:t>   із їхнім зовнішнім виглядом;</a:t>
            </a:r>
          </a:p>
          <a:p>
            <a:pPr lvl="1"/>
            <a:r>
              <a:rPr lang="uk-UA" dirty="0" smtClean="0"/>
              <a:t>   із </a:t>
            </a:r>
            <a:r>
              <a:rPr lang="uk-UA" smtClean="0"/>
              <a:t>середовищем проживання;</a:t>
            </a:r>
            <a:endParaRPr lang="uk-UA" dirty="0" smtClean="0"/>
          </a:p>
          <a:p>
            <a:pPr lvl="1"/>
            <a:r>
              <a:rPr lang="uk-UA" dirty="0" smtClean="0"/>
              <a:t>   зі звуками, які вони подають.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642918"/>
            <a:ext cx="7777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Корисна інформація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Метод «Прес»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643051"/>
            <a:ext cx="750099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i="1" dirty="0" smtClean="0"/>
              <a:t>Я </a:t>
            </a:r>
            <a:r>
              <a:rPr lang="uk-UA" sz="2600" i="1" dirty="0" smtClean="0"/>
              <a:t>вважаю, що . . . так називається тому, що . . .   . </a:t>
            </a:r>
            <a:endParaRPr lang="ru-RU" sz="2600" i="1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 l="6615" t="18473" r="47081" b="6212"/>
          <a:stretch>
            <a:fillRect/>
          </a:stretch>
        </p:blipFill>
        <p:spPr bwMode="auto">
          <a:xfrm>
            <a:off x="1000100" y="2143116"/>
            <a:ext cx="2044710" cy="221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G:\распечатать\dar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572008"/>
            <a:ext cx="2232031" cy="167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G:\распечатать\65337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2143116"/>
            <a:ext cx="2495562" cy="2293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G:\распечатать\01008-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2143116"/>
            <a:ext cx="2332024" cy="2332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У гості до друзів</a:t>
            </a:r>
            <a:endParaRPr lang="ru-RU" dirty="0"/>
          </a:p>
        </p:txBody>
      </p:sp>
      <p:pic>
        <p:nvPicPr>
          <p:cNvPr id="10243" name="Picture 3" descr="G:\распечатать\depositphotos_120733524-stock-photo-cute-kids-in-sun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429000"/>
            <a:ext cx="4286251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G:\распечатать\CAM00157.jpg"/>
          <p:cNvPicPr>
            <a:picLocks noChangeAspect="1" noChangeArrowheads="1"/>
          </p:cNvPicPr>
          <p:nvPr/>
        </p:nvPicPr>
        <p:blipFill>
          <a:blip r:embed="rId3" cstate="print"/>
          <a:srcRect r="1000"/>
          <a:stretch>
            <a:fillRect/>
          </a:stretch>
        </p:blipFill>
        <p:spPr bwMode="auto">
          <a:xfrm>
            <a:off x="1142975" y="1428736"/>
            <a:ext cx="414911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G:\распечатать\86550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43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/>
          </a:bodyPr>
          <a:lstStyle/>
          <a:p>
            <a:r>
              <a:rPr lang="uk-UA" i="1" dirty="0" smtClean="0"/>
              <a:t>Продовжити прислів‘я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3306" y="3143248"/>
            <a:ext cx="128588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від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43570" y="3143248"/>
            <a:ext cx="2500330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порога,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4572008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хто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66" y="1714488"/>
            <a:ext cx="257176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дорога.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2976" y="3143248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тому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1714488"/>
            <a:ext cx="271464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щаслива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4572008"/>
            <a:ext cx="714380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а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43702" y="2928934"/>
            <a:ext cx="128588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від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4071942"/>
            <a:ext cx="2500330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порога,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2928934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хто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6" y="5214950"/>
            <a:ext cx="257176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дорога.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1785926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тому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85918" y="5214950"/>
            <a:ext cx="271464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щаслива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7554" y="2928934"/>
            <a:ext cx="714380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1538" y="1785926"/>
            <a:ext cx="150019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Хто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86050" y="1785926"/>
            <a:ext cx="1000132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на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00496" y="1785926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поріг,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2" y="4071942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тому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1538" y="2928934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пиріг,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аспечатать\83266876_large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7465" cy="6858000"/>
          </a:xfrm>
          <a:prstGeom prst="rect">
            <a:avLst/>
          </a:prstGeom>
          <a:noFill/>
        </p:spPr>
      </p:pic>
      <p:pic>
        <p:nvPicPr>
          <p:cNvPr id="4" name="Picture 2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572428" cy="4214842"/>
          </a:xfrm>
        </p:spPr>
        <p:txBody>
          <a:bodyPr>
            <a:normAutofit fontScale="90000"/>
          </a:bodyPr>
          <a:lstStyle/>
          <a:p>
            <a:pPr algn="l"/>
            <a:r>
              <a:rPr lang="uk-UA" sz="2800" b="1" i="1" dirty="0" smtClean="0"/>
              <a:t>Мета:</a:t>
            </a:r>
            <a:r>
              <a:rPr lang="uk-UA" sz="2800" dirty="0" smtClean="0"/>
              <a:t> ознайомити учнів з походженням назв рослин та    тварин; на</a:t>
            </a:r>
            <a:r>
              <a:rPr lang="ru-RU" sz="2800" dirty="0" err="1" smtClean="0"/>
              <a:t>учити</a:t>
            </a:r>
            <a:r>
              <a:rPr lang="ru-RU" sz="2800" dirty="0" smtClean="0"/>
              <a:t> </a:t>
            </a:r>
            <a:r>
              <a:rPr lang="uk-UA" sz="2800" dirty="0" smtClean="0"/>
              <a:t> оцінювати власний вклад у збереження природи; розвивати пізнавальну активність; виховати інтерес до вивчення природознавства, любов та дбайливе ставлення до природи;	</a:t>
            </a:r>
            <a:br>
              <a:rPr lang="uk-UA" sz="2800" dirty="0" smtClean="0"/>
            </a:br>
            <a:r>
              <a:rPr lang="uk-UA" sz="2800" dirty="0" smtClean="0"/>
              <a:t>	закріплювати навички читання українською мовою; навчати дітей правильно вимовляти дзвінкі приголосні в кінці та середині слова; розвивати усне мовлення, пам'ять, мислення</a:t>
            </a:r>
            <a:r>
              <a:rPr lang="ru-RU" sz="2800" dirty="0" smtClean="0"/>
              <a:t>;</a:t>
            </a:r>
            <a:r>
              <a:rPr lang="uk-UA" sz="2800" dirty="0" smtClean="0"/>
              <a:t> виховувати почуття ввічливості, охайності, гостинності, культуру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85918" y="4714884"/>
            <a:ext cx="5572164" cy="173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поведінки. </a:t>
            </a:r>
            <a:b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Тип уроку: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інтегрований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урок: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природознавство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українська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мова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елементами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квест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–уроку.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Відріж собі пиріг </a:t>
            </a:r>
            <a:endParaRPr lang="ru-RU" dirty="0"/>
          </a:p>
        </p:txBody>
      </p:sp>
      <p:pic>
        <p:nvPicPr>
          <p:cNvPr id="2050" name="Picture 2" descr="G:\распечатать\tmb_31367_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7200949" cy="4500594"/>
          </a:xfrm>
          <a:prstGeom prst="rect">
            <a:avLst/>
          </a:prstGeom>
          <a:noFill/>
        </p:spPr>
      </p:pic>
      <p:pic>
        <p:nvPicPr>
          <p:cNvPr id="5" name="Picture 3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73050"/>
            <a:ext cx="4686304" cy="585311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dirty="0" smtClean="0"/>
              <a:t>        Ріжемо яблука,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лущимо горіх –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мама печуть нам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святковий пиріг.</a:t>
            </a:r>
          </a:p>
          <a:p>
            <a:pPr>
              <a:buNone/>
            </a:pPr>
            <a:r>
              <a:rPr lang="uk-UA" dirty="0" smtClean="0"/>
              <a:t>                (Л.Компанієць)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G:\распечатать\пирог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325726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err="1" smtClean="0"/>
              <a:t>Чистомовка</a:t>
            </a:r>
            <a:r>
              <a:rPr lang="uk-UA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uk-UA" dirty="0" smtClean="0"/>
              <a:t>         Сі-сі-сі – ось приїхало таксі,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Сі-сі-сі – ми поїдемо не всі.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</a:t>
            </a:r>
            <a:r>
              <a:rPr lang="uk-UA" dirty="0" err="1" smtClean="0"/>
              <a:t>Усь-усь-усь</a:t>
            </a:r>
            <a:r>
              <a:rPr lang="uk-UA" dirty="0" smtClean="0"/>
              <a:t> – хай старий </a:t>
            </a:r>
            <a:r>
              <a:rPr lang="uk-UA" dirty="0" err="1" smtClean="0"/>
              <a:t>сіда</a:t>
            </a:r>
            <a:r>
              <a:rPr lang="uk-UA" dirty="0" smtClean="0"/>
              <a:t> дідусь,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</a:t>
            </a:r>
            <a:r>
              <a:rPr lang="uk-UA" dirty="0" err="1" smtClean="0"/>
              <a:t>Усь-усь-усь</a:t>
            </a:r>
            <a:r>
              <a:rPr lang="uk-UA" dirty="0" smtClean="0"/>
              <a:t> – а я ніжками пройдусь.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pic>
        <p:nvPicPr>
          <p:cNvPr id="4098" name="Picture 2" descr="G:\распечатать\o-00007834-n-00016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143380"/>
            <a:ext cx="3668710" cy="1950077"/>
          </a:xfrm>
          <a:prstGeom prst="rect">
            <a:avLst/>
          </a:prstGeom>
          <a:noFill/>
        </p:spPr>
      </p:pic>
      <p:pic>
        <p:nvPicPr>
          <p:cNvPr id="4099" name="Picture 3" descr="G:\распечатать\деду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1" y="3857629"/>
            <a:ext cx="151572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i="1" dirty="0" smtClean="0"/>
              <a:t>Читання слів «луною»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зу</a:t>
            </a:r>
            <a:r>
              <a:rPr lang="uk-UA" u="sng" dirty="0" smtClean="0"/>
              <a:t>б </a:t>
            </a:r>
            <a:r>
              <a:rPr lang="uk-UA" dirty="0" smtClean="0"/>
              <a:t>              наро</a:t>
            </a:r>
            <a:r>
              <a:rPr lang="uk-UA" u="sng" dirty="0" smtClean="0"/>
              <a:t>д</a:t>
            </a:r>
            <a:r>
              <a:rPr lang="uk-UA" dirty="0" smtClean="0"/>
              <a:t>             бері</a:t>
            </a:r>
            <a:r>
              <a:rPr lang="uk-UA" u="sng" dirty="0" smtClean="0"/>
              <a:t>з</a:t>
            </a:r>
            <a:r>
              <a:rPr lang="uk-UA" dirty="0" smtClean="0"/>
              <a:t>ка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бі</a:t>
            </a:r>
            <a:r>
              <a:rPr lang="uk-UA" u="sng" dirty="0" smtClean="0"/>
              <a:t>б</a:t>
            </a:r>
            <a:r>
              <a:rPr lang="uk-UA" dirty="0" smtClean="0"/>
              <a:t>                хлі</a:t>
            </a:r>
            <a:r>
              <a:rPr lang="uk-UA" u="sng" dirty="0" smtClean="0"/>
              <a:t>б </a:t>
            </a:r>
            <a:r>
              <a:rPr lang="uk-UA" dirty="0" smtClean="0"/>
              <a:t>                ні</a:t>
            </a:r>
            <a:r>
              <a:rPr lang="uk-UA" u="sng" dirty="0" smtClean="0"/>
              <a:t>ж</a:t>
            </a:r>
            <a:r>
              <a:rPr lang="uk-UA" dirty="0" smtClean="0"/>
              <a:t>ка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слі</a:t>
            </a:r>
            <a:r>
              <a:rPr lang="uk-UA" u="sng" dirty="0" smtClean="0"/>
              <a:t>д</a:t>
            </a:r>
            <a:r>
              <a:rPr lang="uk-UA" dirty="0" smtClean="0"/>
              <a:t>              пирі</a:t>
            </a:r>
            <a:r>
              <a:rPr lang="uk-UA" u="sng" dirty="0" smtClean="0"/>
              <a:t>г</a:t>
            </a:r>
            <a:r>
              <a:rPr lang="uk-UA" dirty="0" smtClean="0"/>
              <a:t>               ка</a:t>
            </a:r>
            <a:r>
              <a:rPr lang="uk-UA" u="sng" dirty="0" smtClean="0"/>
              <a:t>з</a:t>
            </a:r>
            <a:r>
              <a:rPr lang="uk-UA" dirty="0" smtClean="0"/>
              <a:t>ка           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ву</a:t>
            </a:r>
            <a:r>
              <a:rPr lang="uk-UA" u="sng" dirty="0" smtClean="0"/>
              <a:t>ж</a:t>
            </a:r>
            <a:r>
              <a:rPr lang="uk-UA" dirty="0" smtClean="0"/>
              <a:t>               обі</a:t>
            </a:r>
            <a:r>
              <a:rPr lang="uk-UA" u="sng" dirty="0" smtClean="0"/>
              <a:t>д</a:t>
            </a:r>
            <a:r>
              <a:rPr lang="uk-UA" dirty="0" smtClean="0"/>
              <a:t>                ду</a:t>
            </a:r>
            <a:r>
              <a:rPr lang="uk-UA" u="sng" dirty="0" smtClean="0"/>
              <a:t>б</a:t>
            </a:r>
            <a:r>
              <a:rPr lang="uk-UA" dirty="0" smtClean="0"/>
              <a:t>ки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чи</a:t>
            </a:r>
            <a:r>
              <a:rPr lang="uk-UA" u="sng" dirty="0" smtClean="0"/>
              <a:t>ж</a:t>
            </a:r>
            <a:r>
              <a:rPr lang="uk-UA" dirty="0" smtClean="0"/>
              <a:t>               порі</a:t>
            </a:r>
            <a:r>
              <a:rPr lang="uk-UA" u="sng" dirty="0" smtClean="0"/>
              <a:t>г</a:t>
            </a:r>
            <a:r>
              <a:rPr lang="uk-UA" dirty="0" smtClean="0"/>
              <a:t>               блу</a:t>
            </a:r>
            <a:r>
              <a:rPr lang="uk-UA" u="sng" dirty="0" smtClean="0"/>
              <a:t>з</a:t>
            </a:r>
            <a:r>
              <a:rPr lang="uk-UA" dirty="0" smtClean="0"/>
              <a:t>ка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43042" y="4143381"/>
            <a:ext cx="5715040" cy="207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В українській мові звуки б, д, ж, з в кінці та в середині слів вимовляємо чітко, бо ці звуки дзвінкі.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uk-UA" i="1" dirty="0" smtClean="0"/>
              <a:t>Вправа тренінгу </a:t>
            </a:r>
            <a:r>
              <a:rPr lang="uk-UA" i="1" dirty="0" err="1" smtClean="0"/>
              <a:t>“Дзеркало”</a:t>
            </a:r>
            <a:r>
              <a:rPr lang="uk-UA" i="1" dirty="0" smtClean="0"/>
              <a:t> </a:t>
            </a:r>
            <a:endParaRPr lang="ru-RU" dirty="0"/>
          </a:p>
        </p:txBody>
      </p:sp>
      <p:pic>
        <p:nvPicPr>
          <p:cNvPr id="1026" name="Picture 2" descr="G:\распечатать\self-estee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428736"/>
            <a:ext cx="6096000" cy="4067175"/>
          </a:xfrm>
          <a:prstGeom prst="rect">
            <a:avLst/>
          </a:prstGeom>
          <a:noFill/>
        </p:spPr>
      </p:pic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43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/>
          </a:bodyPr>
          <a:lstStyle/>
          <a:p>
            <a:r>
              <a:rPr lang="uk-UA" i="1" dirty="0" smtClean="0"/>
              <a:t>Скласти</a:t>
            </a:r>
            <a:r>
              <a:rPr lang="uk-UA" dirty="0" smtClean="0"/>
              <a:t> </a:t>
            </a:r>
            <a:r>
              <a:rPr lang="uk-UA" i="1" dirty="0" smtClean="0"/>
              <a:t>початок прислів'я: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3306" y="1643050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поріг,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8" y="3214686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пиріг,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6" y="4857760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Хто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3214686"/>
            <a:ext cx="114300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на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71604" y="3214686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тому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43" y="0"/>
            <a:ext cx="9152543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868" y="2928934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поріг,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4214818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пиріг,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928934"/>
            <a:ext cx="150019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Хто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298" y="2928934"/>
            <a:ext cx="1000132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на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8926" y="4214818"/>
            <a:ext cx="1928826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i="1" dirty="0" smtClean="0">
                <a:solidFill>
                  <a:schemeClr val="tx1"/>
                </a:solidFill>
              </a:rPr>
              <a:t>тому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G:\распечатать\fua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785794"/>
            <a:ext cx="1749801" cy="320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распечатать\86550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85794"/>
            <a:ext cx="7901014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Живої</a:t>
            </a:r>
            <a:r>
              <a:rPr lang="ru-RU" dirty="0" smtClean="0"/>
              <a:t> </a:t>
            </a:r>
            <a:r>
              <a:rPr lang="ru-RU" dirty="0" err="1" smtClean="0"/>
              <a:t>природи</a:t>
            </a:r>
            <a:r>
              <a:rPr lang="ru-RU" dirty="0" smtClean="0"/>
              <a:t> </a:t>
            </a:r>
            <a:r>
              <a:rPr lang="ru-RU" dirty="0" err="1" smtClean="0"/>
              <a:t>таємничий</a:t>
            </a:r>
            <a:r>
              <a:rPr lang="ru-RU" dirty="0" smtClean="0"/>
              <a:t> </a:t>
            </a:r>
            <a:r>
              <a:rPr lang="ru-RU" dirty="0" err="1" smtClean="0"/>
              <a:t>світ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    З вами зараз ми </a:t>
            </a:r>
            <a:r>
              <a:rPr lang="ru-RU" dirty="0" err="1" smtClean="0"/>
              <a:t>відкриємо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    </a:t>
            </a:r>
            <a:r>
              <a:rPr lang="ru-RU" dirty="0" err="1" smtClean="0"/>
              <a:t>Навчимося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красу не </a:t>
            </a:r>
            <a:r>
              <a:rPr lang="ru-RU" dirty="0" err="1" smtClean="0"/>
              <a:t>руйнувати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     А </a:t>
            </a:r>
            <a:r>
              <a:rPr lang="ru-RU" dirty="0" err="1" smtClean="0"/>
              <a:t>примножувати</a:t>
            </a:r>
            <a:r>
              <a:rPr lang="ru-RU" dirty="0" smtClean="0"/>
              <a:t>, </a:t>
            </a:r>
            <a:r>
              <a:rPr lang="ru-RU" dirty="0" err="1" smtClean="0"/>
              <a:t>любити</a:t>
            </a:r>
            <a:r>
              <a:rPr lang="ru-RU" dirty="0" smtClean="0"/>
              <a:t>, </a:t>
            </a:r>
            <a:r>
              <a:rPr lang="ru-RU" dirty="0" err="1" smtClean="0"/>
              <a:t>оберігати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G:\распечатать\CAM001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3526290" cy="264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328</Words>
  <Application>Microsoft Office PowerPoint</Application>
  <PresentationFormat>Экран (4:3)</PresentationFormat>
  <Paragraphs>83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Міні – проект «Будьмо знайомі!» (походження назв    рослин та тварин).   Гості. Гостинці. Дзвінкі приголосні   та чітка вимова їх у кінці та середині слова.  </vt:lpstr>
      <vt:lpstr>Мета: ознайомити учнів з походженням назв рослин та    тварин; научити  оцінювати власний вклад у збереження природи; розвивати пізнавальну активність; виховати інтерес до вивчення природознавства, любов та дбайливе ставлення до природи;   закріплювати навички читання українською мовою; навчати дітей правильно вимовляти дзвінкі приголосні в кінці та середині слова; розвивати усне мовлення, пам'ять, мислення; виховувати почуття ввічливості, охайності, гостинності, культуру   </vt:lpstr>
      <vt:lpstr>Слайд 3</vt:lpstr>
      <vt:lpstr>Чистомовка  </vt:lpstr>
      <vt:lpstr>Читання слів «луною» </vt:lpstr>
      <vt:lpstr>Вправа тренінгу “Дзеркало” </vt:lpstr>
      <vt:lpstr>Скласти початок прислів'я:</vt:lpstr>
      <vt:lpstr>Слайд 8</vt:lpstr>
      <vt:lpstr> </vt:lpstr>
      <vt:lpstr>Охороняти природу - охороняти Батьківщину.</vt:lpstr>
      <vt:lpstr>Фізкультхвилинка. </vt:lpstr>
      <vt:lpstr>. </vt:lpstr>
      <vt:lpstr>Проблема Походження назв рослин і тварин</vt:lpstr>
      <vt:lpstr>Слайд 14</vt:lpstr>
      <vt:lpstr>Слайд 15</vt:lpstr>
      <vt:lpstr>Метод «Прес»</vt:lpstr>
      <vt:lpstr>У гості до друзів</vt:lpstr>
      <vt:lpstr>Продовжити прислів‘я</vt:lpstr>
      <vt:lpstr>Слайд 19</vt:lpstr>
      <vt:lpstr>Відріж собі пиріг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Міні – проект «Будьмо знайомі!» (походження назв    рослин та тварин). Гості. Гостинці. Дзвінкі приголосні   та чітка вимова їх у кінці та середені слова.  </dc:title>
  <cp:lastModifiedBy>Пользователь</cp:lastModifiedBy>
  <cp:revision>58</cp:revision>
  <dcterms:modified xsi:type="dcterms:W3CDTF">2017-11-09T07:55:21Z</dcterms:modified>
</cp:coreProperties>
</file>