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9" r:id="rId3"/>
    <p:sldId id="280" r:id="rId4"/>
    <p:sldId id="281" r:id="rId5"/>
    <p:sldId id="283" r:id="rId6"/>
    <p:sldId id="282" r:id="rId7"/>
    <p:sldId id="285" r:id="rId8"/>
    <p:sldId id="286" r:id="rId9"/>
    <p:sldId id="292" r:id="rId10"/>
    <p:sldId id="293" r:id="rId11"/>
    <p:sldId id="294" r:id="rId12"/>
    <p:sldId id="287" r:id="rId13"/>
    <p:sldId id="288" r:id="rId14"/>
    <p:sldId id="289" r:id="rId15"/>
    <p:sldId id="290" r:id="rId16"/>
    <p:sldId id="260" r:id="rId17"/>
    <p:sldId id="261" r:id="rId18"/>
    <p:sldId id="263" r:id="rId19"/>
    <p:sldId id="264" r:id="rId20"/>
    <p:sldId id="265" r:id="rId21"/>
    <p:sldId id="266" r:id="rId22"/>
    <p:sldId id="270" r:id="rId23"/>
    <p:sldId id="275" r:id="rId24"/>
    <p:sldId id="29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1354B4-131E-4DC8-BE80-591BFFDD292D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FEE06A-8DFC-48E8-8E54-F88779781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51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8BDF3-EC4B-4C9F-BCF0-AC229B25B3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0393-1DA2-4C18-ACD6-7891E2559D3E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FDC7-BA4B-4118-9226-0C34D5D45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E517-64EB-48FF-8F00-E2021CA0E099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CE1D5-F0DD-4552-A81E-E24F0401E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CB5D-2C00-4893-AB63-DF482E960FF6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03B-92CE-48FC-913F-9FA41FEA5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D7ED-E83D-47E2-9EB1-67B2AECECCC0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0ECA-5590-4820-B4BE-CEE1FC813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A80F-7025-454B-A753-046B42457025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1414-9D21-4938-A6DB-4B971EFC2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F6B4-081D-4C27-8700-C9BBFD3BF33B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2D38-5D87-4FE5-9FC8-6D7B8FBD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7290-734C-4C43-8C96-A1F93E0FB2E8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302E-6630-4E9F-A1B0-494F5C57B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ADC6-9D2F-4082-B0DC-B7F9AE05C170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ECBC-37A4-4722-85B7-EC51B3699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CEC7C-6406-4FC6-BCD4-47B4A7C160DE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8116-6B8C-40FB-A770-786F739E3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2DF0-5A10-4958-AC6D-40A6D99D5E89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CBEF-8524-485B-9C6B-5ABAACAEC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B9C8-C668-45D2-88C8-95D515643BF7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A8B-55BE-4D04-8BCD-9E7C44F42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B3A26-F7BB-41BE-852E-9C0624F6535B}" type="datetimeFigureOut">
              <a:rPr lang="ru-RU"/>
              <a:pPr>
                <a:defRPr/>
              </a:pPr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FA732A-AFAB-4BE2-AD9F-2860E77C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1575" cy="2206625"/>
          </a:xfrm>
        </p:spPr>
        <p:txBody>
          <a:bodyPr rtlCol="0">
            <a:normAutofit fontScale="70000" lnSpcReduction="20000"/>
          </a:bodyPr>
          <a:lstStyle/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</a:rPr>
              <a:t>Лукашевич Юрій</a:t>
            </a: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чень 4-Г класу</a:t>
            </a: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b="1" i="1" dirty="0" err="1" smtClean="0">
                <a:solidFill>
                  <a:schemeClr val="accent2">
                    <a:lumMod val="50000"/>
                  </a:schemeClr>
                </a:solidFill>
              </a:rPr>
              <a:t>Клесівської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загальноосвітньої </a:t>
            </a: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школи І-ІІ ступенів-ліцею</a:t>
            </a: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Науковий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керівник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Вчитель початкових класів</a:t>
            </a: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Вавілова</a:t>
            </a:r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</a:rPr>
              <a:t> Оксана Миколаївна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988841"/>
            <a:ext cx="5040560" cy="144016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найомство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User\Рабочий стол\Юра наукова\IMG_142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548680"/>
            <a:ext cx="345638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9" descr="D:\ANIMATED\J02837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49275"/>
            <a:ext cx="12858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User\Рабочий стол\Captured\Photo0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1268413"/>
            <a:ext cx="239395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Documents and Settings\User\Рабочий стол\Captured\Photo0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1750"/>
            <a:ext cx="2663825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Documents and Settings\User\Рабочий стол\Captured\Photo0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6338" y="1268413"/>
            <a:ext cx="23796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00113" y="4797425"/>
            <a:ext cx="74168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Для визначення кольору води: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я брав звичайну склянку наповнив водою доверху, поставив на білий папір і, спостерігаючи зверху, визначити колір. Ступені: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прозора, ледве-жовтувата,  слабо-жовтувата, жовтувата, світло-жовта, жовта, інтенсивно жовта.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513" y="520700"/>
            <a:ext cx="820896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+mn-lt"/>
              </a:rPr>
              <a:t>Щоб визначити запах: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я брав звичайну склянку наповнив водою на 3/4 об'єму, закрив пластиковою кришечкою, збовтав, зняв кришечку, потрібно зразу </a:t>
            </a:r>
            <a:r>
              <a:rPr lang="uk-UA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нюхать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 Характер запаху: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без запаху, землистий, слабо-затхлий, сильно-болотний, сірководневий та ін.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Інтенсивність запаху: відсутній, дуже слабкий,  </a:t>
            </a:r>
            <a:r>
              <a:rPr lang="uk-UA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слабкий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помітний, виразний, дуже сильний.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5602" name="Picture 2" descr="C:\Documents and Settings\User\Рабочий стол\Captured\Photo0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20938"/>
            <a:ext cx="3024188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4525" y="409575"/>
          <a:ext cx="7836327" cy="44113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15647"/>
                <a:gridCol w="1512168"/>
                <a:gridCol w="1224136"/>
                <a:gridCol w="1512168"/>
                <a:gridCol w="1872208"/>
              </a:tblGrid>
              <a:tr h="890876"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брання </a:t>
                      </a:r>
                      <a:r>
                        <a:rPr lang="uk-UA" sz="1600" dirty="0">
                          <a:effectLst/>
                        </a:rPr>
                        <a:t>п</a:t>
                      </a:r>
                      <a:r>
                        <a:rPr lang="ru-RU" sz="1600" dirty="0" err="1" smtClean="0">
                          <a:effectLst/>
                        </a:rPr>
                        <a:t>роби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води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мутність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колір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запах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кислотність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</a:tr>
              <a:tr h="8908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Колодязна вода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(зразок №1, вул. Чехова, 17)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прозора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прозора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</a:t>
                      </a:r>
                      <a:r>
                        <a:rPr lang="ru-RU" sz="1400">
                          <a:effectLst/>
                        </a:rPr>
                        <a:t>ез запаху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нейтральна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</a:tr>
              <a:tr h="8908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Колодязна вода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(зразок №2, пров. Шкільний)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</a:t>
                      </a:r>
                      <a:r>
                        <a:rPr lang="ru-RU" sz="1400" dirty="0" err="1">
                          <a:effectLst/>
                        </a:rPr>
                        <a:t>лабо</a:t>
                      </a:r>
                      <a:r>
                        <a:rPr lang="ru-RU" sz="1400" dirty="0">
                          <a:effectLst/>
                        </a:rPr>
                        <a:t>-мутна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прозора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</a:t>
                      </a:r>
                      <a:r>
                        <a:rPr lang="ru-RU" sz="1400" dirty="0" err="1">
                          <a:effectLst/>
                        </a:rPr>
                        <a:t>ез</a:t>
                      </a:r>
                      <a:r>
                        <a:rPr lang="ru-RU" sz="1400" dirty="0">
                          <a:effectLst/>
                        </a:rPr>
                        <a:t> запаху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слаболужна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</a:tr>
              <a:tr h="8908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Колодязна вода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(зразок №3, вул. Чехова, 13)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</a:t>
                      </a:r>
                      <a:r>
                        <a:rPr lang="ru-RU" sz="1400">
                          <a:effectLst/>
                        </a:rPr>
                        <a:t>лабо-мутна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прозора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</a:t>
                      </a:r>
                      <a:r>
                        <a:rPr lang="ru-RU" sz="1400" dirty="0" err="1">
                          <a:effectLst/>
                        </a:rPr>
                        <a:t>ез</a:t>
                      </a:r>
                      <a:r>
                        <a:rPr lang="ru-RU" sz="1400" dirty="0">
                          <a:effectLst/>
                        </a:rPr>
                        <a:t> запаху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слаболужна</a:t>
                      </a:r>
                      <a:endParaRPr lang="ru-RU" sz="1400" dirty="0" smtClean="0">
                        <a:effectLst/>
                      </a:endParaRPr>
                    </a:p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</a:tr>
              <a:tr h="632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Водопровідна вода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прозора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прозора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ез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запаху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нейтральна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74" marR="68174" marT="0" marB="0"/>
                </a:tc>
              </a:tr>
            </a:tbl>
          </a:graphicData>
        </a:graphic>
      </p:graphicFrame>
      <p:sp>
        <p:nvSpPr>
          <p:cNvPr id="26663" name="Rectangle 1"/>
          <p:cNvSpPr>
            <a:spLocks noChangeArrowheads="1"/>
          </p:cNvSpPr>
          <p:nvPr/>
        </p:nvSpPr>
        <p:spPr bwMode="auto">
          <a:xfrm>
            <a:off x="679450" y="115888"/>
            <a:ext cx="8137525" cy="585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>
              <a:tabLst>
                <a:tab pos="457200" algn="l"/>
              </a:tabLst>
            </a:pPr>
            <a:r>
              <a:rPr lang="uk-UA" sz="3200" b="1">
                <a:solidFill>
                  <a:srgbClr val="FF0000"/>
                </a:solidFill>
                <a:cs typeface="Times New Roman" pitchFamily="18" charset="0"/>
              </a:rPr>
              <a:t>Результат</a:t>
            </a:r>
            <a:endParaRPr lang="uk-UA" sz="320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19475" y="5111750"/>
            <a:ext cx="2232025" cy="165576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288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Trebuchet MS" pitchFamily="34" charset="0"/>
              </a:rPr>
              <a:t>10 листопада 2015 року</a:t>
            </a:r>
            <a:endParaRPr lang="ru-RU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388" y="588963"/>
            <a:ext cx="8170862" cy="738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indent="450850" algn="ctr">
              <a:tabLst>
                <a:tab pos="457200" algn="l"/>
              </a:tabLst>
            </a:pPr>
            <a:r>
              <a:rPr lang="uk-UA" sz="2400" b="1">
                <a:solidFill>
                  <a:srgbClr val="31489F"/>
                </a:solidFill>
                <a:cs typeface="Times New Roman" pitchFamily="18" charset="0"/>
              </a:rPr>
              <a:t>Зміни, які відбулися з водою  та висновки.</a:t>
            </a:r>
            <a:endParaRPr lang="ru-RU" sz="2400" b="1">
              <a:solidFill>
                <a:srgbClr val="31489F"/>
              </a:solidFill>
            </a:endParaRPr>
          </a:p>
          <a:p>
            <a:pPr indent="450850" algn="ctr" eaLnBrk="0" hangingPunct="0">
              <a:tabLst>
                <a:tab pos="457200" algn="l"/>
              </a:tabLst>
            </a:pPr>
            <a:endParaRPr lang="ru-RU"/>
          </a:p>
        </p:txBody>
      </p:sp>
      <p:pic>
        <p:nvPicPr>
          <p:cNvPr id="18433" name="Picture 1" descr="20160123_114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547813"/>
            <a:ext cx="3633787" cy="32781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1927225"/>
            <a:ext cx="4319588" cy="2246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tabLst>
                <a:tab pos="457200" algn="l"/>
              </a:tabLst>
            </a:pPr>
            <a:r>
              <a:rPr lang="uk-UA" sz="2000">
                <a:cs typeface="Times New Roman" pitchFamily="18" charset="0"/>
              </a:rPr>
              <a:t>Зразок № 1: без змін.</a:t>
            </a:r>
            <a:endParaRPr lang="ru-RU" sz="2000"/>
          </a:p>
          <a:p>
            <a:pPr indent="450850" eaLnBrk="0" hangingPunct="0">
              <a:tabLst>
                <a:tab pos="457200" algn="l"/>
              </a:tabLst>
            </a:pPr>
            <a:r>
              <a:rPr lang="uk-UA" sz="2000">
                <a:cs typeface="Times New Roman" pitchFamily="18" charset="0"/>
              </a:rPr>
              <a:t>Зразок № 2 : вода позеленіла.</a:t>
            </a:r>
            <a:endParaRPr lang="ru-RU" sz="2000"/>
          </a:p>
          <a:p>
            <a:pPr indent="450850" eaLnBrk="0" hangingPunct="0">
              <a:tabLst>
                <a:tab pos="457200" algn="l"/>
              </a:tabLst>
            </a:pPr>
            <a:r>
              <a:rPr lang="uk-UA" sz="2000">
                <a:cs typeface="Times New Roman" pitchFamily="18" charset="0"/>
              </a:rPr>
              <a:t>Зразок № 3 : незначний осад.</a:t>
            </a:r>
            <a:endParaRPr lang="ru-RU" sz="2000"/>
          </a:p>
          <a:p>
            <a:pPr indent="450850" eaLnBrk="0" hangingPunct="0">
              <a:tabLst>
                <a:tab pos="457200" algn="l"/>
              </a:tabLst>
            </a:pPr>
            <a:r>
              <a:rPr lang="uk-UA" sz="2000">
                <a:cs typeface="Times New Roman" pitchFamily="18" charset="0"/>
              </a:rPr>
              <a:t>Зразок № 4 : мутність.</a:t>
            </a:r>
          </a:p>
          <a:p>
            <a:pPr indent="450850" eaLnBrk="0" hangingPunct="0">
              <a:tabLst>
                <a:tab pos="457200" algn="l"/>
              </a:tabLst>
            </a:pPr>
            <a:endParaRPr lang="uk-UA" sz="2000"/>
          </a:p>
          <a:p>
            <a:pPr indent="450850" eaLnBrk="0" hangingPunct="0">
              <a:tabLst>
                <a:tab pos="457200" algn="l"/>
              </a:tabLst>
            </a:pPr>
            <a:r>
              <a:rPr lang="uk-UA" sz="2000"/>
              <a:t>В темному місці всі три зразки залишилися без змін. </a:t>
            </a:r>
          </a:p>
        </p:txBody>
      </p:sp>
      <p:sp>
        <p:nvSpPr>
          <p:cNvPr id="6" name="Овал 5"/>
          <p:cNvSpPr/>
          <p:nvPr/>
        </p:nvSpPr>
        <p:spPr>
          <a:xfrm>
            <a:off x="1187450" y="4365625"/>
            <a:ext cx="2576513" cy="1871663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20850"/>
            <a:ext cx="8642350" cy="3262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Зразок № 1: незначний осад.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Зразок № 2 : зелений осад.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Зразок № 3 : незначний осад.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 Зразок № 4 : осад коричневого кольору.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Висновки: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зразку № 2 виявлено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забруднення органічного характеру. 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Осад – органічні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домішки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(бактеріальне забруднення). Через місяць вода  зразка № 2 має зелений осад – це свідчить про наявність ціанобактерій у воді. 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333375"/>
            <a:ext cx="299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Trebuchet MS" pitchFamily="34" charset="0"/>
              </a:rPr>
              <a:t>10 грудня     2015 року.  </a:t>
            </a:r>
            <a:endParaRPr lang="ru-RU" b="1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9458" name="Picture 2" descr="20160123_11474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17525"/>
            <a:ext cx="3240088" cy="294005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/>
        </p:spPr>
      </p:pic>
      <p:sp>
        <p:nvSpPr>
          <p:cNvPr id="5" name="Овал 4"/>
          <p:cNvSpPr/>
          <p:nvPr/>
        </p:nvSpPr>
        <p:spPr>
          <a:xfrm>
            <a:off x="4787900" y="4824413"/>
            <a:ext cx="2160588" cy="1844675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Юра наукова\20160123_11480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33845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User\Рабочий стол\Юра наукова\20160123_114808.jpg"/>
          <p:cNvPicPr>
            <a:picLocks noChangeAspect="1" noChangeArrowheads="1"/>
          </p:cNvPicPr>
          <p:nvPr/>
        </p:nvPicPr>
        <p:blipFill>
          <a:blip r:embed="rId3"/>
          <a:srcRect b="30376"/>
          <a:stretch>
            <a:fillRect/>
          </a:stretch>
        </p:blipFill>
        <p:spPr bwMode="auto">
          <a:xfrm>
            <a:off x="4594225" y="1673225"/>
            <a:ext cx="40163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3346450" cy="3475037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Зразок № 1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5025" y="731838"/>
            <a:ext cx="3346450" cy="3475037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ул. Чехова, 17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Юра наукова\20160123_114815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765175"/>
            <a:ext cx="2879725" cy="5565775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 flipH="1">
            <a:off x="3851275" y="3573463"/>
            <a:ext cx="4968875" cy="1079500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Зразок № 2 пров. Шкільний 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4" name="Picture 4" descr="C:\Documents and Settings\User\Рабочий стол\Юра наукова\20160123_114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76250"/>
            <a:ext cx="4087812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Зразок </a:t>
            </a:r>
            <a:endParaRPr lang="ru-RU" dirty="0"/>
          </a:p>
        </p:txBody>
      </p:sp>
      <p:pic>
        <p:nvPicPr>
          <p:cNvPr id="13" name="Picture 2" descr="C:\Documents and Settings\User\Рабочий стол\Юра наукова\20160123_1148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205038"/>
            <a:ext cx="4038600" cy="3028950"/>
          </a:xfrm>
        </p:spPr>
      </p:pic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4645025" y="731838"/>
            <a:ext cx="4103688" cy="3475037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Зразок № 3 вул. Чехова, 3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User\Рабочий стол\Юра наукова\20160123_114853.jpg"/>
          <p:cNvPicPr>
            <a:picLocks noChangeAspect="1" noChangeArrowheads="1"/>
          </p:cNvPicPr>
          <p:nvPr/>
        </p:nvPicPr>
        <p:blipFill>
          <a:blip r:embed="rId3"/>
          <a:srcRect l="59590" r="15549"/>
          <a:stretch>
            <a:fillRect/>
          </a:stretch>
        </p:blipFill>
        <p:spPr bwMode="auto">
          <a:xfrm>
            <a:off x="827088" y="692150"/>
            <a:ext cx="22320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264" y="404801"/>
            <a:ext cx="5939879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</a:rPr>
              <a:t>Порівняння зразків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початок дослідження: 12 жовтня 2015 рік</a:t>
            </a:r>
            <a:br>
              <a:rPr lang="uk-U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підсумок дослідження: 10 грудня 2015 рік</a:t>
            </a:r>
            <a:endParaRPr lang="ru-RU" sz="2000" dirty="0"/>
          </a:p>
        </p:txBody>
      </p:sp>
      <p:pic>
        <p:nvPicPr>
          <p:cNvPr id="8194" name="Picture 2" descr="C:\Documents and Settings\User\Рабочий стол\Юра наукова\20160123_1149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43608" y="1904989"/>
            <a:ext cx="6552728" cy="435648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1" name="Picture 4" descr="C:\Users\user\Documents\Новая папка\Вставки до презентацій\image1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188913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user\Documents\Новая папка\Вставки до презентацій\image1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7625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Зразок №1</a:t>
            </a:r>
            <a:br>
              <a:rPr lang="uk-UA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18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Початок дослідження: </a:t>
            </a:r>
            <a:r>
              <a:rPr lang="uk-UA" sz="18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жовтня</a:t>
            </a:r>
            <a:r>
              <a:rPr lang="uk-UA" sz="18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18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18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Підсумки дослідження: </a:t>
            </a:r>
            <a:r>
              <a:rPr lang="uk-UA" sz="18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грудня </a:t>
            </a:r>
            <a:endParaRPr lang="ru-RU" sz="18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Documents and Settings\User\Рабочий стол\Юра наукова\20160123_115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8913"/>
            <a:ext cx="5230813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5" descr="apogoda-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92600"/>
            <a:ext cx="1857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6375" y="1543050"/>
            <a:ext cx="6983413" cy="4064000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Вода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, в тебе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немає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ні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смаку,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ні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кольору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ні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запаху, тебе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неможливо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описати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, тобою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насолоджуються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, не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розуміючи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ти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таке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</a:rPr>
              <a:t> є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</a:rPr>
              <a:t>Не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</a:rPr>
              <a:t>можна сказати, що ти необхідна для життя. Ти – саме 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</a:rPr>
              <a:t>життя…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Ти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—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найбі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</a:rPr>
              <a:t>л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ьше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багатство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світі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Антуан де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Сент-Екзюпері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user\Documents\Новая папка\Вставки до презентацій\image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8"/>
            <a:ext cx="856932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Зразок </a:t>
            </a:r>
            <a:r>
              <a:rPr lang="uk-UA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№2</a:t>
            </a:r>
            <a: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Початок дослідження: </a:t>
            </a:r>
            <a:r>
              <a:rPr lang="uk-UA" sz="2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жовтня</a:t>
            </a:r>
            <a:r>
              <a:rPr lang="uk-UA" sz="2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Підсумки дослідження: </a:t>
            </a:r>
            <a:r>
              <a:rPr lang="uk-UA" sz="2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</a:t>
            </a:r>
            <a:r>
              <a:rPr lang="uk-UA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грудня</a:t>
            </a:r>
            <a:br>
              <a:rPr lang="uk-UA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Таку воду пити не можна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Documents and Settings\User\Рабочий стол\Юра наукова\20160123_115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795338"/>
            <a:ext cx="482441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 descr="apogoda-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581525"/>
            <a:ext cx="1857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372168"/>
            <a:ext cx="4885928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Зразок </a:t>
            </a:r>
            <a:r>
              <a:rPr lang="uk-UA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№3</a:t>
            </a:r>
            <a: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Початок дослідження: </a:t>
            </a:r>
            <a:r>
              <a:rPr lang="uk-UA" sz="2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жовтня</a:t>
            </a:r>
            <a:r>
              <a:rPr lang="uk-UA" sz="2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Підсумки дослідження: </a:t>
            </a:r>
            <a:r>
              <a:rPr lang="uk-UA" sz="2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грудня </a:t>
            </a:r>
            <a:endParaRPr lang="ru-RU" sz="2000" dirty="0"/>
          </a:p>
        </p:txBody>
      </p:sp>
      <p:pic>
        <p:nvPicPr>
          <p:cNvPr id="11267" name="Picture 3" descr="C:\Documents and Settings\User\Рабочий стол\Юра наукова\20160123_115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549275"/>
            <a:ext cx="5184775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3" descr="apogoda-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92600"/>
            <a:ext cx="1857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503849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школi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, на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природi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, а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майбутньому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й на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виробництвi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необхiдно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бережливо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ставитися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до води 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рацiонально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використовувати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. I кожному з нас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слiд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пам'ятати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одне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: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мудрiсть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людини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полягає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в тому,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щоб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не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суперечити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природi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зберегти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її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та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її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ресурси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для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майбутнiх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нащадкiв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, наше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ставлення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до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довкілля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повинно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базуватись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на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науковiй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основі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Рисунок 3" descr="1263974450_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740275"/>
            <a:ext cx="24288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 descr="23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48746" t="48958"/>
          <a:stretch>
            <a:fillRect/>
          </a:stretch>
        </p:blipFill>
        <p:spPr bwMode="auto">
          <a:xfrm>
            <a:off x="323850" y="2133600"/>
            <a:ext cx="2447925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hoto 0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157788"/>
            <a:ext cx="9461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8538" y="549275"/>
            <a:ext cx="6391275" cy="4178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D85C00"/>
                </a:solidFill>
                <a:latin typeface="Trebuchet MS" pitchFamily="34" charset="0"/>
              </a:rPr>
              <a:t>«Здоров'я людини i саме життя залежить як вiд </a:t>
            </a:r>
            <a:r>
              <a:rPr lang="uk-UA" sz="4800" b="1" i="1">
                <a:solidFill>
                  <a:srgbClr val="D85C00"/>
                </a:solidFill>
                <a:latin typeface="Trebuchet MS" pitchFamily="34" charset="0"/>
              </a:rPr>
              <a:t>ї</a:t>
            </a:r>
            <a:r>
              <a:rPr lang="ru-RU" sz="4800" b="1" i="1">
                <a:solidFill>
                  <a:srgbClr val="D85C00"/>
                </a:solidFill>
                <a:latin typeface="Trebuchet MS" pitchFamily="34" charset="0"/>
              </a:rPr>
              <a:t>жi, так i вiд питва».</a:t>
            </a:r>
            <a:endParaRPr lang="ru-RU" sz="4800">
              <a:solidFill>
                <a:srgbClr val="D85C00"/>
              </a:solidFill>
              <a:latin typeface="Trebuchet MS" pitchFamily="34" charset="0"/>
            </a:endParaRPr>
          </a:p>
          <a:p>
            <a:pPr algn="r"/>
            <a:r>
              <a:rPr lang="ru-RU" sz="2800">
                <a:solidFill>
                  <a:srgbClr val="903E00"/>
                </a:solidFill>
                <a:latin typeface="Trebuchet MS" pitchFamily="34" charset="0"/>
              </a:rPr>
              <a:t>Карл Лінней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869160"/>
            <a:ext cx="6512511" cy="10081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solidFill>
                  <a:srgbClr val="7030A0"/>
                </a:solidFill>
              </a:rPr>
              <a:t>Дякую за увагу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Picture 2" descr="C:\Documents and Settings\User\Рабочий стол\Юра наукова\IMG_142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83768" y="116632"/>
            <a:ext cx="3307585" cy="4409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7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ru-RU" i="1" dirty="0" err="1" smtClean="0">
                <a:solidFill>
                  <a:srgbClr val="FF0000"/>
                </a:solidFill>
              </a:rPr>
              <a:t>Дослідження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якості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питної</a:t>
            </a:r>
            <a:r>
              <a:rPr lang="ru-RU" i="1" dirty="0" smtClean="0">
                <a:solidFill>
                  <a:srgbClr val="FF0000"/>
                </a:solidFill>
              </a:rPr>
              <a:t> води в </a:t>
            </a:r>
            <a:r>
              <a:rPr lang="ru-RU" i="1" dirty="0" err="1" smtClean="0">
                <a:solidFill>
                  <a:srgbClr val="FF0000"/>
                </a:solidFill>
              </a:rPr>
              <a:t>Клесові</a:t>
            </a:r>
            <a:r>
              <a:rPr lang="ru-RU" i="1" dirty="0" smtClean="0">
                <a:solidFill>
                  <a:srgbClr val="FF0000"/>
                </a:solidFill>
              </a:rPr>
              <a:t>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688" y="1844675"/>
            <a:ext cx="8670925" cy="43703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0000"/>
                </a:solidFill>
                <a:latin typeface="+mn-lt"/>
              </a:rPr>
              <a:t>       </a:t>
            </a:r>
            <a:r>
              <a:rPr lang="uk-UA" sz="2400" b="1" dirty="0">
                <a:solidFill>
                  <a:srgbClr val="FF0000"/>
                </a:solidFill>
                <a:latin typeface="+mn-lt"/>
              </a:rPr>
              <a:t> М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ета </a:t>
            </a:r>
            <a:r>
              <a:rPr lang="uk-UA" dirty="0">
                <a:latin typeface="+mn-lt"/>
              </a:rPr>
              <a:t>- 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вивчити, що таке вода та яке її значення, які проблеми на землі, пов’язані з водою та провести дослідження фізичних властивостей води, яку вживають з колодязів та водопроводу мого селища.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         </a:t>
            </a:r>
            <a:r>
              <a:rPr lang="uk-UA" sz="2400" b="1" dirty="0">
                <a:solidFill>
                  <a:srgbClr val="FF0000"/>
                </a:solidFill>
                <a:latin typeface="+mn-lt"/>
              </a:rPr>
              <a:t>Об’єкт дослідження </a:t>
            </a:r>
            <a:r>
              <a:rPr lang="uk-UA" dirty="0">
                <a:latin typeface="+mn-lt"/>
              </a:rPr>
              <a:t>–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питна вода з різних колодязів найбільш </a:t>
            </a:r>
            <a:r>
              <a:rPr lang="uk-U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уживаніша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жителями </a:t>
            </a:r>
            <a:r>
              <a:rPr lang="uk-U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смт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uk-U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Клесів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70C0"/>
                </a:solidFill>
                <a:latin typeface="+mn-lt"/>
              </a:rPr>
              <a:t> № 1 вул. Чехова, 17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70C0"/>
                </a:solidFill>
                <a:latin typeface="+mn-lt"/>
              </a:rPr>
              <a:t>№ 2 провулок Шкільний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70C0"/>
                </a:solidFill>
                <a:latin typeface="+mn-lt"/>
              </a:rPr>
              <a:t>№ 3 по вул. Чехова, 13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70C0"/>
                </a:solidFill>
                <a:latin typeface="+mn-lt"/>
              </a:rPr>
              <a:t>№ 4 водопровідна вода</a:t>
            </a:r>
            <a:endParaRPr lang="ru-RU" b="1" dirty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+mn-lt"/>
              </a:rPr>
              <a:t>        Завдання моєї роботи: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Дослідити властивості та значення води;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Визначити фізичні властивості води за допомогою дослідів.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Провести хімічний аналіз води в </a:t>
            </a:r>
            <a:r>
              <a:rPr lang="uk-UA" b="1" i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Сарненській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uk-UA" b="1" i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санепідемічній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станції.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 </a:t>
            </a:r>
            <a:endParaRPr lang="ru-RU" dirty="0">
              <a:latin typeface="+mn-lt"/>
            </a:endParaRPr>
          </a:p>
        </p:txBody>
      </p:sp>
      <p:pic>
        <p:nvPicPr>
          <p:cNvPr id="4" name="Picture 4" descr="D:\ANIMATED\J033688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3400" y="3141663"/>
            <a:ext cx="20002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229600" cy="1584177"/>
          </a:xfrm>
        </p:spPr>
        <p:txBody>
          <a:bodyPr rtlCol="0">
            <a:noAutofit/>
          </a:bodyPr>
          <a:lstStyle/>
          <a:p>
            <a:pPr marL="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Вода: значення,  її </a:t>
            </a: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властивості</a:t>
            </a:r>
          </a:p>
          <a:p>
            <a:pPr marL="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Що ж воно таке - вода?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Живi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iстоти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2/3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складаються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 води.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•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води 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соковитих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плодах,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м'якотi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листкiв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коренях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Деякi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продукти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харчування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майже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сама вода. Так в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огірках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i кавунах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близько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95% води.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• Вода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поставляє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поживнi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речовини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клiтин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живих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органiзмiв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i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Тiло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i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також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мiстить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води.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організмах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ссавцiв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масова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частка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води становить 70%,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риб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– 80%, медуз – 97%. 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school10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333375"/>
            <a:ext cx="19367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550" y="-369888"/>
            <a:ext cx="7056438" cy="3446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1E211E"/>
              </a:solidFill>
              <a:cs typeface="Times New Roman" pitchFamily="18" charset="0"/>
            </a:endParaRPr>
          </a:p>
          <a:p>
            <a:r>
              <a:rPr lang="ru-RU" sz="2000" b="1">
                <a:solidFill>
                  <a:srgbClr val="C3260C"/>
                </a:solidFill>
                <a:cs typeface="Times New Roman" pitchFamily="18" charset="0"/>
              </a:rPr>
              <a:t>Вода вкриває близько 7</a:t>
            </a:r>
            <a:r>
              <a:rPr lang="uk-UA" sz="2000" b="1">
                <a:solidFill>
                  <a:srgbClr val="C3260C"/>
                </a:solidFill>
                <a:cs typeface="Times New Roman" pitchFamily="18" charset="0"/>
              </a:rPr>
              <a:t>1%</a:t>
            </a:r>
            <a:r>
              <a:rPr lang="ru-RU" sz="2000" b="1">
                <a:solidFill>
                  <a:srgbClr val="C3260C"/>
                </a:solidFill>
                <a:cs typeface="Times New Roman" pitchFamily="18" charset="0"/>
              </a:rPr>
              <a:t> земної поверхнi. Близько 9</a:t>
            </a:r>
            <a:r>
              <a:rPr lang="uk-UA" sz="2000" b="1">
                <a:solidFill>
                  <a:srgbClr val="C3260C"/>
                </a:solidFill>
                <a:cs typeface="Times New Roman" pitchFamily="18" charset="0"/>
              </a:rPr>
              <a:t>4</a:t>
            </a:r>
            <a:r>
              <a:rPr lang="ru-RU" sz="2000" b="1">
                <a:solidFill>
                  <a:srgbClr val="C3260C"/>
                </a:solidFill>
                <a:cs typeface="Times New Roman" pitchFamily="18" charset="0"/>
              </a:rPr>
              <a:t>% земних</a:t>
            </a:r>
            <a:r>
              <a:rPr lang="uk-UA" sz="2000" b="1">
                <a:solidFill>
                  <a:srgbClr val="C3260C"/>
                </a:solidFill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3260C"/>
                </a:solidFill>
                <a:cs typeface="Times New Roman" pitchFamily="18" charset="0"/>
              </a:rPr>
              <a:t>запасiв</a:t>
            </a:r>
            <a:r>
              <a:rPr lang="uk-UA" sz="2000" b="1">
                <a:solidFill>
                  <a:srgbClr val="C3260C"/>
                </a:solidFill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3260C"/>
                </a:solidFill>
                <a:cs typeface="Times New Roman" pitchFamily="18" charset="0"/>
              </a:rPr>
              <a:t>води мiститься в морях i океанах. Решта води - це здебiльшого сніг</a:t>
            </a:r>
            <a:r>
              <a:rPr lang="uk-UA" sz="2000" b="1">
                <a:solidFill>
                  <a:srgbClr val="C3260C"/>
                </a:solidFill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3260C"/>
                </a:solidFill>
                <a:cs typeface="Times New Roman" pitchFamily="18" charset="0"/>
              </a:rPr>
              <a:t>i лiд.</a:t>
            </a:r>
            <a:endParaRPr lang="ru-RU" sz="2000" b="1">
              <a:solidFill>
                <a:srgbClr val="C3260C"/>
              </a:solidFill>
            </a:endParaRPr>
          </a:p>
          <a:p>
            <a:pPr eaLnBrk="0" hangingPunct="0"/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073400"/>
            <a:ext cx="3240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35038" y="5805488"/>
            <a:ext cx="712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>
                <a:solidFill>
                  <a:srgbClr val="548ED5"/>
                </a:solidFill>
                <a:ea typeface="Times New Roman" pitchFamily="18" charset="0"/>
                <a:cs typeface="Arial" charset="0"/>
              </a:rPr>
              <a:t>Суходіл </a:t>
            </a:r>
            <a:r>
              <a:rPr lang="uk-UA" sz="2000" i="1">
                <a:solidFill>
                  <a:srgbClr val="C10000"/>
                </a:solidFill>
                <a:ea typeface="Times New Roman" pitchFamily="18" charset="0"/>
                <a:cs typeface="Times New Roman,Italic"/>
              </a:rPr>
              <a:t>Моря і океани </a:t>
            </a:r>
            <a:r>
              <a:rPr lang="uk-UA" sz="2000" i="1">
                <a:solidFill>
                  <a:srgbClr val="77933C"/>
                </a:solidFill>
                <a:ea typeface="Times New Roman" pitchFamily="18" charset="0"/>
                <a:cs typeface="Arial,Italic"/>
              </a:rPr>
              <a:t>Сніг і лід </a:t>
            </a:r>
            <a:r>
              <a:rPr lang="uk-UA" sz="2000" i="1">
                <a:solidFill>
                  <a:srgbClr val="5F497A"/>
                </a:solidFill>
                <a:ea typeface="Times New Roman" pitchFamily="18" charset="0"/>
                <a:cs typeface="Arial,Italic"/>
              </a:rPr>
              <a:t>Річки і озера</a:t>
            </a:r>
            <a:endParaRPr lang="uk-UA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665312" y="188640"/>
            <a:ext cx="8172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Прісна вода та її значення.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24942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6000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Проблеми питної води</a:t>
            </a: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196975"/>
            <a:ext cx="6400800" cy="5256213"/>
          </a:xfrm>
        </p:spPr>
        <p:txBody>
          <a:bodyPr rtlCol="0">
            <a:normAutofit fontScale="700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Хоч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багато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води на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Землі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але для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життя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діяльності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людини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найнеобхіднішою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є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прісна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вода, яка становить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мізерну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частину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загальних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запасів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води у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природі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Витрати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прісної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води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збільшуються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зростанням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її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споживання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на душу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населення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пов'язані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використанням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води для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господарських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потреб.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Погіршення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якості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води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пов'язане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потраплянням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продуктів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діяльності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людини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як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безпосередньо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у воду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річок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інших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поверхневих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водоймищ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підземні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води.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Масштаби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забруднення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виснаження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водних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ресурсів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наразі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мають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загрозливий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характер.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На жаль,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Україна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належить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до числа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країн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найвищим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рівнем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забруднен</a:t>
            </a:r>
            <a:r>
              <a:rPr lang="uk-UA" sz="2800" b="1" dirty="0" err="1">
                <a:solidFill>
                  <a:schemeClr val="bg2">
                    <a:lumMod val="10000"/>
                  </a:schemeClr>
                </a:solidFill>
              </a:rPr>
              <a:t>ня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вод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7" descr="J02135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781300"/>
            <a:ext cx="23510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675" y="549275"/>
            <a:ext cx="8569325" cy="49847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FF0000"/>
                </a:solidFill>
                <a:latin typeface="+mn-lt"/>
              </a:rPr>
              <a:t>Вода в організмі людини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Вода - головне джерело енергії.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Вода -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головний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розчинник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всіх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видів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їжі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вітамінів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і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мінералів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Вона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розкладає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їжу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дрібні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частинки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що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підтримує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процеси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засвоєння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Вода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дає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нам силу та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електричну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енергію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для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всіх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мозкових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функцій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і, в першу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чергу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для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мислення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Вода підвищує працездатність, поліпшує фіксацію уваги.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Вода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допомагає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зняти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втому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вона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додає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нам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енергію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молодості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Вода абсолютно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необхідна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для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підвищення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ефективності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роботи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імунної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системи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при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зміні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кліматичних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умов,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також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- для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боротьби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з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інфекціями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89207"/>
            <a:ext cx="843887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Дослідження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фізичних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  <a:r>
              <a:rPr lang="uk-U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та хімічних показників питної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води</a:t>
            </a:r>
          </a:p>
        </p:txBody>
      </p:sp>
      <p:pic>
        <p:nvPicPr>
          <p:cNvPr id="5" name="Picture 2" descr="http://img-fotki.yandex.ru/get/4406/cadi-1986.51a/0_802d8_53263e94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221163"/>
            <a:ext cx="2103437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28092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Дослідження фізичних властивостей води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997075"/>
            <a:ext cx="8497888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+mn-lt"/>
              </a:rPr>
              <a:t>    Невідповідність якісної питної води нормативним  вимогам за кольоровістю та мутністю води  спостерігається в моєму селищі </a:t>
            </a:r>
            <a:r>
              <a:rPr lang="uk-UA" b="1" i="1" dirty="0" err="1">
                <a:latin typeface="+mn-lt"/>
              </a:rPr>
              <a:t>Клесів</a:t>
            </a:r>
            <a:r>
              <a:rPr lang="uk-UA" b="1" i="1" dirty="0"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+mn-lt"/>
              </a:rPr>
              <a:t>    За аналізами результатів проведених </a:t>
            </a:r>
            <a:r>
              <a:rPr lang="uk-UA" b="1" i="1" dirty="0" err="1">
                <a:latin typeface="+mn-lt"/>
              </a:rPr>
              <a:t>Сарненською</a:t>
            </a:r>
            <a:r>
              <a:rPr lang="uk-UA" b="1" i="1" dirty="0">
                <a:latin typeface="+mn-lt"/>
              </a:rPr>
              <a:t> СЕС досліджень питної води було зафіксовано такі дані: кольоровість (1,6-2,1 рази), каламутність (1.5-3 рази), лужність(1,2-1,5 рази),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+mn-lt"/>
              </a:rPr>
              <a:t>нітрати(2-5разів), сухий залишок(1.1-1,4 рази).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+mn-lt"/>
              </a:rPr>
              <a:t> 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atin typeface="+mn-lt"/>
              </a:rPr>
              <a:t>Воду набирав </a:t>
            </a:r>
            <a:r>
              <a:rPr lang="uk-UA" sz="2400" b="1" i="1" dirty="0">
                <a:solidFill>
                  <a:srgbClr val="FF0000"/>
                </a:solidFill>
                <a:latin typeface="+mn-lt"/>
              </a:rPr>
              <a:t>12 жовтня 2015 року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5" name="Picture 2" descr="C:\Documents and Settings\User\Рабочий стол\Юра наукова\20160128_143326.jpg"/>
          <p:cNvPicPr>
            <a:picLocks noChangeAspect="1" noChangeArrowheads="1"/>
          </p:cNvPicPr>
          <p:nvPr/>
        </p:nvPicPr>
        <p:blipFill rotWithShape="1">
          <a:blip r:embed="rId2"/>
          <a:srcRect l="9759" t="9623" b="862"/>
          <a:stretch/>
        </p:blipFill>
        <p:spPr bwMode="auto">
          <a:xfrm>
            <a:off x="6497638" y="3429000"/>
            <a:ext cx="2493962" cy="32972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650" y="196850"/>
            <a:ext cx="86772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+mn-lt"/>
              </a:rPr>
              <a:t>В своїх дослідах я спробував визначити мутність, колір, запах та кислотність води.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Для того, щоб визначити мутність: 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я брав звичайну склянку наповнив водою доверху, ставив її на чорний папір і зверху спостерігав. Розрізняють такі ступені мутності: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прозора,  слабо-мутна, мутна, дуже мутна.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6386" name="Picture 2" descr="C:\Documents and Settings\User\Рабочий стол\Captured\Photo0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51038"/>
            <a:ext cx="2928938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3555" name="Picture 3" descr="C:\Documents and Settings\User\Рабочий стол\Captured\Photo0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068638"/>
            <a:ext cx="265112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User\Рабочий стол\Captured\Photo0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75" y="2060575"/>
            <a:ext cx="2935288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835</TotalTime>
  <Words>1021</Words>
  <Application>Microsoft Office PowerPoint</Application>
  <PresentationFormat>Экран (4:3)</PresentationFormat>
  <Paragraphs>140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Знайомство</vt:lpstr>
      <vt:lpstr>Презентация PowerPoint</vt:lpstr>
      <vt:lpstr>«Дослідження якості питної води в Клесові» </vt:lpstr>
      <vt:lpstr> </vt:lpstr>
      <vt:lpstr>Презентация PowerPoint</vt:lpstr>
      <vt:lpstr>Проблеми питної води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Зразок </vt:lpstr>
      <vt:lpstr>Порівняння зразків  початок дослідження: 12 жовтня 2015 рік підсумок дослідження: 10 грудня 2015 рік</vt:lpstr>
      <vt:lpstr>Зразок №1 Початок дослідження: 12 жовтня Підсумки дослідження: 10 грудня </vt:lpstr>
      <vt:lpstr>Зразок №2 Початок дослідження: 12 жовтня Підсумки дослідження: 10 грудня Таку воду пити не можна </vt:lpstr>
      <vt:lpstr>Зразок №3 Початок дослідження: 12 жовтня Підсумки дослідження: 10 грудня </vt:lpstr>
      <vt:lpstr> У школi, на природi, а в майбутньому й на виробництвi необхiдно бережливо ставитися до води й рацiонально використовувати. I кожному з нас слiд пам'ятати одне: мудрiсть людини полягає в тому, щоб не суперечити природi а зберегти її та її ресурси для майбутнiх нащадкiв, наше ставлення до довкілля повинно базуватись на науковiй основі. 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знайомство</dc:title>
  <cp:lastModifiedBy>User</cp:lastModifiedBy>
  <cp:revision>41</cp:revision>
  <dcterms:modified xsi:type="dcterms:W3CDTF">2017-11-18T11:47:07Z</dcterms:modified>
</cp:coreProperties>
</file>