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4" r:id="rId2"/>
    <p:sldId id="269" r:id="rId3"/>
    <p:sldId id="270" r:id="rId4"/>
    <p:sldId id="275" r:id="rId5"/>
    <p:sldId id="285" r:id="rId6"/>
    <p:sldId id="276" r:id="rId7"/>
    <p:sldId id="282" r:id="rId8"/>
    <p:sldId id="277" r:id="rId9"/>
    <p:sldId id="281" r:id="rId10"/>
    <p:sldId id="283" r:id="rId11"/>
    <p:sldId id="260" r:id="rId12"/>
    <p:sldId id="284" r:id="rId13"/>
    <p:sldId id="287" r:id="rId14"/>
    <p:sldId id="286" r:id="rId15"/>
    <p:sldId id="259" r:id="rId16"/>
    <p:sldId id="264" r:id="rId17"/>
    <p:sldId id="291" r:id="rId18"/>
    <p:sldId id="292" r:id="rId19"/>
    <p:sldId id="262" r:id="rId20"/>
    <p:sldId id="293" r:id="rId21"/>
    <p:sldId id="265" r:id="rId22"/>
    <p:sldId id="295" r:id="rId23"/>
    <p:sldId id="29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972" autoAdjust="0"/>
    <p:restoredTop sz="94660"/>
  </p:normalViewPr>
  <p:slideViewPr>
    <p:cSldViewPr>
      <p:cViewPr varScale="1">
        <p:scale>
          <a:sx n="46" d="100"/>
          <a:sy n="46" d="100"/>
        </p:scale>
        <p:origin x="-941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C910DB-196F-40EA-8AD2-3BB7ACC46F74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978C06-C3A2-43C9-B7A8-60BC484E2FE1}">
      <dgm:prSet phldrT="[Текст]" custT="1"/>
      <dgm:spPr/>
      <dgm:t>
        <a:bodyPr/>
        <a:lstStyle/>
        <a:p>
          <a:r>
            <a:rPr lang="ru-RU" sz="1400" b="1" dirty="0" smtClean="0"/>
            <a:t>- До нового кола </a:t>
          </a:r>
          <a:r>
            <a:rPr lang="ru-RU" sz="1400" b="1" dirty="0" err="1" smtClean="0"/>
            <a:t>спілкування</a:t>
          </a:r>
          <a:r>
            <a:rPr lang="ru-RU" sz="1400" b="1" dirty="0" smtClean="0"/>
            <a:t> </a:t>
          </a:r>
          <a:endParaRPr lang="ru-RU" sz="1400" b="1" dirty="0"/>
        </a:p>
      </dgm:t>
    </dgm:pt>
    <dgm:pt modelId="{DBCF51F9-ED45-4048-BF33-27059452AA95}" type="parTrans" cxnId="{F70E828C-E7F9-4C1A-8DFC-33585AA4BB71}">
      <dgm:prSet/>
      <dgm:spPr/>
      <dgm:t>
        <a:bodyPr/>
        <a:lstStyle/>
        <a:p>
          <a:endParaRPr lang="ru-RU"/>
        </a:p>
      </dgm:t>
    </dgm:pt>
    <dgm:pt modelId="{C2AFD754-99A2-4891-8E29-6275C878580B}" type="sibTrans" cxnId="{F70E828C-E7F9-4C1A-8DFC-33585AA4BB71}">
      <dgm:prSet/>
      <dgm:spPr/>
      <dgm:t>
        <a:bodyPr/>
        <a:lstStyle/>
        <a:p>
          <a:endParaRPr lang="ru-RU"/>
        </a:p>
      </dgm:t>
    </dgm:pt>
    <dgm:pt modelId="{DEBC7098-7FA5-43F5-B4E0-B892172B3A0B}">
      <dgm:prSet phldrT="[Текст]" custT="1"/>
      <dgm:spPr/>
      <dgm:t>
        <a:bodyPr/>
        <a:lstStyle/>
        <a:p>
          <a:r>
            <a:rPr lang="ru-RU" sz="1600" b="1" dirty="0" smtClean="0"/>
            <a:t>- </a:t>
          </a:r>
          <a:r>
            <a:rPr lang="uk-UA" sz="1600" b="1" dirty="0" smtClean="0"/>
            <a:t>Д</a:t>
          </a:r>
          <a:r>
            <a:rPr lang="ru-RU" sz="1600" b="1" dirty="0" smtClean="0"/>
            <a:t>о нового укладу </a:t>
          </a:r>
          <a:r>
            <a:rPr lang="ru-RU" sz="1600" b="1" dirty="0" err="1" smtClean="0"/>
            <a:t>життя</a:t>
          </a:r>
          <a:r>
            <a:rPr lang="ru-RU" sz="1600" b="1" dirty="0" smtClean="0"/>
            <a:t> </a:t>
          </a:r>
          <a:endParaRPr lang="ru-RU" sz="1600" b="1" dirty="0"/>
        </a:p>
      </dgm:t>
    </dgm:pt>
    <dgm:pt modelId="{7F7219D1-A15F-4053-A6A8-012FC0FF71F4}" type="parTrans" cxnId="{59180431-1205-43B8-82AD-76E6F8030060}">
      <dgm:prSet/>
      <dgm:spPr/>
      <dgm:t>
        <a:bodyPr/>
        <a:lstStyle/>
        <a:p>
          <a:endParaRPr lang="ru-RU"/>
        </a:p>
      </dgm:t>
    </dgm:pt>
    <dgm:pt modelId="{30717AAC-E65E-4D8A-9AE1-4F56793134A7}" type="sibTrans" cxnId="{59180431-1205-43B8-82AD-76E6F8030060}">
      <dgm:prSet/>
      <dgm:spPr/>
      <dgm:t>
        <a:bodyPr/>
        <a:lstStyle/>
        <a:p>
          <a:endParaRPr lang="ru-RU"/>
        </a:p>
      </dgm:t>
    </dgm:pt>
    <dgm:pt modelId="{4A0BFED3-5E33-4247-9564-6D04AE2C8F06}">
      <dgm:prSet phldrT="[Текст]" custT="1"/>
      <dgm:spPr/>
      <dgm:t>
        <a:bodyPr/>
        <a:lstStyle/>
        <a:p>
          <a:r>
            <a:rPr lang="ru-RU" sz="1400" b="1" dirty="0" smtClean="0"/>
            <a:t>- До </a:t>
          </a:r>
          <a:r>
            <a:rPr lang="ru-RU" sz="1400" b="1" dirty="0" err="1" smtClean="0"/>
            <a:t>збільшення</a:t>
          </a:r>
          <a:r>
            <a:rPr lang="ru-RU" sz="1400" b="1" dirty="0" smtClean="0"/>
            <a:t> </a:t>
          </a:r>
          <a:r>
            <a:rPr lang="ru-RU" sz="1400" b="1" dirty="0" err="1" smtClean="0"/>
            <a:t>фізичного</a:t>
          </a:r>
          <a:r>
            <a:rPr lang="ru-RU" sz="1400" b="1" dirty="0" smtClean="0"/>
            <a:t> </a:t>
          </a:r>
          <a:br>
            <a:rPr lang="ru-RU" sz="1400" b="1" dirty="0" smtClean="0"/>
          </a:br>
          <a:r>
            <a:rPr lang="ru-RU" sz="1400" b="1" dirty="0" smtClean="0"/>
            <a:t>та </a:t>
          </a:r>
          <a:r>
            <a:rPr lang="ru-RU" sz="1400" b="1" dirty="0" err="1" smtClean="0"/>
            <a:t>емоційного</a:t>
          </a:r>
          <a:r>
            <a:rPr lang="ru-RU" sz="1400" b="1" dirty="0" smtClean="0"/>
            <a:t> </a:t>
          </a:r>
          <a:r>
            <a:rPr lang="ru-RU" sz="1400" b="1" dirty="0" err="1" smtClean="0"/>
            <a:t>навантаження</a:t>
          </a:r>
          <a:r>
            <a:rPr lang="ru-RU" sz="1400" b="1" dirty="0" smtClean="0"/>
            <a:t> </a:t>
          </a:r>
          <a:endParaRPr lang="ru-RU" sz="1400" b="1" dirty="0"/>
        </a:p>
      </dgm:t>
    </dgm:pt>
    <dgm:pt modelId="{B5F7CBD5-99DA-40C1-91DA-BF1438BFD2CA}" type="parTrans" cxnId="{2D57C726-E0F2-47AD-B2DB-C6BB7A5214A1}">
      <dgm:prSet/>
      <dgm:spPr/>
      <dgm:t>
        <a:bodyPr/>
        <a:lstStyle/>
        <a:p>
          <a:endParaRPr lang="ru-RU"/>
        </a:p>
      </dgm:t>
    </dgm:pt>
    <dgm:pt modelId="{58840121-45EF-4843-BE1F-0859BE2D1944}" type="sibTrans" cxnId="{2D57C726-E0F2-47AD-B2DB-C6BB7A5214A1}">
      <dgm:prSet/>
      <dgm:spPr/>
      <dgm:t>
        <a:bodyPr/>
        <a:lstStyle/>
        <a:p>
          <a:endParaRPr lang="ru-RU"/>
        </a:p>
      </dgm:t>
    </dgm:pt>
    <dgm:pt modelId="{BE145435-DA2D-4A1A-AF4E-FB97F3C5F73F}" type="pres">
      <dgm:prSet presAssocID="{D1C910DB-196F-40EA-8AD2-3BB7ACC46F7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337EE9-664F-45CB-9E1B-9B0B12DAD3A8}" type="pres">
      <dgm:prSet presAssocID="{15978C06-C3A2-43C9-B7A8-60BC484E2FE1}" presName="arrow" presStyleLbl="node1" presStyleIdx="0" presStyleCnt="3" custScaleX="113757" custRadScaleRad="100094" custRadScaleInc="-1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DAFBD-09EA-4BFD-93A5-38FDC21FEE46}" type="pres">
      <dgm:prSet presAssocID="{DEBC7098-7FA5-43F5-B4E0-B892172B3A0B}" presName="arrow" presStyleLbl="node1" presStyleIdx="1" presStyleCnt="3" custRadScaleRad="86112" custRadScaleInc="-58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1E6F6-C2A9-4779-A8D9-C7E4D054835A}" type="pres">
      <dgm:prSet presAssocID="{4A0BFED3-5E33-4247-9564-6D04AE2C8F06}" presName="arrow" presStyleLbl="node1" presStyleIdx="2" presStyleCnt="3" custRadScaleRad="93066" custRadScaleInc="7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D8712A-E2D5-46D5-AB13-AF7680A72F8E}" type="presOf" srcId="{DEBC7098-7FA5-43F5-B4E0-B892172B3A0B}" destId="{DF4DAFBD-09EA-4BFD-93A5-38FDC21FEE46}" srcOrd="0" destOrd="0" presId="urn:microsoft.com/office/officeart/2005/8/layout/arrow1"/>
    <dgm:cxn modelId="{2D57C726-E0F2-47AD-B2DB-C6BB7A5214A1}" srcId="{D1C910DB-196F-40EA-8AD2-3BB7ACC46F74}" destId="{4A0BFED3-5E33-4247-9564-6D04AE2C8F06}" srcOrd="2" destOrd="0" parTransId="{B5F7CBD5-99DA-40C1-91DA-BF1438BFD2CA}" sibTransId="{58840121-45EF-4843-BE1F-0859BE2D1944}"/>
    <dgm:cxn modelId="{236E1F64-0A06-4AC3-9EC5-F57653ABA7D3}" type="presOf" srcId="{D1C910DB-196F-40EA-8AD2-3BB7ACC46F74}" destId="{BE145435-DA2D-4A1A-AF4E-FB97F3C5F73F}" srcOrd="0" destOrd="0" presId="urn:microsoft.com/office/officeart/2005/8/layout/arrow1"/>
    <dgm:cxn modelId="{F70E828C-E7F9-4C1A-8DFC-33585AA4BB71}" srcId="{D1C910DB-196F-40EA-8AD2-3BB7ACC46F74}" destId="{15978C06-C3A2-43C9-B7A8-60BC484E2FE1}" srcOrd="0" destOrd="0" parTransId="{DBCF51F9-ED45-4048-BF33-27059452AA95}" sibTransId="{C2AFD754-99A2-4891-8E29-6275C878580B}"/>
    <dgm:cxn modelId="{A10DAF70-82DE-4136-946C-0EBF3975A592}" type="presOf" srcId="{4A0BFED3-5E33-4247-9564-6D04AE2C8F06}" destId="{8801E6F6-C2A9-4779-A8D9-C7E4D054835A}" srcOrd="0" destOrd="0" presId="urn:microsoft.com/office/officeart/2005/8/layout/arrow1"/>
    <dgm:cxn modelId="{59180431-1205-43B8-82AD-76E6F8030060}" srcId="{D1C910DB-196F-40EA-8AD2-3BB7ACC46F74}" destId="{DEBC7098-7FA5-43F5-B4E0-B892172B3A0B}" srcOrd="1" destOrd="0" parTransId="{7F7219D1-A15F-4053-A6A8-012FC0FF71F4}" sibTransId="{30717AAC-E65E-4D8A-9AE1-4F56793134A7}"/>
    <dgm:cxn modelId="{D7675D43-F698-4AE0-AC08-F2FDE09D7104}" type="presOf" srcId="{15978C06-C3A2-43C9-B7A8-60BC484E2FE1}" destId="{C2337EE9-664F-45CB-9E1B-9B0B12DAD3A8}" srcOrd="0" destOrd="0" presId="urn:microsoft.com/office/officeart/2005/8/layout/arrow1"/>
    <dgm:cxn modelId="{8338AB0A-47DA-49EA-8343-348E65B41048}" type="presParOf" srcId="{BE145435-DA2D-4A1A-AF4E-FB97F3C5F73F}" destId="{C2337EE9-664F-45CB-9E1B-9B0B12DAD3A8}" srcOrd="0" destOrd="0" presId="urn:microsoft.com/office/officeart/2005/8/layout/arrow1"/>
    <dgm:cxn modelId="{F5105D7F-3E46-4613-BE94-174852930F5F}" type="presParOf" srcId="{BE145435-DA2D-4A1A-AF4E-FB97F3C5F73F}" destId="{DF4DAFBD-09EA-4BFD-93A5-38FDC21FEE46}" srcOrd="1" destOrd="0" presId="urn:microsoft.com/office/officeart/2005/8/layout/arrow1"/>
    <dgm:cxn modelId="{22361A15-8076-4121-8E74-7CE2A57DE8ED}" type="presParOf" srcId="{BE145435-DA2D-4A1A-AF4E-FB97F3C5F73F}" destId="{8801E6F6-C2A9-4779-A8D9-C7E4D054835A}" srcOrd="2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06DC4C-ED16-4D8F-9A58-3F296F03C885}" type="doc">
      <dgm:prSet loTypeId="urn:microsoft.com/office/officeart/2005/8/layout/vList4#1" loCatId="list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BEA699EC-9FE0-4E75-9652-A933D1D3FC74}">
      <dgm:prSet phldrT="[Текст]" custT="1"/>
      <dgm:spPr/>
      <dgm:t>
        <a:bodyPr/>
        <a:lstStyle/>
        <a:p>
          <a:r>
            <a:rPr lang="uk-UA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57% дітей, які легко адаптувалися, швидко влились в колектив, пристосувались до шкільних умов, без напруги виконують вимоги вчителя .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AC572C-2559-4C66-A763-6E7D31813D4C}" type="parTrans" cxnId="{9AB770B4-22B7-4177-98A8-989B37C7EEC5}">
      <dgm:prSet/>
      <dgm:spPr/>
      <dgm:t>
        <a:bodyPr/>
        <a:lstStyle/>
        <a:p>
          <a:endParaRPr lang="ru-RU"/>
        </a:p>
      </dgm:t>
    </dgm:pt>
    <dgm:pt modelId="{90F3055E-FC20-4652-9107-A8AA3007010C}" type="sibTrans" cxnId="{9AB770B4-22B7-4177-98A8-989B37C7EEC5}">
      <dgm:prSet/>
      <dgm:spPr/>
      <dgm:t>
        <a:bodyPr/>
        <a:lstStyle/>
        <a:p>
          <a:endParaRPr lang="ru-RU"/>
        </a:p>
      </dgm:t>
    </dgm:pt>
    <dgm:pt modelId="{C45EA0D4-531D-4E92-BAE2-6CF01B10A257}">
      <dgm:prSet phldrT="[Текст]" custT="1"/>
      <dgm:spPr/>
      <dgm:t>
        <a:bodyPr/>
        <a:lstStyle/>
        <a:p>
          <a:r>
            <a:rPr lang="uk-UA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38% дітей адаптація триває  більше півроку. У цих дітей спостерігається  невідповідність поведінки чи спілкування до вимог школи. 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FCC666-0C28-4B66-9AE6-F789254C1788}" type="parTrans" cxnId="{87D74A0A-510C-4E09-A25E-D7C628A790CC}">
      <dgm:prSet/>
      <dgm:spPr/>
      <dgm:t>
        <a:bodyPr/>
        <a:lstStyle/>
        <a:p>
          <a:endParaRPr lang="ru-RU"/>
        </a:p>
      </dgm:t>
    </dgm:pt>
    <dgm:pt modelId="{5B18CE8C-044B-4F05-A226-342862BC5F54}" type="sibTrans" cxnId="{87D74A0A-510C-4E09-A25E-D7C628A790CC}">
      <dgm:prSet/>
      <dgm:spPr/>
      <dgm:t>
        <a:bodyPr/>
        <a:lstStyle/>
        <a:p>
          <a:endParaRPr lang="ru-RU"/>
        </a:p>
      </dgm:t>
    </dgm:pt>
    <dgm:pt modelId="{3DD9E485-CB46-4FBA-A527-008E54EDFE3B}">
      <dgm:prSet phldrT="[Текст]" custT="1"/>
      <dgm:spPr/>
      <dgm:t>
        <a:bodyPr/>
        <a:lstStyle/>
        <a:p>
          <a:r>
            <a:rPr lang="uk-UA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5 % дітей ми віднесли до </a:t>
          </a:r>
          <a:r>
            <a:rPr lang="uk-UA" sz="18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дезадаптованих</a:t>
          </a:r>
          <a:r>
            <a:rPr lang="uk-UA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школярів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E5CD71-EDB1-444F-8486-111357A5AB9A}" type="parTrans" cxnId="{FA756270-908F-4086-AA99-60B84B64FC46}">
      <dgm:prSet/>
      <dgm:spPr/>
      <dgm:t>
        <a:bodyPr/>
        <a:lstStyle/>
        <a:p>
          <a:endParaRPr lang="ru-RU"/>
        </a:p>
      </dgm:t>
    </dgm:pt>
    <dgm:pt modelId="{1F289F60-D721-4D03-9313-1D7946C8CE16}" type="sibTrans" cxnId="{FA756270-908F-4086-AA99-60B84B64FC46}">
      <dgm:prSet/>
      <dgm:spPr/>
      <dgm:t>
        <a:bodyPr/>
        <a:lstStyle/>
        <a:p>
          <a:endParaRPr lang="ru-RU"/>
        </a:p>
      </dgm:t>
    </dgm:pt>
    <dgm:pt modelId="{C3E9F841-8AEA-4C4B-8878-0DC5CB33E68A}" type="pres">
      <dgm:prSet presAssocID="{EB06DC4C-ED16-4D8F-9A58-3F296F03C88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6E9AB7-89B6-4A82-AF61-D10085D55B42}" type="pres">
      <dgm:prSet presAssocID="{BEA699EC-9FE0-4E75-9652-A933D1D3FC74}" presName="comp" presStyleCnt="0"/>
      <dgm:spPr/>
    </dgm:pt>
    <dgm:pt modelId="{A1B75DF8-6E10-496C-BBEA-DA3D5826EB41}" type="pres">
      <dgm:prSet presAssocID="{BEA699EC-9FE0-4E75-9652-A933D1D3FC74}" presName="box" presStyleLbl="node1" presStyleIdx="0" presStyleCnt="3"/>
      <dgm:spPr/>
      <dgm:t>
        <a:bodyPr/>
        <a:lstStyle/>
        <a:p>
          <a:endParaRPr lang="ru-RU"/>
        </a:p>
      </dgm:t>
    </dgm:pt>
    <dgm:pt modelId="{364459D7-AC53-4592-9BD2-6B7A0F5F3B2F}" type="pres">
      <dgm:prSet presAssocID="{BEA699EC-9FE0-4E75-9652-A933D1D3FC7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CEB9541-8679-4486-A754-B0738F47DFAF}" type="pres">
      <dgm:prSet presAssocID="{BEA699EC-9FE0-4E75-9652-A933D1D3FC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619C-D600-4DE4-97C3-054516721F36}" type="pres">
      <dgm:prSet presAssocID="{90F3055E-FC20-4652-9107-A8AA3007010C}" presName="spacer" presStyleCnt="0"/>
      <dgm:spPr/>
    </dgm:pt>
    <dgm:pt modelId="{690A5E0B-B1EE-4F4A-8435-F0BB133E783B}" type="pres">
      <dgm:prSet presAssocID="{C45EA0D4-531D-4E92-BAE2-6CF01B10A257}" presName="comp" presStyleCnt="0"/>
      <dgm:spPr/>
    </dgm:pt>
    <dgm:pt modelId="{C3D59C0A-A85C-48C5-8AA9-6A0AB8FEAAD1}" type="pres">
      <dgm:prSet presAssocID="{C45EA0D4-531D-4E92-BAE2-6CF01B10A257}" presName="box" presStyleLbl="node1" presStyleIdx="1" presStyleCnt="3" custLinFactNeighborX="847" custLinFactNeighborY="-410"/>
      <dgm:spPr/>
      <dgm:t>
        <a:bodyPr/>
        <a:lstStyle/>
        <a:p>
          <a:endParaRPr lang="ru-RU"/>
        </a:p>
      </dgm:t>
    </dgm:pt>
    <dgm:pt modelId="{15AE7234-0C18-4054-B59B-81201E40CA85}" type="pres">
      <dgm:prSet presAssocID="{C45EA0D4-531D-4E92-BAE2-6CF01B10A257}" presName="img" presStyleLbl="fgImgPlace1" presStyleIdx="1" presStyleCnt="3" custScaleX="90084" custLinFactNeighborX="-1988" custLinFactNeighborY="-20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F87EFD3-689C-4DAF-BC77-4EBBBE14EDC2}" type="pres">
      <dgm:prSet presAssocID="{C45EA0D4-531D-4E92-BAE2-6CF01B10A25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16330-AFAA-438C-97EF-2AFFAF88BC33}" type="pres">
      <dgm:prSet presAssocID="{5B18CE8C-044B-4F05-A226-342862BC5F54}" presName="spacer" presStyleCnt="0"/>
      <dgm:spPr/>
    </dgm:pt>
    <dgm:pt modelId="{2154000F-2233-48CB-9C3C-CDB072355BB1}" type="pres">
      <dgm:prSet presAssocID="{3DD9E485-CB46-4FBA-A527-008E54EDFE3B}" presName="comp" presStyleCnt="0"/>
      <dgm:spPr/>
    </dgm:pt>
    <dgm:pt modelId="{041D4A79-270C-452D-BBB5-B03E29A55694}" type="pres">
      <dgm:prSet presAssocID="{3DD9E485-CB46-4FBA-A527-008E54EDFE3B}" presName="box" presStyleLbl="node1" presStyleIdx="2" presStyleCnt="3" custLinFactNeighborY="0"/>
      <dgm:spPr/>
      <dgm:t>
        <a:bodyPr/>
        <a:lstStyle/>
        <a:p>
          <a:endParaRPr lang="ru-RU"/>
        </a:p>
      </dgm:t>
    </dgm:pt>
    <dgm:pt modelId="{80404AC1-0A6C-419B-9422-ACC5AD7E88B0}" type="pres">
      <dgm:prSet presAssocID="{3DD9E485-CB46-4FBA-A527-008E54EDFE3B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7E802B7-D596-4EC7-94C4-735B1DFB5181}" type="pres">
      <dgm:prSet presAssocID="{3DD9E485-CB46-4FBA-A527-008E54EDFE3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440EF5-2203-47BA-990E-C05BF68F3EA5}" type="presOf" srcId="{BEA699EC-9FE0-4E75-9652-A933D1D3FC74}" destId="{3CEB9541-8679-4486-A754-B0738F47DFAF}" srcOrd="1" destOrd="0" presId="urn:microsoft.com/office/officeart/2005/8/layout/vList4#1"/>
    <dgm:cxn modelId="{F3FFA55E-DF49-4178-A49A-C5C1751E6197}" type="presOf" srcId="{EB06DC4C-ED16-4D8F-9A58-3F296F03C885}" destId="{C3E9F841-8AEA-4C4B-8878-0DC5CB33E68A}" srcOrd="0" destOrd="0" presId="urn:microsoft.com/office/officeart/2005/8/layout/vList4#1"/>
    <dgm:cxn modelId="{A60DF70C-880B-48CE-AA4D-253ECD46BA26}" type="presOf" srcId="{C45EA0D4-531D-4E92-BAE2-6CF01B10A257}" destId="{BF87EFD3-689C-4DAF-BC77-4EBBBE14EDC2}" srcOrd="1" destOrd="0" presId="urn:microsoft.com/office/officeart/2005/8/layout/vList4#1"/>
    <dgm:cxn modelId="{9AB770B4-22B7-4177-98A8-989B37C7EEC5}" srcId="{EB06DC4C-ED16-4D8F-9A58-3F296F03C885}" destId="{BEA699EC-9FE0-4E75-9652-A933D1D3FC74}" srcOrd="0" destOrd="0" parTransId="{CDAC572C-2559-4C66-A763-6E7D31813D4C}" sibTransId="{90F3055E-FC20-4652-9107-A8AA3007010C}"/>
    <dgm:cxn modelId="{FA756270-908F-4086-AA99-60B84B64FC46}" srcId="{EB06DC4C-ED16-4D8F-9A58-3F296F03C885}" destId="{3DD9E485-CB46-4FBA-A527-008E54EDFE3B}" srcOrd="2" destOrd="0" parTransId="{E3E5CD71-EDB1-444F-8486-111357A5AB9A}" sibTransId="{1F289F60-D721-4D03-9313-1D7946C8CE16}"/>
    <dgm:cxn modelId="{D47AC2F1-ED94-44F2-AE55-584151BF93A2}" type="presOf" srcId="{3DD9E485-CB46-4FBA-A527-008E54EDFE3B}" destId="{D7E802B7-D596-4EC7-94C4-735B1DFB5181}" srcOrd="1" destOrd="0" presId="urn:microsoft.com/office/officeart/2005/8/layout/vList4#1"/>
    <dgm:cxn modelId="{69D3441B-F061-4A24-99AF-8B656A1692A8}" type="presOf" srcId="{BEA699EC-9FE0-4E75-9652-A933D1D3FC74}" destId="{A1B75DF8-6E10-496C-BBEA-DA3D5826EB41}" srcOrd="0" destOrd="0" presId="urn:microsoft.com/office/officeart/2005/8/layout/vList4#1"/>
    <dgm:cxn modelId="{DB68355D-C791-4342-BA50-169466493F51}" type="presOf" srcId="{C45EA0D4-531D-4E92-BAE2-6CF01B10A257}" destId="{C3D59C0A-A85C-48C5-8AA9-6A0AB8FEAAD1}" srcOrd="0" destOrd="0" presId="urn:microsoft.com/office/officeart/2005/8/layout/vList4#1"/>
    <dgm:cxn modelId="{87D74A0A-510C-4E09-A25E-D7C628A790CC}" srcId="{EB06DC4C-ED16-4D8F-9A58-3F296F03C885}" destId="{C45EA0D4-531D-4E92-BAE2-6CF01B10A257}" srcOrd="1" destOrd="0" parTransId="{42FCC666-0C28-4B66-9AE6-F789254C1788}" sibTransId="{5B18CE8C-044B-4F05-A226-342862BC5F54}"/>
    <dgm:cxn modelId="{A31422A2-9D0A-4598-A96C-F356CD1DC680}" type="presOf" srcId="{3DD9E485-CB46-4FBA-A527-008E54EDFE3B}" destId="{041D4A79-270C-452D-BBB5-B03E29A55694}" srcOrd="0" destOrd="0" presId="urn:microsoft.com/office/officeart/2005/8/layout/vList4#1"/>
    <dgm:cxn modelId="{D04A8CC2-4B35-4C27-9D61-949E9BEA5C58}" type="presParOf" srcId="{C3E9F841-8AEA-4C4B-8878-0DC5CB33E68A}" destId="{6F6E9AB7-89B6-4A82-AF61-D10085D55B42}" srcOrd="0" destOrd="0" presId="urn:microsoft.com/office/officeart/2005/8/layout/vList4#1"/>
    <dgm:cxn modelId="{51A60A33-1BAF-44A7-BC46-21292884BCA5}" type="presParOf" srcId="{6F6E9AB7-89B6-4A82-AF61-D10085D55B42}" destId="{A1B75DF8-6E10-496C-BBEA-DA3D5826EB41}" srcOrd="0" destOrd="0" presId="urn:microsoft.com/office/officeart/2005/8/layout/vList4#1"/>
    <dgm:cxn modelId="{D32045ED-CB2A-4C09-8846-B857234B24A9}" type="presParOf" srcId="{6F6E9AB7-89B6-4A82-AF61-D10085D55B42}" destId="{364459D7-AC53-4592-9BD2-6B7A0F5F3B2F}" srcOrd="1" destOrd="0" presId="urn:microsoft.com/office/officeart/2005/8/layout/vList4#1"/>
    <dgm:cxn modelId="{0A1C581D-9E89-4BD6-A1E2-C9AA56F355C0}" type="presParOf" srcId="{6F6E9AB7-89B6-4A82-AF61-D10085D55B42}" destId="{3CEB9541-8679-4486-A754-B0738F47DFAF}" srcOrd="2" destOrd="0" presId="urn:microsoft.com/office/officeart/2005/8/layout/vList4#1"/>
    <dgm:cxn modelId="{1F28E438-6125-427F-8EF6-E23D5F6C68A5}" type="presParOf" srcId="{C3E9F841-8AEA-4C4B-8878-0DC5CB33E68A}" destId="{9887619C-D600-4DE4-97C3-054516721F36}" srcOrd="1" destOrd="0" presId="urn:microsoft.com/office/officeart/2005/8/layout/vList4#1"/>
    <dgm:cxn modelId="{91979162-C331-4581-912B-62056B43278C}" type="presParOf" srcId="{C3E9F841-8AEA-4C4B-8878-0DC5CB33E68A}" destId="{690A5E0B-B1EE-4F4A-8435-F0BB133E783B}" srcOrd="2" destOrd="0" presId="urn:microsoft.com/office/officeart/2005/8/layout/vList4#1"/>
    <dgm:cxn modelId="{1687BDAC-8723-46D8-BDDD-428206B0BA78}" type="presParOf" srcId="{690A5E0B-B1EE-4F4A-8435-F0BB133E783B}" destId="{C3D59C0A-A85C-48C5-8AA9-6A0AB8FEAAD1}" srcOrd="0" destOrd="0" presId="urn:microsoft.com/office/officeart/2005/8/layout/vList4#1"/>
    <dgm:cxn modelId="{A69AFC62-921B-4BCB-A4F4-F720C33BA63B}" type="presParOf" srcId="{690A5E0B-B1EE-4F4A-8435-F0BB133E783B}" destId="{15AE7234-0C18-4054-B59B-81201E40CA85}" srcOrd="1" destOrd="0" presId="urn:microsoft.com/office/officeart/2005/8/layout/vList4#1"/>
    <dgm:cxn modelId="{1B946165-9872-4345-8BBA-58D1C993DF3C}" type="presParOf" srcId="{690A5E0B-B1EE-4F4A-8435-F0BB133E783B}" destId="{BF87EFD3-689C-4DAF-BC77-4EBBBE14EDC2}" srcOrd="2" destOrd="0" presId="urn:microsoft.com/office/officeart/2005/8/layout/vList4#1"/>
    <dgm:cxn modelId="{7DAD1CB1-4B5D-4823-955E-63A62FC4CECE}" type="presParOf" srcId="{C3E9F841-8AEA-4C4B-8878-0DC5CB33E68A}" destId="{F2816330-AFAA-438C-97EF-2AFFAF88BC33}" srcOrd="3" destOrd="0" presId="urn:microsoft.com/office/officeart/2005/8/layout/vList4#1"/>
    <dgm:cxn modelId="{DB0D385D-8BF4-4661-9D9C-9F3FD823ABDF}" type="presParOf" srcId="{C3E9F841-8AEA-4C4B-8878-0DC5CB33E68A}" destId="{2154000F-2233-48CB-9C3C-CDB072355BB1}" srcOrd="4" destOrd="0" presId="urn:microsoft.com/office/officeart/2005/8/layout/vList4#1"/>
    <dgm:cxn modelId="{335F742D-E25F-4853-9369-CD7CAEE1D1EE}" type="presParOf" srcId="{2154000F-2233-48CB-9C3C-CDB072355BB1}" destId="{041D4A79-270C-452D-BBB5-B03E29A55694}" srcOrd="0" destOrd="0" presId="urn:microsoft.com/office/officeart/2005/8/layout/vList4#1"/>
    <dgm:cxn modelId="{95ED3B28-FF54-4138-BCE5-E36A831F3CAC}" type="presParOf" srcId="{2154000F-2233-48CB-9C3C-CDB072355BB1}" destId="{80404AC1-0A6C-419B-9422-ACC5AD7E88B0}" srcOrd="1" destOrd="0" presId="urn:microsoft.com/office/officeart/2005/8/layout/vList4#1"/>
    <dgm:cxn modelId="{78317E3F-8282-46C9-A697-104D1CCA5C56}" type="presParOf" srcId="{2154000F-2233-48CB-9C3C-CDB072355BB1}" destId="{D7E802B7-D596-4EC7-94C4-735B1DFB518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197147-DAEB-47E3-A118-F874E2F23B17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9623FC-4F61-4AC0-9149-63AEAC4D7277}">
      <dgm:prSet phldrT="[Текст]"/>
      <dgm:spPr/>
      <dgm:t>
        <a:bodyPr/>
        <a:lstStyle/>
        <a:p>
          <a:r>
            <a:rPr lang="uk-UA" b="1" dirty="0" smtClean="0"/>
            <a:t>Сім</a:t>
          </a:r>
          <a:r>
            <a:rPr lang="en-US" b="1" dirty="0" smtClean="0"/>
            <a:t>’</a:t>
          </a:r>
          <a:r>
            <a:rPr lang="uk-UA" b="1" dirty="0" smtClean="0"/>
            <a:t>я</a:t>
          </a:r>
          <a:endParaRPr lang="ru-RU" b="1" dirty="0"/>
        </a:p>
      </dgm:t>
    </dgm:pt>
    <dgm:pt modelId="{0EF1DDFB-D944-49C1-8238-36B09722795D}" type="parTrans" cxnId="{43D16991-5AFD-4C97-A964-38E974F70720}">
      <dgm:prSet/>
      <dgm:spPr/>
      <dgm:t>
        <a:bodyPr/>
        <a:lstStyle/>
        <a:p>
          <a:endParaRPr lang="ru-RU"/>
        </a:p>
      </dgm:t>
    </dgm:pt>
    <dgm:pt modelId="{7C13373F-7546-41CC-ABC0-FA742C629616}" type="sibTrans" cxnId="{43D16991-5AFD-4C97-A964-38E974F70720}">
      <dgm:prSet/>
      <dgm:spPr/>
      <dgm:t>
        <a:bodyPr/>
        <a:lstStyle/>
        <a:p>
          <a:endParaRPr lang="ru-RU"/>
        </a:p>
      </dgm:t>
    </dgm:pt>
    <dgm:pt modelId="{62C2692B-36F7-46D2-9F19-96A1F8ACAD30}">
      <dgm:prSet phldrT="[Текст]" custT="1"/>
      <dgm:spPr/>
      <dgm:t>
        <a:bodyPr/>
        <a:lstStyle/>
        <a:p>
          <a:pPr algn="l"/>
          <a:r>
            <a:rPr lang="ru-RU" sz="1400" b="1" dirty="0" err="1" smtClean="0"/>
            <a:t>Повна</a:t>
          </a:r>
          <a:r>
            <a:rPr lang="ru-RU" sz="1400" b="1" dirty="0" smtClean="0"/>
            <a:t> </a:t>
          </a:r>
          <a:r>
            <a:rPr lang="ru-RU" sz="1400" b="1" dirty="0" err="1" smtClean="0"/>
            <a:t>сім'я</a:t>
          </a:r>
          <a:r>
            <a:rPr lang="ru-RU" sz="1400" b="1" dirty="0" smtClean="0"/>
            <a:t>,  у </a:t>
          </a:r>
          <a:r>
            <a:rPr lang="ru-RU" sz="1400" b="1" dirty="0" err="1" smtClean="0"/>
            <a:t>якій</a:t>
          </a:r>
          <a:r>
            <a:rPr lang="ru-RU" sz="1400" b="1" dirty="0" smtClean="0"/>
            <a:t> </a:t>
          </a:r>
          <a:r>
            <a:rPr lang="ru-RU" sz="1400" b="1" dirty="0" err="1" smtClean="0"/>
            <a:t>відсутні</a:t>
          </a:r>
          <a:r>
            <a:rPr lang="ru-RU" sz="1400" b="1" dirty="0" smtClean="0"/>
            <a:t> </a:t>
          </a:r>
          <a:r>
            <a:rPr lang="ru-RU" sz="1400" b="1" dirty="0" err="1" smtClean="0"/>
            <a:t>конфліктні</a:t>
          </a:r>
          <a:r>
            <a:rPr lang="ru-RU" sz="1400" b="1" dirty="0" smtClean="0"/>
            <a:t> </a:t>
          </a:r>
          <a:r>
            <a:rPr lang="ru-RU" sz="1400" b="1" dirty="0" err="1" smtClean="0"/>
            <a:t>ситуації</a:t>
          </a:r>
          <a:endParaRPr lang="ru-RU" sz="1400" b="1" dirty="0"/>
        </a:p>
      </dgm:t>
    </dgm:pt>
    <dgm:pt modelId="{427BFA0E-5DA6-42C5-B69B-946C1DE15C57}" type="parTrans" cxnId="{67740581-D3EE-48CB-A3B1-AA135EC55D71}">
      <dgm:prSet/>
      <dgm:spPr/>
      <dgm:t>
        <a:bodyPr/>
        <a:lstStyle/>
        <a:p>
          <a:endParaRPr lang="ru-RU"/>
        </a:p>
      </dgm:t>
    </dgm:pt>
    <dgm:pt modelId="{E68FBDDF-B4BA-4BB0-A93A-DB8E6B34BA72}" type="sibTrans" cxnId="{67740581-D3EE-48CB-A3B1-AA135EC55D71}">
      <dgm:prSet/>
      <dgm:spPr/>
      <dgm:t>
        <a:bodyPr/>
        <a:lstStyle/>
        <a:p>
          <a:endParaRPr lang="ru-RU"/>
        </a:p>
      </dgm:t>
    </dgm:pt>
    <dgm:pt modelId="{1C46A5AA-31DD-4DAB-9FF9-93411385663E}">
      <dgm:prSet phldrT="[Текст]" custT="1"/>
      <dgm:spPr/>
      <dgm:t>
        <a:bodyPr/>
        <a:lstStyle/>
        <a:p>
          <a:pPr algn="l"/>
          <a:r>
            <a:rPr lang="ru-RU" sz="1400" b="1" dirty="0" err="1" smtClean="0"/>
            <a:t>Належний</a:t>
          </a:r>
          <a:r>
            <a:rPr lang="ru-RU" sz="1400" b="1" dirty="0" smtClean="0"/>
            <a:t> </a:t>
          </a:r>
          <a:r>
            <a:rPr lang="ru-RU" sz="1400" b="1" dirty="0" err="1" smtClean="0"/>
            <a:t>рівень</a:t>
          </a:r>
          <a:r>
            <a:rPr lang="ru-RU" sz="1400" b="1" dirty="0" smtClean="0"/>
            <a:t> </a:t>
          </a:r>
          <a:r>
            <a:rPr lang="ru-RU" sz="1400" b="1" dirty="0" err="1" smtClean="0"/>
            <a:t>освіти</a:t>
          </a:r>
          <a:r>
            <a:rPr lang="ru-RU" sz="1400" b="1" dirty="0" smtClean="0"/>
            <a:t> батька й </a:t>
          </a:r>
          <a:r>
            <a:rPr lang="ru-RU" sz="1400" b="1" dirty="0" err="1" smtClean="0"/>
            <a:t>матері</a:t>
          </a:r>
          <a:endParaRPr lang="ru-RU" sz="1400" b="1" dirty="0"/>
        </a:p>
      </dgm:t>
    </dgm:pt>
    <dgm:pt modelId="{235EB6AE-ABB6-4936-9DA1-111B7F0B8992}" type="parTrans" cxnId="{1A028A95-4ABB-4F08-BCCC-8BAFA0B07432}">
      <dgm:prSet/>
      <dgm:spPr/>
      <dgm:t>
        <a:bodyPr/>
        <a:lstStyle/>
        <a:p>
          <a:endParaRPr lang="ru-RU"/>
        </a:p>
      </dgm:t>
    </dgm:pt>
    <dgm:pt modelId="{F4C96BD0-39D6-46E7-A8CC-8525A00703F3}" type="sibTrans" cxnId="{1A028A95-4ABB-4F08-BCCC-8BAFA0B07432}">
      <dgm:prSet/>
      <dgm:spPr/>
      <dgm:t>
        <a:bodyPr/>
        <a:lstStyle/>
        <a:p>
          <a:endParaRPr lang="ru-RU"/>
        </a:p>
      </dgm:t>
    </dgm:pt>
    <dgm:pt modelId="{29382717-369C-47C8-9792-00F13498275D}">
      <dgm:prSet phldrT="[Текст]"/>
      <dgm:spPr/>
      <dgm:t>
        <a:bodyPr/>
        <a:lstStyle/>
        <a:p>
          <a:r>
            <a:rPr lang="uk-UA" b="1" dirty="0" smtClean="0"/>
            <a:t>ДНЗ</a:t>
          </a:r>
          <a:endParaRPr lang="ru-RU" b="1" dirty="0"/>
        </a:p>
      </dgm:t>
    </dgm:pt>
    <dgm:pt modelId="{B595B182-6CC8-45E4-898E-AEB622559FF5}" type="parTrans" cxnId="{7E767022-A13A-4C68-A367-1F1D99EFB669}">
      <dgm:prSet/>
      <dgm:spPr/>
      <dgm:t>
        <a:bodyPr/>
        <a:lstStyle/>
        <a:p>
          <a:endParaRPr lang="ru-RU"/>
        </a:p>
      </dgm:t>
    </dgm:pt>
    <dgm:pt modelId="{B2138037-CE80-455F-B461-DB30CF0BA619}" type="sibTrans" cxnId="{7E767022-A13A-4C68-A367-1F1D99EFB669}">
      <dgm:prSet/>
      <dgm:spPr/>
      <dgm:t>
        <a:bodyPr/>
        <a:lstStyle/>
        <a:p>
          <a:endParaRPr lang="ru-RU"/>
        </a:p>
      </dgm:t>
    </dgm:pt>
    <dgm:pt modelId="{21E77429-76E7-4548-A59F-E7F7F45C77C2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/>
            <a:t>Не </a:t>
          </a:r>
          <a:r>
            <a:rPr lang="ru-RU" sz="1400" b="1" dirty="0" err="1" smtClean="0"/>
            <a:t>тільки</a:t>
          </a:r>
          <a:r>
            <a:rPr lang="ru-RU" sz="1400" b="1" dirty="0" smtClean="0"/>
            <a:t> </a:t>
          </a:r>
          <a:r>
            <a:rPr lang="ru-RU" sz="1400" b="1" dirty="0" err="1" smtClean="0"/>
            <a:t>підготовка</a:t>
          </a:r>
          <a:r>
            <a:rPr lang="ru-RU" sz="1400" b="1" dirty="0" smtClean="0"/>
            <a:t> </a:t>
          </a:r>
          <a:r>
            <a:rPr lang="ru-RU" sz="1400" b="1" dirty="0" err="1" smtClean="0"/>
            <a:t>дитини</a:t>
          </a:r>
          <a:r>
            <a:rPr lang="ru-RU" sz="1400" b="1" dirty="0" smtClean="0"/>
            <a:t> до </a:t>
          </a:r>
          <a:r>
            <a:rPr lang="ru-RU" sz="1400" b="1" dirty="0" err="1" smtClean="0"/>
            <a:t>навчання</a:t>
          </a:r>
          <a:r>
            <a:rPr lang="ru-RU" sz="1400" b="1" dirty="0" smtClean="0"/>
            <a:t> у </a:t>
          </a:r>
          <a:r>
            <a:rPr lang="ru-RU" sz="1400" b="1" dirty="0" err="1" smtClean="0"/>
            <a:t>школі</a:t>
          </a:r>
          <a:r>
            <a:rPr lang="ru-RU" sz="1400" b="1" dirty="0" smtClean="0"/>
            <a:t> </a:t>
          </a: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/>
        </a:p>
      </dgm:t>
    </dgm:pt>
    <dgm:pt modelId="{6E06D0CE-0782-47F5-A045-0CE8F93B9191}" type="parTrans" cxnId="{2B9C094E-5E9C-406A-9FE6-8D3E3BB43945}">
      <dgm:prSet/>
      <dgm:spPr/>
      <dgm:t>
        <a:bodyPr/>
        <a:lstStyle/>
        <a:p>
          <a:endParaRPr lang="ru-RU"/>
        </a:p>
      </dgm:t>
    </dgm:pt>
    <dgm:pt modelId="{FE68BFA7-97A0-4CA0-BA01-C5E3B9D893FE}" type="sibTrans" cxnId="{2B9C094E-5E9C-406A-9FE6-8D3E3BB43945}">
      <dgm:prSet/>
      <dgm:spPr/>
      <dgm:t>
        <a:bodyPr/>
        <a:lstStyle/>
        <a:p>
          <a:endParaRPr lang="ru-RU"/>
        </a:p>
      </dgm:t>
    </dgm:pt>
    <dgm:pt modelId="{2CCAD980-098D-464D-95F6-27D0223EA202}">
      <dgm:prSet phldrT="[Текст]" custT="1"/>
      <dgm:spPr/>
      <dgm:t>
        <a:bodyPr/>
        <a:lstStyle/>
        <a:p>
          <a:pPr marL="0" marR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dirty="0" err="1" smtClean="0"/>
            <a:t>Задоволеність</a:t>
          </a:r>
          <a:r>
            <a:rPr lang="ru-RU" sz="1400" b="1" dirty="0" smtClean="0"/>
            <a:t> </a:t>
          </a:r>
          <a:r>
            <a:rPr lang="ru-RU" sz="1400" b="1" dirty="0" err="1" smtClean="0"/>
            <a:t>спілкуванням</a:t>
          </a:r>
          <a:r>
            <a:rPr lang="ru-RU" sz="1400" b="1" dirty="0" smtClean="0"/>
            <a:t>  </a:t>
          </a:r>
          <a:r>
            <a:rPr lang="ru-RU" sz="1400" b="1" dirty="0" err="1" smtClean="0"/>
            <a:t>з</a:t>
          </a:r>
          <a:r>
            <a:rPr lang="ru-RU" sz="1400" b="1" dirty="0" smtClean="0"/>
            <a:t> </a:t>
          </a:r>
          <a:r>
            <a:rPr lang="ru-RU" sz="1400" b="1" dirty="0" err="1" smtClean="0"/>
            <a:t>дітьми</a:t>
          </a:r>
          <a:r>
            <a:rPr lang="ru-RU" sz="1400" b="1" dirty="0" smtClean="0"/>
            <a:t>  та  </a:t>
          </a:r>
          <a:r>
            <a:rPr lang="ru-RU" sz="1400" b="1" dirty="0" err="1" smtClean="0"/>
            <a:t>вихователями</a:t>
          </a:r>
          <a:r>
            <a:rPr lang="ru-RU" sz="1400" b="1" dirty="0" smtClean="0"/>
            <a:t> </a:t>
          </a:r>
        </a:p>
        <a:p>
          <a:pPr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43627DE8-E97B-45FC-9710-764EA760A83B}" type="parTrans" cxnId="{3B09AD8E-B4BB-41AD-9FF5-455CB9EB9900}">
      <dgm:prSet/>
      <dgm:spPr/>
      <dgm:t>
        <a:bodyPr/>
        <a:lstStyle/>
        <a:p>
          <a:endParaRPr lang="ru-RU"/>
        </a:p>
      </dgm:t>
    </dgm:pt>
    <dgm:pt modelId="{D6761B18-FE70-40DA-8060-12A5413848D8}" type="sibTrans" cxnId="{3B09AD8E-B4BB-41AD-9FF5-455CB9EB9900}">
      <dgm:prSet/>
      <dgm:spPr/>
      <dgm:t>
        <a:bodyPr/>
        <a:lstStyle/>
        <a:p>
          <a:endParaRPr lang="ru-RU"/>
        </a:p>
      </dgm:t>
    </dgm:pt>
    <dgm:pt modelId="{99C9BCC6-E880-4940-8572-6DCA92E14D79}">
      <dgm:prSet phldrT="[Текст]" custT="1"/>
      <dgm:spPr/>
      <dgm:t>
        <a:bodyPr/>
        <a:lstStyle/>
        <a:p>
          <a:pPr algn="l"/>
          <a:r>
            <a:rPr lang="ru-RU" sz="1400" b="1" dirty="0" err="1" smtClean="0"/>
            <a:t>Правильні</a:t>
          </a:r>
          <a:r>
            <a:rPr lang="ru-RU" sz="1400" b="1" dirty="0" smtClean="0"/>
            <a:t> </a:t>
          </a:r>
          <a:r>
            <a:rPr lang="ru-RU" sz="1400" b="1" dirty="0" err="1" smtClean="0"/>
            <a:t>методи</a:t>
          </a:r>
          <a:r>
            <a:rPr lang="ru-RU" sz="1400" b="1" dirty="0" smtClean="0"/>
            <a:t> </a:t>
          </a:r>
          <a:r>
            <a:rPr lang="ru-RU" sz="1400" b="1" dirty="0" err="1" smtClean="0"/>
            <a:t>виховання</a:t>
          </a:r>
          <a:r>
            <a:rPr lang="ru-RU" sz="1400" b="1" dirty="0" smtClean="0"/>
            <a:t> у </a:t>
          </a:r>
          <a:r>
            <a:rPr lang="ru-RU" sz="1400" b="1" dirty="0" err="1" smtClean="0"/>
            <a:t>сім'ї</a:t>
          </a:r>
          <a:endParaRPr lang="ru-RU" sz="1400" b="1" dirty="0"/>
        </a:p>
      </dgm:t>
    </dgm:pt>
    <dgm:pt modelId="{92FF8645-F520-428E-86AB-A9F9F7301AFF}" type="parTrans" cxnId="{C3E8C72B-37EC-43E9-BCC3-7A986B483DE6}">
      <dgm:prSet/>
      <dgm:spPr/>
      <dgm:t>
        <a:bodyPr/>
        <a:lstStyle/>
        <a:p>
          <a:endParaRPr lang="ru-RU"/>
        </a:p>
      </dgm:t>
    </dgm:pt>
    <dgm:pt modelId="{669AFDCE-AC4C-42AC-957F-CCF848CFCFBF}" type="sibTrans" cxnId="{C3E8C72B-37EC-43E9-BCC3-7A986B483DE6}">
      <dgm:prSet/>
      <dgm:spPr/>
      <dgm:t>
        <a:bodyPr/>
        <a:lstStyle/>
        <a:p>
          <a:endParaRPr lang="ru-RU"/>
        </a:p>
      </dgm:t>
    </dgm:pt>
    <dgm:pt modelId="{B1BBE27E-3982-4946-A043-973DB988E934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err="1" smtClean="0"/>
            <a:t>Позитивне</a:t>
          </a:r>
          <a:r>
            <a:rPr lang="ru-RU" sz="1400" b="1" dirty="0" smtClean="0"/>
            <a:t> </a:t>
          </a:r>
          <a:r>
            <a:rPr lang="ru-RU" sz="1400" b="1" dirty="0" err="1" smtClean="0"/>
            <a:t>ставлення</a:t>
          </a:r>
          <a:r>
            <a:rPr lang="ru-RU" sz="1400" b="1" dirty="0" smtClean="0"/>
            <a:t> до </a:t>
          </a:r>
          <a:r>
            <a:rPr lang="ru-RU" sz="1400" b="1" dirty="0" err="1" smtClean="0"/>
            <a:t>дітей</a:t>
          </a:r>
          <a:r>
            <a:rPr lang="ru-RU" sz="1400" b="1" dirty="0" smtClean="0"/>
            <a:t> </a:t>
          </a:r>
          <a:r>
            <a:rPr lang="ru-RU" sz="1400" b="1" dirty="0" err="1" smtClean="0"/>
            <a:t>вихователя</a:t>
          </a:r>
          <a:r>
            <a:rPr lang="ru-RU" sz="1400" b="1" dirty="0" smtClean="0"/>
            <a:t> </a:t>
          </a:r>
          <a:r>
            <a:rPr lang="ru-RU" sz="1400" b="1" dirty="0" err="1" smtClean="0"/>
            <a:t>групи</a:t>
          </a:r>
          <a:r>
            <a:rPr lang="ru-RU" sz="1400" b="1" dirty="0" smtClean="0"/>
            <a:t> </a:t>
          </a:r>
        </a:p>
        <a:p>
          <a:pPr algn="l"/>
          <a:endParaRPr lang="ru-RU" sz="1400" b="1" dirty="0"/>
        </a:p>
      </dgm:t>
    </dgm:pt>
    <dgm:pt modelId="{4E6A92E1-6784-4CC7-AFC9-B5C0EF790ECA}" type="parTrans" cxnId="{3CD885B6-B815-45FB-8E60-5F3B1FB4BBF1}">
      <dgm:prSet/>
      <dgm:spPr/>
      <dgm:t>
        <a:bodyPr/>
        <a:lstStyle/>
        <a:p>
          <a:endParaRPr lang="ru-RU"/>
        </a:p>
      </dgm:t>
    </dgm:pt>
    <dgm:pt modelId="{42449E5E-5468-4656-8A9D-90968CC1413C}" type="sibTrans" cxnId="{3CD885B6-B815-45FB-8E60-5F3B1FB4BBF1}">
      <dgm:prSet/>
      <dgm:spPr/>
      <dgm:t>
        <a:bodyPr/>
        <a:lstStyle/>
        <a:p>
          <a:endParaRPr lang="ru-RU"/>
        </a:p>
      </dgm:t>
    </dgm:pt>
    <dgm:pt modelId="{90F16D4C-48B5-4A39-8978-94E60A41CB96}">
      <dgm:prSet custT="1"/>
      <dgm:spPr/>
      <dgm:t>
        <a:bodyPr/>
        <a:lstStyle/>
        <a:p>
          <a:pPr algn="l"/>
          <a:r>
            <a:rPr lang="ru-RU" sz="1400" b="1" dirty="0" err="1" smtClean="0"/>
            <a:t>Сприятливий</a:t>
          </a:r>
          <a:r>
            <a:rPr lang="ru-RU" sz="1400" b="1" dirty="0" smtClean="0"/>
            <a:t> статус </a:t>
          </a:r>
          <a:r>
            <a:rPr lang="ru-RU" sz="1400" b="1" dirty="0" err="1" smtClean="0"/>
            <a:t>дитини</a:t>
          </a:r>
          <a:r>
            <a:rPr lang="ru-RU" sz="1400" b="1" dirty="0" smtClean="0"/>
            <a:t> у </a:t>
          </a:r>
          <a:r>
            <a:rPr lang="ru-RU" sz="1400" b="1" dirty="0" err="1" smtClean="0"/>
            <a:t>групі</a:t>
          </a:r>
          <a:r>
            <a:rPr lang="ru-RU" sz="1400" b="1" dirty="0" smtClean="0"/>
            <a:t> до </a:t>
          </a:r>
          <a:r>
            <a:rPr lang="ru-RU" sz="1400" b="1" dirty="0" err="1" smtClean="0"/>
            <a:t>вступу</a:t>
          </a:r>
          <a:r>
            <a:rPr lang="ru-RU" sz="1400" b="1" dirty="0" smtClean="0"/>
            <a:t> в перший </a:t>
          </a:r>
          <a:r>
            <a:rPr lang="ru-RU" sz="1400" b="1" dirty="0" err="1" smtClean="0"/>
            <a:t>клас</a:t>
          </a:r>
          <a:r>
            <a:rPr lang="ru-RU" sz="1400" b="1" dirty="0" smtClean="0"/>
            <a:t> </a:t>
          </a:r>
          <a:endParaRPr lang="ru-RU" sz="1400" b="1" dirty="0"/>
        </a:p>
      </dgm:t>
    </dgm:pt>
    <dgm:pt modelId="{71133052-2A2B-4E41-9199-F7C0BF99082A}" type="parTrans" cxnId="{793446E0-519D-4751-8899-7CB22DDE97A6}">
      <dgm:prSet/>
      <dgm:spPr/>
      <dgm:t>
        <a:bodyPr/>
        <a:lstStyle/>
        <a:p>
          <a:endParaRPr lang="ru-RU"/>
        </a:p>
      </dgm:t>
    </dgm:pt>
    <dgm:pt modelId="{53CF60D9-CBDD-4B45-B9C6-5D43597B8120}" type="sibTrans" cxnId="{793446E0-519D-4751-8899-7CB22DDE97A6}">
      <dgm:prSet/>
      <dgm:spPr/>
      <dgm:t>
        <a:bodyPr/>
        <a:lstStyle/>
        <a:p>
          <a:endParaRPr lang="ru-RU"/>
        </a:p>
      </dgm:t>
    </dgm:pt>
    <dgm:pt modelId="{0D170F3D-571A-4A41-8123-20C3FEB4B0F1}">
      <dgm:prSet phldrT="[Текст]" custT="1"/>
      <dgm:spPr/>
      <dgm:t>
        <a:bodyPr/>
        <a:lstStyle/>
        <a:p>
          <a:pPr algn="l"/>
          <a:r>
            <a:rPr lang="ru-RU" sz="1400" b="1" dirty="0" err="1" smtClean="0"/>
            <a:t>Задоволеність</a:t>
          </a:r>
          <a:r>
            <a:rPr lang="ru-RU" sz="1400" b="1" dirty="0" smtClean="0"/>
            <a:t> </a:t>
          </a:r>
          <a:r>
            <a:rPr lang="ru-RU" sz="1400" b="1" dirty="0" err="1" smtClean="0"/>
            <a:t>дитини</a:t>
          </a:r>
          <a:r>
            <a:rPr lang="ru-RU" sz="1400" b="1" dirty="0" smtClean="0"/>
            <a:t> </a:t>
          </a:r>
          <a:r>
            <a:rPr lang="ru-RU" sz="1400" b="1" dirty="0" err="1" smtClean="0"/>
            <a:t>спілкуванням</a:t>
          </a:r>
          <a:r>
            <a:rPr lang="ru-RU" sz="1400" b="1" dirty="0" smtClean="0"/>
            <a:t>  </a:t>
          </a:r>
          <a:r>
            <a:rPr lang="ru-RU" sz="1400" b="1" dirty="0" err="1" smtClean="0"/>
            <a:t>із</a:t>
          </a:r>
          <a:r>
            <a:rPr lang="ru-RU" sz="1400" b="1" dirty="0" smtClean="0"/>
            <a:t>  </a:t>
          </a:r>
          <a:r>
            <a:rPr lang="ru-RU" sz="1400" b="1" dirty="0" err="1" smtClean="0"/>
            <a:t>рідними</a:t>
          </a:r>
          <a:r>
            <a:rPr lang="ru-RU" sz="1400" b="1" dirty="0" smtClean="0"/>
            <a:t> та </a:t>
          </a:r>
          <a:r>
            <a:rPr lang="ru-RU" sz="1400" b="1" dirty="0" err="1" smtClean="0"/>
            <a:t>близькими</a:t>
          </a:r>
          <a:endParaRPr lang="ru-RU" sz="1400" b="1" dirty="0"/>
        </a:p>
      </dgm:t>
    </dgm:pt>
    <dgm:pt modelId="{AD7DD256-5F11-4A31-96A4-1900C382C27B}" type="parTrans" cxnId="{C6316AF8-712C-47FB-907E-DBA2645C3D8F}">
      <dgm:prSet/>
      <dgm:spPr/>
      <dgm:t>
        <a:bodyPr/>
        <a:lstStyle/>
        <a:p>
          <a:endParaRPr lang="ru-RU"/>
        </a:p>
      </dgm:t>
    </dgm:pt>
    <dgm:pt modelId="{C8D05988-486E-4F7C-AA28-5D3EF0D4C9DB}" type="sibTrans" cxnId="{C6316AF8-712C-47FB-907E-DBA2645C3D8F}">
      <dgm:prSet/>
      <dgm:spPr/>
      <dgm:t>
        <a:bodyPr/>
        <a:lstStyle/>
        <a:p>
          <a:endParaRPr lang="ru-RU"/>
        </a:p>
      </dgm:t>
    </dgm:pt>
    <dgm:pt modelId="{565B3AF6-B720-4562-858B-525A78813E01}" type="pres">
      <dgm:prSet presAssocID="{DE197147-DAEB-47E3-A118-F874E2F23B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58EE57-36F3-4147-B5E3-5105E9316A88}" type="pres">
      <dgm:prSet presAssocID="{7F9623FC-4F61-4AC0-9149-63AEAC4D7277}" presName="root" presStyleCnt="0"/>
      <dgm:spPr/>
    </dgm:pt>
    <dgm:pt modelId="{A74C6355-E191-4C15-AB10-3500C7204ADB}" type="pres">
      <dgm:prSet presAssocID="{7F9623FC-4F61-4AC0-9149-63AEAC4D7277}" presName="rootComposite" presStyleCnt="0"/>
      <dgm:spPr/>
    </dgm:pt>
    <dgm:pt modelId="{2656626F-45D1-4C94-9F57-8872B49EB633}" type="pres">
      <dgm:prSet presAssocID="{7F9623FC-4F61-4AC0-9149-63AEAC4D7277}" presName="rootText" presStyleLbl="node1" presStyleIdx="0" presStyleCnt="2" custScaleX="282055"/>
      <dgm:spPr/>
      <dgm:t>
        <a:bodyPr/>
        <a:lstStyle/>
        <a:p>
          <a:endParaRPr lang="ru-RU"/>
        </a:p>
      </dgm:t>
    </dgm:pt>
    <dgm:pt modelId="{E0D9C306-7A89-4D42-B543-324F8EF63406}" type="pres">
      <dgm:prSet presAssocID="{7F9623FC-4F61-4AC0-9149-63AEAC4D7277}" presName="rootConnector" presStyleLbl="node1" presStyleIdx="0" presStyleCnt="2"/>
      <dgm:spPr/>
      <dgm:t>
        <a:bodyPr/>
        <a:lstStyle/>
        <a:p>
          <a:endParaRPr lang="ru-RU"/>
        </a:p>
      </dgm:t>
    </dgm:pt>
    <dgm:pt modelId="{8D9B365A-C074-4017-95C8-8E755C9FC97A}" type="pres">
      <dgm:prSet presAssocID="{7F9623FC-4F61-4AC0-9149-63AEAC4D7277}" presName="childShape" presStyleCnt="0"/>
      <dgm:spPr/>
    </dgm:pt>
    <dgm:pt modelId="{9EEBF143-ECFB-4690-8AD8-96614F1E7CFA}" type="pres">
      <dgm:prSet presAssocID="{427BFA0E-5DA6-42C5-B69B-946C1DE15C57}" presName="Name13" presStyleLbl="parChTrans1D2" presStyleIdx="0" presStyleCnt="8"/>
      <dgm:spPr/>
      <dgm:t>
        <a:bodyPr/>
        <a:lstStyle/>
        <a:p>
          <a:endParaRPr lang="ru-RU"/>
        </a:p>
      </dgm:t>
    </dgm:pt>
    <dgm:pt modelId="{5B07E873-ED7F-451C-A4FB-442887C1A85D}" type="pres">
      <dgm:prSet presAssocID="{62C2692B-36F7-46D2-9F19-96A1F8ACAD30}" presName="childText" presStyleLbl="bgAcc1" presStyleIdx="0" presStyleCnt="8" custScaleX="280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8910B-DEEA-4A0C-B7E8-E7DF7AB66575}" type="pres">
      <dgm:prSet presAssocID="{235EB6AE-ABB6-4936-9DA1-111B7F0B8992}" presName="Name13" presStyleLbl="parChTrans1D2" presStyleIdx="1" presStyleCnt="8"/>
      <dgm:spPr/>
      <dgm:t>
        <a:bodyPr/>
        <a:lstStyle/>
        <a:p>
          <a:endParaRPr lang="ru-RU"/>
        </a:p>
      </dgm:t>
    </dgm:pt>
    <dgm:pt modelId="{748A79D5-ECFA-492B-BC61-FB8FE09F8018}" type="pres">
      <dgm:prSet presAssocID="{1C46A5AA-31DD-4DAB-9FF9-93411385663E}" presName="childText" presStyleLbl="bgAcc1" presStyleIdx="1" presStyleCnt="8" custScaleX="2579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2CB3F-46E2-407F-9469-11C3C5E12F32}" type="pres">
      <dgm:prSet presAssocID="{92FF8645-F520-428E-86AB-A9F9F7301AFF}" presName="Name13" presStyleLbl="parChTrans1D2" presStyleIdx="2" presStyleCnt="8"/>
      <dgm:spPr/>
      <dgm:t>
        <a:bodyPr/>
        <a:lstStyle/>
        <a:p>
          <a:endParaRPr lang="ru-RU"/>
        </a:p>
      </dgm:t>
    </dgm:pt>
    <dgm:pt modelId="{4BD7E1E7-62BB-40D1-8869-7E5FC0C75163}" type="pres">
      <dgm:prSet presAssocID="{99C9BCC6-E880-4940-8572-6DCA92E14D79}" presName="childText" presStyleLbl="bgAcc1" presStyleIdx="2" presStyleCnt="8" custScaleX="259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DB262-02C7-4082-9D5D-D2D3CF9C3B67}" type="pres">
      <dgm:prSet presAssocID="{AD7DD256-5F11-4A31-96A4-1900C382C27B}" presName="Name13" presStyleLbl="parChTrans1D2" presStyleIdx="3" presStyleCnt="8"/>
      <dgm:spPr/>
      <dgm:t>
        <a:bodyPr/>
        <a:lstStyle/>
        <a:p>
          <a:endParaRPr lang="ru-RU"/>
        </a:p>
      </dgm:t>
    </dgm:pt>
    <dgm:pt modelId="{7CCEA300-9146-49DF-A073-935CE61BD5BA}" type="pres">
      <dgm:prSet presAssocID="{0D170F3D-571A-4A41-8123-20C3FEB4B0F1}" presName="childText" presStyleLbl="bgAcc1" presStyleIdx="3" presStyleCnt="8" custScaleX="25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20600-1BB6-4FB4-8FB9-71DCC483F451}" type="pres">
      <dgm:prSet presAssocID="{29382717-369C-47C8-9792-00F13498275D}" presName="root" presStyleCnt="0"/>
      <dgm:spPr/>
    </dgm:pt>
    <dgm:pt modelId="{6F8FDD89-CB0A-4D58-BE73-9D8B48BCA25F}" type="pres">
      <dgm:prSet presAssocID="{29382717-369C-47C8-9792-00F13498275D}" presName="rootComposite" presStyleCnt="0"/>
      <dgm:spPr/>
    </dgm:pt>
    <dgm:pt modelId="{14D2278F-09EF-4622-8013-6A88BA423BBC}" type="pres">
      <dgm:prSet presAssocID="{29382717-369C-47C8-9792-00F13498275D}" presName="rootText" presStyleLbl="node1" presStyleIdx="1" presStyleCnt="2" custScaleX="328970"/>
      <dgm:spPr/>
      <dgm:t>
        <a:bodyPr/>
        <a:lstStyle/>
        <a:p>
          <a:endParaRPr lang="ru-RU"/>
        </a:p>
      </dgm:t>
    </dgm:pt>
    <dgm:pt modelId="{E48A2AC9-B8EB-4BF2-BB7B-DE2E7EE2361E}" type="pres">
      <dgm:prSet presAssocID="{29382717-369C-47C8-9792-00F13498275D}" presName="rootConnector" presStyleLbl="node1" presStyleIdx="1" presStyleCnt="2"/>
      <dgm:spPr/>
      <dgm:t>
        <a:bodyPr/>
        <a:lstStyle/>
        <a:p>
          <a:endParaRPr lang="ru-RU"/>
        </a:p>
      </dgm:t>
    </dgm:pt>
    <dgm:pt modelId="{96024EE8-487F-4881-9726-0FD228E5087D}" type="pres">
      <dgm:prSet presAssocID="{29382717-369C-47C8-9792-00F13498275D}" presName="childShape" presStyleCnt="0"/>
      <dgm:spPr/>
    </dgm:pt>
    <dgm:pt modelId="{66C23846-0532-4F77-9192-EA8496975EB0}" type="pres">
      <dgm:prSet presAssocID="{6E06D0CE-0782-47F5-A045-0CE8F93B9191}" presName="Name13" presStyleLbl="parChTrans1D2" presStyleIdx="4" presStyleCnt="8"/>
      <dgm:spPr/>
      <dgm:t>
        <a:bodyPr/>
        <a:lstStyle/>
        <a:p>
          <a:endParaRPr lang="ru-RU"/>
        </a:p>
      </dgm:t>
    </dgm:pt>
    <dgm:pt modelId="{3F86DBDD-ABCE-4A66-96B0-4F2BABDF621C}" type="pres">
      <dgm:prSet presAssocID="{21E77429-76E7-4548-A59F-E7F7F45C77C2}" presName="childText" presStyleLbl="bgAcc1" presStyleIdx="4" presStyleCnt="8" custScaleX="259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D7EB1-2CF0-430C-92A9-5D920EABD418}" type="pres">
      <dgm:prSet presAssocID="{4E6A92E1-6784-4CC7-AFC9-B5C0EF790ECA}" presName="Name13" presStyleLbl="parChTrans1D2" presStyleIdx="5" presStyleCnt="8"/>
      <dgm:spPr/>
      <dgm:t>
        <a:bodyPr/>
        <a:lstStyle/>
        <a:p>
          <a:endParaRPr lang="ru-RU"/>
        </a:p>
      </dgm:t>
    </dgm:pt>
    <dgm:pt modelId="{A1D55525-8C22-45C0-9814-42054FE85699}" type="pres">
      <dgm:prSet presAssocID="{B1BBE27E-3982-4946-A043-973DB988E934}" presName="childText" presStyleLbl="bgAcc1" presStyleIdx="5" presStyleCnt="8" custScaleX="255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EF89F-C23C-44FF-A2B6-B9CE3006A46F}" type="pres">
      <dgm:prSet presAssocID="{71133052-2A2B-4E41-9199-F7C0BF99082A}" presName="Name13" presStyleLbl="parChTrans1D2" presStyleIdx="6" presStyleCnt="8"/>
      <dgm:spPr/>
      <dgm:t>
        <a:bodyPr/>
        <a:lstStyle/>
        <a:p>
          <a:endParaRPr lang="ru-RU"/>
        </a:p>
      </dgm:t>
    </dgm:pt>
    <dgm:pt modelId="{D4160A75-97A7-4734-8C89-8D5883BB6D03}" type="pres">
      <dgm:prSet presAssocID="{90F16D4C-48B5-4A39-8978-94E60A41CB96}" presName="childText" presStyleLbl="bgAcc1" presStyleIdx="6" presStyleCnt="8" custScaleX="259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1E5D5-61E5-4EF1-8A29-504007D85202}" type="pres">
      <dgm:prSet presAssocID="{43627DE8-E97B-45FC-9710-764EA760A83B}" presName="Name13" presStyleLbl="parChTrans1D2" presStyleIdx="7" presStyleCnt="8"/>
      <dgm:spPr/>
      <dgm:t>
        <a:bodyPr/>
        <a:lstStyle/>
        <a:p>
          <a:endParaRPr lang="ru-RU"/>
        </a:p>
      </dgm:t>
    </dgm:pt>
    <dgm:pt modelId="{7331A0F7-5278-4902-A609-143673248120}" type="pres">
      <dgm:prSet presAssocID="{2CCAD980-098D-464D-95F6-27D0223EA202}" presName="childText" presStyleLbl="bgAcc1" presStyleIdx="7" presStyleCnt="8" custScaleX="249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028A95-4ABB-4F08-BCCC-8BAFA0B07432}" srcId="{7F9623FC-4F61-4AC0-9149-63AEAC4D7277}" destId="{1C46A5AA-31DD-4DAB-9FF9-93411385663E}" srcOrd="1" destOrd="0" parTransId="{235EB6AE-ABB6-4936-9DA1-111B7F0B8992}" sibTransId="{F4C96BD0-39D6-46E7-A8CC-8525A00703F3}"/>
    <dgm:cxn modelId="{B5761759-DB25-42AA-A908-65C5E19C12AE}" type="presOf" srcId="{29382717-369C-47C8-9792-00F13498275D}" destId="{14D2278F-09EF-4622-8013-6A88BA423BBC}" srcOrd="0" destOrd="0" presId="urn:microsoft.com/office/officeart/2005/8/layout/hierarchy3"/>
    <dgm:cxn modelId="{72C362A5-C812-40EF-965C-11756FBC0E65}" type="presOf" srcId="{427BFA0E-5DA6-42C5-B69B-946C1DE15C57}" destId="{9EEBF143-ECFB-4690-8AD8-96614F1E7CFA}" srcOrd="0" destOrd="0" presId="urn:microsoft.com/office/officeart/2005/8/layout/hierarchy3"/>
    <dgm:cxn modelId="{445C71E3-3414-46D9-986B-61AA2C80B3CC}" type="presOf" srcId="{43627DE8-E97B-45FC-9710-764EA760A83B}" destId="{4AA1E5D5-61E5-4EF1-8A29-504007D85202}" srcOrd="0" destOrd="0" presId="urn:microsoft.com/office/officeart/2005/8/layout/hierarchy3"/>
    <dgm:cxn modelId="{7B35DC0D-A977-42EE-A4D0-4063BBDBF6D2}" type="presOf" srcId="{235EB6AE-ABB6-4936-9DA1-111B7F0B8992}" destId="{FE78910B-DEEA-4A0C-B7E8-E7DF7AB66575}" srcOrd="0" destOrd="0" presId="urn:microsoft.com/office/officeart/2005/8/layout/hierarchy3"/>
    <dgm:cxn modelId="{7235B78B-D644-4F4A-B424-82C4F357A23A}" type="presOf" srcId="{B1BBE27E-3982-4946-A043-973DB988E934}" destId="{A1D55525-8C22-45C0-9814-42054FE85699}" srcOrd="0" destOrd="0" presId="urn:microsoft.com/office/officeart/2005/8/layout/hierarchy3"/>
    <dgm:cxn modelId="{43D16991-5AFD-4C97-A964-38E974F70720}" srcId="{DE197147-DAEB-47E3-A118-F874E2F23B17}" destId="{7F9623FC-4F61-4AC0-9149-63AEAC4D7277}" srcOrd="0" destOrd="0" parTransId="{0EF1DDFB-D944-49C1-8238-36B09722795D}" sibTransId="{7C13373F-7546-41CC-ABC0-FA742C629616}"/>
    <dgm:cxn modelId="{C3E8C72B-37EC-43E9-BCC3-7A986B483DE6}" srcId="{7F9623FC-4F61-4AC0-9149-63AEAC4D7277}" destId="{99C9BCC6-E880-4940-8572-6DCA92E14D79}" srcOrd="2" destOrd="0" parTransId="{92FF8645-F520-428E-86AB-A9F9F7301AFF}" sibTransId="{669AFDCE-AC4C-42AC-957F-CCF848CFCFBF}"/>
    <dgm:cxn modelId="{7E767022-A13A-4C68-A367-1F1D99EFB669}" srcId="{DE197147-DAEB-47E3-A118-F874E2F23B17}" destId="{29382717-369C-47C8-9792-00F13498275D}" srcOrd="1" destOrd="0" parTransId="{B595B182-6CC8-45E4-898E-AEB622559FF5}" sibTransId="{B2138037-CE80-455F-B461-DB30CF0BA619}"/>
    <dgm:cxn modelId="{3CD885B6-B815-45FB-8E60-5F3B1FB4BBF1}" srcId="{29382717-369C-47C8-9792-00F13498275D}" destId="{B1BBE27E-3982-4946-A043-973DB988E934}" srcOrd="1" destOrd="0" parTransId="{4E6A92E1-6784-4CC7-AFC9-B5C0EF790ECA}" sibTransId="{42449E5E-5468-4656-8A9D-90968CC1413C}"/>
    <dgm:cxn modelId="{7D5C350C-741C-450E-A1FF-C1A8AB604005}" type="presOf" srcId="{0D170F3D-571A-4A41-8123-20C3FEB4B0F1}" destId="{7CCEA300-9146-49DF-A073-935CE61BD5BA}" srcOrd="0" destOrd="0" presId="urn:microsoft.com/office/officeart/2005/8/layout/hierarchy3"/>
    <dgm:cxn modelId="{2B9C094E-5E9C-406A-9FE6-8D3E3BB43945}" srcId="{29382717-369C-47C8-9792-00F13498275D}" destId="{21E77429-76E7-4548-A59F-E7F7F45C77C2}" srcOrd="0" destOrd="0" parTransId="{6E06D0CE-0782-47F5-A045-0CE8F93B9191}" sibTransId="{FE68BFA7-97A0-4CA0-BA01-C5E3B9D893FE}"/>
    <dgm:cxn modelId="{3B09AD8E-B4BB-41AD-9FF5-455CB9EB9900}" srcId="{29382717-369C-47C8-9792-00F13498275D}" destId="{2CCAD980-098D-464D-95F6-27D0223EA202}" srcOrd="3" destOrd="0" parTransId="{43627DE8-E97B-45FC-9710-764EA760A83B}" sibTransId="{D6761B18-FE70-40DA-8060-12A5413848D8}"/>
    <dgm:cxn modelId="{985CD7DB-3203-4F2B-A162-F81E76291BD6}" type="presOf" srcId="{1C46A5AA-31DD-4DAB-9FF9-93411385663E}" destId="{748A79D5-ECFA-492B-BC61-FB8FE09F8018}" srcOrd="0" destOrd="0" presId="urn:microsoft.com/office/officeart/2005/8/layout/hierarchy3"/>
    <dgm:cxn modelId="{8E2DB612-73DB-4D02-8DA8-216934FE8829}" type="presOf" srcId="{4E6A92E1-6784-4CC7-AFC9-B5C0EF790ECA}" destId="{BC1D7EB1-2CF0-430C-92A9-5D920EABD418}" srcOrd="0" destOrd="0" presId="urn:microsoft.com/office/officeart/2005/8/layout/hierarchy3"/>
    <dgm:cxn modelId="{4645024F-4421-4503-9F48-CF25EC009C83}" type="presOf" srcId="{90F16D4C-48B5-4A39-8978-94E60A41CB96}" destId="{D4160A75-97A7-4734-8C89-8D5883BB6D03}" srcOrd="0" destOrd="0" presId="urn:microsoft.com/office/officeart/2005/8/layout/hierarchy3"/>
    <dgm:cxn modelId="{C6316AF8-712C-47FB-907E-DBA2645C3D8F}" srcId="{7F9623FC-4F61-4AC0-9149-63AEAC4D7277}" destId="{0D170F3D-571A-4A41-8123-20C3FEB4B0F1}" srcOrd="3" destOrd="0" parTransId="{AD7DD256-5F11-4A31-96A4-1900C382C27B}" sibTransId="{C8D05988-486E-4F7C-AA28-5D3EF0D4C9DB}"/>
    <dgm:cxn modelId="{D8CDF5D9-242D-4AED-A8C8-5BDAD0218E99}" type="presOf" srcId="{7F9623FC-4F61-4AC0-9149-63AEAC4D7277}" destId="{E0D9C306-7A89-4D42-B543-324F8EF63406}" srcOrd="1" destOrd="0" presId="urn:microsoft.com/office/officeart/2005/8/layout/hierarchy3"/>
    <dgm:cxn modelId="{793446E0-519D-4751-8899-7CB22DDE97A6}" srcId="{29382717-369C-47C8-9792-00F13498275D}" destId="{90F16D4C-48B5-4A39-8978-94E60A41CB96}" srcOrd="2" destOrd="0" parTransId="{71133052-2A2B-4E41-9199-F7C0BF99082A}" sibTransId="{53CF60D9-CBDD-4B45-B9C6-5D43597B8120}"/>
    <dgm:cxn modelId="{084AA3E5-F3C7-44FB-84BE-C1D659F69BBD}" type="presOf" srcId="{62C2692B-36F7-46D2-9F19-96A1F8ACAD30}" destId="{5B07E873-ED7F-451C-A4FB-442887C1A85D}" srcOrd="0" destOrd="0" presId="urn:microsoft.com/office/officeart/2005/8/layout/hierarchy3"/>
    <dgm:cxn modelId="{D0CCE32D-2A0A-4258-9AF2-B12FD3959DA9}" type="presOf" srcId="{2CCAD980-098D-464D-95F6-27D0223EA202}" destId="{7331A0F7-5278-4902-A609-143673248120}" srcOrd="0" destOrd="0" presId="urn:microsoft.com/office/officeart/2005/8/layout/hierarchy3"/>
    <dgm:cxn modelId="{A9DCCF8D-92CF-40AB-87B5-304BFAC47514}" type="presOf" srcId="{92FF8645-F520-428E-86AB-A9F9F7301AFF}" destId="{7562CB3F-46E2-407F-9469-11C3C5E12F32}" srcOrd="0" destOrd="0" presId="urn:microsoft.com/office/officeart/2005/8/layout/hierarchy3"/>
    <dgm:cxn modelId="{605C18CC-ED99-456B-BCF1-892696D9D8F7}" type="presOf" srcId="{7F9623FC-4F61-4AC0-9149-63AEAC4D7277}" destId="{2656626F-45D1-4C94-9F57-8872B49EB633}" srcOrd="0" destOrd="0" presId="urn:microsoft.com/office/officeart/2005/8/layout/hierarchy3"/>
    <dgm:cxn modelId="{6D2B6EE7-2582-4228-B980-A472AE0B6593}" type="presOf" srcId="{71133052-2A2B-4E41-9199-F7C0BF99082A}" destId="{479EF89F-C23C-44FF-A2B6-B9CE3006A46F}" srcOrd="0" destOrd="0" presId="urn:microsoft.com/office/officeart/2005/8/layout/hierarchy3"/>
    <dgm:cxn modelId="{481AD15C-10B5-4345-BDFC-03D5DBFA69D0}" type="presOf" srcId="{6E06D0CE-0782-47F5-A045-0CE8F93B9191}" destId="{66C23846-0532-4F77-9192-EA8496975EB0}" srcOrd="0" destOrd="0" presId="urn:microsoft.com/office/officeart/2005/8/layout/hierarchy3"/>
    <dgm:cxn modelId="{500B39B0-4658-467A-80EB-23BB88C145E9}" type="presOf" srcId="{DE197147-DAEB-47E3-A118-F874E2F23B17}" destId="{565B3AF6-B720-4562-858B-525A78813E01}" srcOrd="0" destOrd="0" presId="urn:microsoft.com/office/officeart/2005/8/layout/hierarchy3"/>
    <dgm:cxn modelId="{FE2CD8BF-6F05-4B33-AA3D-D49EEF5339D0}" type="presOf" srcId="{99C9BCC6-E880-4940-8572-6DCA92E14D79}" destId="{4BD7E1E7-62BB-40D1-8869-7E5FC0C75163}" srcOrd="0" destOrd="0" presId="urn:microsoft.com/office/officeart/2005/8/layout/hierarchy3"/>
    <dgm:cxn modelId="{67740581-D3EE-48CB-A3B1-AA135EC55D71}" srcId="{7F9623FC-4F61-4AC0-9149-63AEAC4D7277}" destId="{62C2692B-36F7-46D2-9F19-96A1F8ACAD30}" srcOrd="0" destOrd="0" parTransId="{427BFA0E-5DA6-42C5-B69B-946C1DE15C57}" sibTransId="{E68FBDDF-B4BA-4BB0-A93A-DB8E6B34BA72}"/>
    <dgm:cxn modelId="{C54822ED-0C5C-4C18-A006-8F2216C24756}" type="presOf" srcId="{AD7DD256-5F11-4A31-96A4-1900C382C27B}" destId="{01CDB262-02C7-4082-9D5D-D2D3CF9C3B67}" srcOrd="0" destOrd="0" presId="urn:microsoft.com/office/officeart/2005/8/layout/hierarchy3"/>
    <dgm:cxn modelId="{E355E939-32C3-4079-B55E-53BAB650586F}" type="presOf" srcId="{29382717-369C-47C8-9792-00F13498275D}" destId="{E48A2AC9-B8EB-4BF2-BB7B-DE2E7EE2361E}" srcOrd="1" destOrd="0" presId="urn:microsoft.com/office/officeart/2005/8/layout/hierarchy3"/>
    <dgm:cxn modelId="{2C7F65B1-FF61-451C-973A-8D1C42FAD68E}" type="presOf" srcId="{21E77429-76E7-4548-A59F-E7F7F45C77C2}" destId="{3F86DBDD-ABCE-4A66-96B0-4F2BABDF621C}" srcOrd="0" destOrd="0" presId="urn:microsoft.com/office/officeart/2005/8/layout/hierarchy3"/>
    <dgm:cxn modelId="{CBE327CE-2B62-4271-9F30-9AF2C45F37E2}" type="presParOf" srcId="{565B3AF6-B720-4562-858B-525A78813E01}" destId="{7158EE57-36F3-4147-B5E3-5105E9316A88}" srcOrd="0" destOrd="0" presId="urn:microsoft.com/office/officeart/2005/8/layout/hierarchy3"/>
    <dgm:cxn modelId="{6C77D7F3-F1AA-4451-8D9A-F7BF7C197566}" type="presParOf" srcId="{7158EE57-36F3-4147-B5E3-5105E9316A88}" destId="{A74C6355-E191-4C15-AB10-3500C7204ADB}" srcOrd="0" destOrd="0" presId="urn:microsoft.com/office/officeart/2005/8/layout/hierarchy3"/>
    <dgm:cxn modelId="{25A10347-FC4A-4D86-8F7C-8C1C58890FD0}" type="presParOf" srcId="{A74C6355-E191-4C15-AB10-3500C7204ADB}" destId="{2656626F-45D1-4C94-9F57-8872B49EB633}" srcOrd="0" destOrd="0" presId="urn:microsoft.com/office/officeart/2005/8/layout/hierarchy3"/>
    <dgm:cxn modelId="{E8982841-588B-46A8-AAD0-9AD0E06282C9}" type="presParOf" srcId="{A74C6355-E191-4C15-AB10-3500C7204ADB}" destId="{E0D9C306-7A89-4D42-B543-324F8EF63406}" srcOrd="1" destOrd="0" presId="urn:microsoft.com/office/officeart/2005/8/layout/hierarchy3"/>
    <dgm:cxn modelId="{823C6DF7-5A33-47C8-AEDB-A63F24FE9A1C}" type="presParOf" srcId="{7158EE57-36F3-4147-B5E3-5105E9316A88}" destId="{8D9B365A-C074-4017-95C8-8E755C9FC97A}" srcOrd="1" destOrd="0" presId="urn:microsoft.com/office/officeart/2005/8/layout/hierarchy3"/>
    <dgm:cxn modelId="{ABCCD483-0D36-45C3-8A38-93AA67AA5D88}" type="presParOf" srcId="{8D9B365A-C074-4017-95C8-8E755C9FC97A}" destId="{9EEBF143-ECFB-4690-8AD8-96614F1E7CFA}" srcOrd="0" destOrd="0" presId="urn:microsoft.com/office/officeart/2005/8/layout/hierarchy3"/>
    <dgm:cxn modelId="{8451D995-D10F-40FE-B9D7-22FB23878E03}" type="presParOf" srcId="{8D9B365A-C074-4017-95C8-8E755C9FC97A}" destId="{5B07E873-ED7F-451C-A4FB-442887C1A85D}" srcOrd="1" destOrd="0" presId="urn:microsoft.com/office/officeart/2005/8/layout/hierarchy3"/>
    <dgm:cxn modelId="{4107EFF9-C46A-4358-BA31-439EAC9C7C93}" type="presParOf" srcId="{8D9B365A-C074-4017-95C8-8E755C9FC97A}" destId="{FE78910B-DEEA-4A0C-B7E8-E7DF7AB66575}" srcOrd="2" destOrd="0" presId="urn:microsoft.com/office/officeart/2005/8/layout/hierarchy3"/>
    <dgm:cxn modelId="{AE8F5D07-A4B0-401C-A0A9-E71123CE22E1}" type="presParOf" srcId="{8D9B365A-C074-4017-95C8-8E755C9FC97A}" destId="{748A79D5-ECFA-492B-BC61-FB8FE09F8018}" srcOrd="3" destOrd="0" presId="urn:microsoft.com/office/officeart/2005/8/layout/hierarchy3"/>
    <dgm:cxn modelId="{62A3E251-9137-4FA6-8E28-1F849FF6F71A}" type="presParOf" srcId="{8D9B365A-C074-4017-95C8-8E755C9FC97A}" destId="{7562CB3F-46E2-407F-9469-11C3C5E12F32}" srcOrd="4" destOrd="0" presId="urn:microsoft.com/office/officeart/2005/8/layout/hierarchy3"/>
    <dgm:cxn modelId="{37C9E98D-AF16-43A4-A262-65A701E74B5F}" type="presParOf" srcId="{8D9B365A-C074-4017-95C8-8E755C9FC97A}" destId="{4BD7E1E7-62BB-40D1-8869-7E5FC0C75163}" srcOrd="5" destOrd="0" presId="urn:microsoft.com/office/officeart/2005/8/layout/hierarchy3"/>
    <dgm:cxn modelId="{83FE0768-F260-424B-B959-065DC45CA237}" type="presParOf" srcId="{8D9B365A-C074-4017-95C8-8E755C9FC97A}" destId="{01CDB262-02C7-4082-9D5D-D2D3CF9C3B67}" srcOrd="6" destOrd="0" presId="urn:microsoft.com/office/officeart/2005/8/layout/hierarchy3"/>
    <dgm:cxn modelId="{05491785-5FC7-4B42-821D-77DFC50521F4}" type="presParOf" srcId="{8D9B365A-C074-4017-95C8-8E755C9FC97A}" destId="{7CCEA300-9146-49DF-A073-935CE61BD5BA}" srcOrd="7" destOrd="0" presId="urn:microsoft.com/office/officeart/2005/8/layout/hierarchy3"/>
    <dgm:cxn modelId="{1FE2ADEE-9434-4E9E-A004-B9EAA60E59DF}" type="presParOf" srcId="{565B3AF6-B720-4562-858B-525A78813E01}" destId="{F1F20600-1BB6-4FB4-8FB9-71DCC483F451}" srcOrd="1" destOrd="0" presId="urn:microsoft.com/office/officeart/2005/8/layout/hierarchy3"/>
    <dgm:cxn modelId="{D7830940-14C7-4EF8-8F59-F51F313575E1}" type="presParOf" srcId="{F1F20600-1BB6-4FB4-8FB9-71DCC483F451}" destId="{6F8FDD89-CB0A-4D58-BE73-9D8B48BCA25F}" srcOrd="0" destOrd="0" presId="urn:microsoft.com/office/officeart/2005/8/layout/hierarchy3"/>
    <dgm:cxn modelId="{20094AC7-2DFA-40D0-8FEE-6B6C3C8C5F75}" type="presParOf" srcId="{6F8FDD89-CB0A-4D58-BE73-9D8B48BCA25F}" destId="{14D2278F-09EF-4622-8013-6A88BA423BBC}" srcOrd="0" destOrd="0" presId="urn:microsoft.com/office/officeart/2005/8/layout/hierarchy3"/>
    <dgm:cxn modelId="{54996620-43A3-4D07-A1E3-68FE9BA62B6F}" type="presParOf" srcId="{6F8FDD89-CB0A-4D58-BE73-9D8B48BCA25F}" destId="{E48A2AC9-B8EB-4BF2-BB7B-DE2E7EE2361E}" srcOrd="1" destOrd="0" presId="urn:microsoft.com/office/officeart/2005/8/layout/hierarchy3"/>
    <dgm:cxn modelId="{FDE25F3F-E014-4F79-9CA2-D8FCDF35723F}" type="presParOf" srcId="{F1F20600-1BB6-4FB4-8FB9-71DCC483F451}" destId="{96024EE8-487F-4881-9726-0FD228E5087D}" srcOrd="1" destOrd="0" presId="urn:microsoft.com/office/officeart/2005/8/layout/hierarchy3"/>
    <dgm:cxn modelId="{31977DB4-32D6-4373-9A14-1962895578BB}" type="presParOf" srcId="{96024EE8-487F-4881-9726-0FD228E5087D}" destId="{66C23846-0532-4F77-9192-EA8496975EB0}" srcOrd="0" destOrd="0" presId="urn:microsoft.com/office/officeart/2005/8/layout/hierarchy3"/>
    <dgm:cxn modelId="{7ADD8A26-1336-43E2-A88A-903ADC46B878}" type="presParOf" srcId="{96024EE8-487F-4881-9726-0FD228E5087D}" destId="{3F86DBDD-ABCE-4A66-96B0-4F2BABDF621C}" srcOrd="1" destOrd="0" presId="urn:microsoft.com/office/officeart/2005/8/layout/hierarchy3"/>
    <dgm:cxn modelId="{DA8B1A4E-8006-45E5-8EBA-3BEBD6DBB67C}" type="presParOf" srcId="{96024EE8-487F-4881-9726-0FD228E5087D}" destId="{BC1D7EB1-2CF0-430C-92A9-5D920EABD418}" srcOrd="2" destOrd="0" presId="urn:microsoft.com/office/officeart/2005/8/layout/hierarchy3"/>
    <dgm:cxn modelId="{86ECDA2C-4364-46CB-9D43-D6B51D4F0E1D}" type="presParOf" srcId="{96024EE8-487F-4881-9726-0FD228E5087D}" destId="{A1D55525-8C22-45C0-9814-42054FE85699}" srcOrd="3" destOrd="0" presId="urn:microsoft.com/office/officeart/2005/8/layout/hierarchy3"/>
    <dgm:cxn modelId="{E38B2CB6-6A0F-484A-9912-07B150A20E92}" type="presParOf" srcId="{96024EE8-487F-4881-9726-0FD228E5087D}" destId="{479EF89F-C23C-44FF-A2B6-B9CE3006A46F}" srcOrd="4" destOrd="0" presId="urn:microsoft.com/office/officeart/2005/8/layout/hierarchy3"/>
    <dgm:cxn modelId="{44096A41-E348-4E6E-B78D-EA9F09547B2A}" type="presParOf" srcId="{96024EE8-487F-4881-9726-0FD228E5087D}" destId="{D4160A75-97A7-4734-8C89-8D5883BB6D03}" srcOrd="5" destOrd="0" presId="urn:microsoft.com/office/officeart/2005/8/layout/hierarchy3"/>
    <dgm:cxn modelId="{DA426C2D-8E6E-467A-B272-6FBB77C80B2A}" type="presParOf" srcId="{96024EE8-487F-4881-9726-0FD228E5087D}" destId="{4AA1E5D5-61E5-4EF1-8A29-504007D85202}" srcOrd="6" destOrd="0" presId="urn:microsoft.com/office/officeart/2005/8/layout/hierarchy3"/>
    <dgm:cxn modelId="{0BB6A301-52D8-442C-A688-0177802D0957}" type="presParOf" srcId="{96024EE8-487F-4881-9726-0FD228E5087D}" destId="{7331A0F7-5278-4902-A609-14367324812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AEDA0F-86E4-469F-BEE1-210A5F09536E}" type="doc">
      <dgm:prSet loTypeId="urn:microsoft.com/office/officeart/2005/8/layout/cycle6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6E6996D-0BA1-4F8E-ADB2-D9EE2AD2B2AB}">
      <dgm:prSet phldrT="[Текст]" custT="1"/>
      <dgm:spPr/>
      <dgm:t>
        <a:bodyPr/>
        <a:lstStyle/>
        <a:p>
          <a:r>
            <a:rPr lang="ru-RU" sz="1800" b="1" dirty="0" err="1" smtClean="0">
              <a:latin typeface="+mj-lt"/>
            </a:rPr>
            <a:t>Формування</a:t>
          </a:r>
          <a:r>
            <a:rPr lang="ru-RU" sz="1800" b="1" dirty="0" smtClean="0">
              <a:latin typeface="+mj-lt"/>
            </a:rPr>
            <a:t> </a:t>
          </a:r>
          <a:r>
            <a:rPr lang="ru-RU" sz="1800" b="1" dirty="0" err="1" smtClean="0">
              <a:latin typeface="+mj-lt"/>
            </a:rPr>
            <a:t>інтересу</a:t>
          </a:r>
          <a:r>
            <a:rPr lang="ru-RU" sz="1800" b="1" dirty="0" smtClean="0">
              <a:latin typeface="+mj-lt"/>
            </a:rPr>
            <a:t> до </a:t>
          </a:r>
          <a:r>
            <a:rPr lang="ru-RU" sz="1800" b="1" dirty="0" err="1" smtClean="0">
              <a:latin typeface="+mj-lt"/>
            </a:rPr>
            <a:t>школи</a:t>
          </a:r>
          <a:r>
            <a:rPr lang="en-US" sz="1800" b="1" dirty="0" smtClean="0">
              <a:latin typeface="+mj-lt"/>
            </a:rPr>
            <a:t> </a:t>
          </a:r>
          <a:r>
            <a:rPr lang="uk-UA" sz="1800" b="1" dirty="0" smtClean="0">
              <a:latin typeface="+mj-lt"/>
            </a:rPr>
            <a:t>та мотивації до навчання</a:t>
          </a:r>
          <a:endParaRPr lang="ru-RU" sz="1800" b="1" dirty="0"/>
        </a:p>
      </dgm:t>
    </dgm:pt>
    <dgm:pt modelId="{2B014FB9-AC99-4DAD-8244-8D8E49C583F2}" type="parTrans" cxnId="{405B69BC-984E-4394-AF73-4565786B6B80}">
      <dgm:prSet/>
      <dgm:spPr/>
      <dgm:t>
        <a:bodyPr/>
        <a:lstStyle/>
        <a:p>
          <a:endParaRPr lang="ru-RU"/>
        </a:p>
      </dgm:t>
    </dgm:pt>
    <dgm:pt modelId="{888C6962-CE22-4A2E-9D39-345D6179D6AE}" type="sibTrans" cxnId="{405B69BC-984E-4394-AF73-4565786B6B80}">
      <dgm:prSet/>
      <dgm:spPr/>
      <dgm:t>
        <a:bodyPr/>
        <a:lstStyle/>
        <a:p>
          <a:endParaRPr lang="ru-RU"/>
        </a:p>
      </dgm:t>
    </dgm:pt>
    <dgm:pt modelId="{6C59D7DF-4220-4887-9007-098788BF4B59}">
      <dgm:prSet phldrT="[Текст]" custT="1"/>
      <dgm:spPr/>
      <dgm:t>
        <a:bodyPr/>
        <a:lstStyle/>
        <a:p>
          <a:r>
            <a:rPr lang="ru-RU" sz="2000" b="1" dirty="0" err="1" smtClean="0">
              <a:latin typeface="+mj-lt"/>
            </a:rPr>
            <a:t>Н</a:t>
          </a:r>
          <a:r>
            <a:rPr lang="ru-RU" sz="1800" b="1" dirty="0" err="1" smtClean="0">
              <a:latin typeface="+mj-lt"/>
            </a:rPr>
            <a:t>еприпустимість</a:t>
          </a:r>
          <a:r>
            <a:rPr lang="ru-RU" sz="1800" b="1" dirty="0" smtClean="0">
              <a:latin typeface="+mj-lt"/>
            </a:rPr>
            <a:t> </a:t>
          </a:r>
          <a:r>
            <a:rPr lang="ru-RU" sz="1800" b="1" dirty="0" err="1" smtClean="0">
              <a:latin typeface="+mj-lt"/>
            </a:rPr>
            <a:t>фізичних</a:t>
          </a:r>
          <a:r>
            <a:rPr lang="ru-RU" sz="1800" b="1" dirty="0" smtClean="0">
              <a:latin typeface="+mj-lt"/>
            </a:rPr>
            <a:t> </a:t>
          </a:r>
          <a:r>
            <a:rPr lang="ru-RU" sz="1800" b="1" dirty="0" err="1" smtClean="0">
              <a:latin typeface="+mj-lt"/>
            </a:rPr>
            <a:t>заходів</a:t>
          </a:r>
          <a:r>
            <a:rPr lang="ru-RU" sz="1800" b="1" dirty="0" smtClean="0">
              <a:latin typeface="+mj-lt"/>
            </a:rPr>
            <a:t> </a:t>
          </a:r>
          <a:r>
            <a:rPr lang="ru-RU" sz="1800" b="1" dirty="0" err="1" smtClean="0">
              <a:latin typeface="+mj-lt"/>
            </a:rPr>
            <a:t>впливу</a:t>
          </a:r>
          <a:r>
            <a:rPr lang="ru-RU" sz="1800" b="1" dirty="0" smtClean="0">
              <a:latin typeface="+mj-lt"/>
            </a:rPr>
            <a:t>, </a:t>
          </a:r>
          <a:r>
            <a:rPr lang="ru-RU" sz="1800" b="1" dirty="0" err="1" smtClean="0">
              <a:latin typeface="+mj-lt"/>
            </a:rPr>
            <a:t>залякування</a:t>
          </a:r>
          <a:r>
            <a:rPr lang="ru-RU" sz="1800" b="1" dirty="0" smtClean="0">
              <a:latin typeface="+mj-lt"/>
            </a:rPr>
            <a:t>  школою;</a:t>
          </a:r>
          <a:r>
            <a:rPr lang="ru-RU" sz="1400" b="1" dirty="0" smtClean="0">
              <a:latin typeface="+mj-lt"/>
            </a:rPr>
            <a:t> </a:t>
          </a:r>
          <a:endParaRPr lang="ru-RU" sz="1400" b="1" dirty="0"/>
        </a:p>
      </dgm:t>
    </dgm:pt>
    <dgm:pt modelId="{F10D53A3-29EA-4C90-8531-B56C12C72EFD}" type="parTrans" cxnId="{BAC897A9-ADE3-4CE4-B6DE-F1EC87AD9B95}">
      <dgm:prSet/>
      <dgm:spPr/>
      <dgm:t>
        <a:bodyPr/>
        <a:lstStyle/>
        <a:p>
          <a:endParaRPr lang="ru-RU"/>
        </a:p>
      </dgm:t>
    </dgm:pt>
    <dgm:pt modelId="{D532E4CB-2D4C-4713-BE05-487748605C61}" type="sibTrans" cxnId="{BAC897A9-ADE3-4CE4-B6DE-F1EC87AD9B95}">
      <dgm:prSet/>
      <dgm:spPr/>
      <dgm:t>
        <a:bodyPr/>
        <a:lstStyle/>
        <a:p>
          <a:endParaRPr lang="ru-RU"/>
        </a:p>
      </dgm:t>
    </dgm:pt>
    <dgm:pt modelId="{934CB913-0343-4CFC-88FF-AB62D45F0E62}">
      <dgm:prSet phldrT="[Текст]" custT="1"/>
      <dgm:spPr/>
      <dgm:t>
        <a:bodyPr/>
        <a:lstStyle/>
        <a:p>
          <a:r>
            <a:rPr lang="ru-RU" sz="2000" b="1" dirty="0" err="1" smtClean="0">
              <a:latin typeface="+mj-lt"/>
            </a:rPr>
            <a:t>Урахування</a:t>
          </a:r>
          <a:r>
            <a:rPr lang="ru-RU" sz="2000" b="1" dirty="0" smtClean="0">
              <a:latin typeface="+mj-lt"/>
            </a:rPr>
            <a:t> темпераменту </a:t>
          </a:r>
          <a:r>
            <a:rPr lang="ru-RU" sz="2000" b="1" dirty="0" err="1" smtClean="0">
              <a:latin typeface="+mj-lt"/>
            </a:rPr>
            <a:t>дитини</a:t>
          </a:r>
          <a:r>
            <a:rPr lang="ru-RU" sz="2000" b="1" dirty="0" smtClean="0">
              <a:latin typeface="+mj-lt"/>
            </a:rPr>
            <a:t>,  </a:t>
          </a:r>
          <a:r>
            <a:rPr lang="ru-RU" sz="2000" b="1" dirty="0" err="1" smtClean="0">
              <a:latin typeface="+mj-lt"/>
            </a:rPr>
            <a:t>статі</a:t>
          </a:r>
          <a:endParaRPr lang="ru-RU" sz="2000" b="1" dirty="0"/>
        </a:p>
      </dgm:t>
    </dgm:pt>
    <dgm:pt modelId="{D335F8AE-3A1F-459B-A68D-F4031CB78A9F}" type="parTrans" cxnId="{1C20C090-9CC0-46FF-B7AA-ACA9621B4111}">
      <dgm:prSet/>
      <dgm:spPr/>
      <dgm:t>
        <a:bodyPr/>
        <a:lstStyle/>
        <a:p>
          <a:endParaRPr lang="ru-RU"/>
        </a:p>
      </dgm:t>
    </dgm:pt>
    <dgm:pt modelId="{C8FBF141-4C05-4716-9E73-D2414244C402}" type="sibTrans" cxnId="{1C20C090-9CC0-46FF-B7AA-ACA9621B4111}">
      <dgm:prSet/>
      <dgm:spPr/>
      <dgm:t>
        <a:bodyPr/>
        <a:lstStyle/>
        <a:p>
          <a:endParaRPr lang="ru-RU"/>
        </a:p>
      </dgm:t>
    </dgm:pt>
    <dgm:pt modelId="{4C351619-9EDC-41FF-BC5D-2ABF136831D0}">
      <dgm:prSet phldrT="[Текст]" custT="1"/>
      <dgm:spPr/>
      <dgm:t>
        <a:bodyPr/>
        <a:lstStyle/>
        <a:p>
          <a:r>
            <a:rPr lang="ru-RU" sz="2000" b="1" dirty="0" err="1" smtClean="0">
              <a:latin typeface="+mj-lt"/>
            </a:rPr>
            <a:t>Якомога</a:t>
          </a:r>
          <a:r>
            <a:rPr lang="ru-RU" sz="2000" b="1" dirty="0" smtClean="0">
              <a:latin typeface="+mj-lt"/>
            </a:rPr>
            <a:t> </a:t>
          </a:r>
          <a:r>
            <a:rPr lang="ru-RU" sz="2000" b="1" dirty="0" err="1" smtClean="0">
              <a:latin typeface="+mj-lt"/>
            </a:rPr>
            <a:t>більше</a:t>
          </a:r>
          <a:r>
            <a:rPr lang="ru-RU" sz="2000" b="1" dirty="0" smtClean="0">
              <a:latin typeface="+mj-lt"/>
            </a:rPr>
            <a:t> </a:t>
          </a:r>
          <a:r>
            <a:rPr lang="ru-RU" sz="2000" b="1" dirty="0" err="1" smtClean="0">
              <a:latin typeface="+mj-lt"/>
            </a:rPr>
            <a:t>надання</a:t>
          </a:r>
          <a:r>
            <a:rPr lang="ru-RU" sz="2000" b="1" dirty="0" smtClean="0">
              <a:latin typeface="+mj-lt"/>
            </a:rPr>
            <a:t> </a:t>
          </a:r>
          <a:r>
            <a:rPr lang="ru-RU" sz="2000" b="1" dirty="0" err="1" smtClean="0">
              <a:latin typeface="+mj-lt"/>
            </a:rPr>
            <a:t>дитині</a:t>
          </a:r>
          <a:r>
            <a:rPr lang="ru-RU" sz="2000" b="1" dirty="0" smtClean="0">
              <a:latin typeface="+mj-lt"/>
            </a:rPr>
            <a:t> </a:t>
          </a:r>
          <a:r>
            <a:rPr lang="ru-RU" sz="2000" b="1" dirty="0" err="1" smtClean="0">
              <a:latin typeface="+mj-lt"/>
            </a:rPr>
            <a:t>самостійності</a:t>
          </a:r>
          <a:r>
            <a:rPr lang="ru-RU" sz="2000" b="1" dirty="0" smtClean="0">
              <a:latin typeface="+mj-lt"/>
            </a:rPr>
            <a:t> в </a:t>
          </a:r>
          <a:r>
            <a:rPr lang="ru-RU" sz="2000" b="1" dirty="0" err="1" smtClean="0">
              <a:latin typeface="+mj-lt"/>
            </a:rPr>
            <a:t>роботі</a:t>
          </a:r>
          <a:endParaRPr lang="ru-RU" sz="2000" b="1" dirty="0"/>
        </a:p>
      </dgm:t>
    </dgm:pt>
    <dgm:pt modelId="{500AF55E-6777-4072-B298-16147AF89260}" type="parTrans" cxnId="{D8C13FB2-6505-47D9-8FF0-82F1006A1342}">
      <dgm:prSet/>
      <dgm:spPr/>
      <dgm:t>
        <a:bodyPr/>
        <a:lstStyle/>
        <a:p>
          <a:endParaRPr lang="ru-RU"/>
        </a:p>
      </dgm:t>
    </dgm:pt>
    <dgm:pt modelId="{8269E8E4-762F-4A12-B0DB-27009D80792A}" type="sibTrans" cxnId="{D8C13FB2-6505-47D9-8FF0-82F1006A1342}">
      <dgm:prSet/>
      <dgm:spPr/>
      <dgm:t>
        <a:bodyPr/>
        <a:lstStyle/>
        <a:p>
          <a:endParaRPr lang="ru-RU"/>
        </a:p>
      </dgm:t>
    </dgm:pt>
    <dgm:pt modelId="{2F64B21E-B166-4988-86FB-9670B910509D}">
      <dgm:prSet phldrT="[Текст]" custT="1"/>
      <dgm:spPr/>
      <dgm:t>
        <a:bodyPr/>
        <a:lstStyle/>
        <a:p>
          <a:r>
            <a:rPr lang="ru-RU" sz="2400" b="1" dirty="0" err="1" smtClean="0">
              <a:latin typeface="+mj-lt"/>
            </a:rPr>
            <a:t>Зміцнення</a:t>
          </a:r>
          <a:r>
            <a:rPr lang="ru-RU" sz="2400" b="1" dirty="0" smtClean="0">
              <a:latin typeface="+mj-lt"/>
            </a:rPr>
            <a:t> здоров</a:t>
          </a:r>
          <a:r>
            <a:rPr lang="en-US" sz="2400" b="1" dirty="0" smtClean="0">
              <a:latin typeface="+mj-lt"/>
            </a:rPr>
            <a:t>’</a:t>
          </a:r>
          <a:r>
            <a:rPr lang="uk-UA" sz="2400" b="1" dirty="0" smtClean="0">
              <a:latin typeface="+mj-lt"/>
            </a:rPr>
            <a:t>я</a:t>
          </a:r>
          <a:endParaRPr lang="ru-RU" sz="1600" b="1" dirty="0"/>
        </a:p>
      </dgm:t>
    </dgm:pt>
    <dgm:pt modelId="{DEDA7EDA-B179-41AD-9820-B664A7F42119}" type="parTrans" cxnId="{DCD46922-7567-425D-A6C7-9DC9969A321B}">
      <dgm:prSet/>
      <dgm:spPr/>
      <dgm:t>
        <a:bodyPr/>
        <a:lstStyle/>
        <a:p>
          <a:endParaRPr lang="ru-RU"/>
        </a:p>
      </dgm:t>
    </dgm:pt>
    <dgm:pt modelId="{53ECACD4-0048-4384-83FD-6356D6C1E3C0}" type="sibTrans" cxnId="{DCD46922-7567-425D-A6C7-9DC9969A321B}">
      <dgm:prSet/>
      <dgm:spPr>
        <a:ln>
          <a:solidFill>
            <a:schemeClr val="accent2">
              <a:lumMod val="75000"/>
              <a:alpha val="92000"/>
            </a:schemeClr>
          </a:solidFill>
        </a:ln>
      </dgm:spPr>
      <dgm:t>
        <a:bodyPr/>
        <a:lstStyle/>
        <a:p>
          <a:endParaRPr lang="ru-RU"/>
        </a:p>
      </dgm:t>
    </dgm:pt>
    <dgm:pt modelId="{F42EA23A-4487-4888-B65A-6F893AC26038}" type="pres">
      <dgm:prSet presAssocID="{62AEDA0F-86E4-469F-BEE1-210A5F09536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59918F-9C5F-482C-8C4E-78059FC06A60}" type="pres">
      <dgm:prSet presAssocID="{56E6996D-0BA1-4F8E-ADB2-D9EE2AD2B2AB}" presName="node" presStyleLbl="node1" presStyleIdx="0" presStyleCnt="5" custScaleX="116255" custScaleY="106482" custRadScaleRad="91223" custRadScaleInc="-19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3B9C9-E087-4876-A86C-730509353F44}" type="pres">
      <dgm:prSet presAssocID="{56E6996D-0BA1-4F8E-ADB2-D9EE2AD2B2AB}" presName="spNode" presStyleCnt="0"/>
      <dgm:spPr/>
    </dgm:pt>
    <dgm:pt modelId="{173144F9-B74A-4E09-A5FA-FD388D38CC45}" type="pres">
      <dgm:prSet presAssocID="{888C6962-CE22-4A2E-9D39-345D6179D6AE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1B3ECC9-C740-47BA-BAEA-905578F15A27}" type="pres">
      <dgm:prSet presAssocID="{6C59D7DF-4220-4887-9007-098788BF4B59}" presName="node" presStyleLbl="node1" presStyleIdx="1" presStyleCnt="5" custScaleX="135844" custScaleY="114518" custRadScaleRad="112623" custRadScaleInc="19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892BC-B883-4B09-B2AE-4D2AA849A9F1}" type="pres">
      <dgm:prSet presAssocID="{6C59D7DF-4220-4887-9007-098788BF4B59}" presName="spNode" presStyleCnt="0"/>
      <dgm:spPr/>
    </dgm:pt>
    <dgm:pt modelId="{76E210E9-8B05-40EA-A1BE-A7DFCBE5DC02}" type="pres">
      <dgm:prSet presAssocID="{D532E4CB-2D4C-4713-BE05-487748605C61}" presName="sibTrans" presStyleLbl="sibTrans1D1" presStyleIdx="1" presStyleCnt="5"/>
      <dgm:spPr/>
      <dgm:t>
        <a:bodyPr/>
        <a:lstStyle/>
        <a:p>
          <a:endParaRPr lang="ru-RU"/>
        </a:p>
      </dgm:t>
    </dgm:pt>
    <dgm:pt modelId="{A74F5C69-CABF-49AF-BCEF-A5F2AA1381D0}" type="pres">
      <dgm:prSet presAssocID="{934CB913-0343-4CFC-88FF-AB62D45F0E62}" presName="node" presStyleLbl="node1" presStyleIdx="2" presStyleCnt="5" custScaleX="141595" custScaleY="106017" custRadScaleRad="98782" custRadScaleInc="-59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43412-26A4-499E-B931-D8C8B6D15005}" type="pres">
      <dgm:prSet presAssocID="{934CB913-0343-4CFC-88FF-AB62D45F0E62}" presName="spNode" presStyleCnt="0"/>
      <dgm:spPr/>
    </dgm:pt>
    <dgm:pt modelId="{B8E5D8E1-A1D0-4A67-9F16-129415E00F82}" type="pres">
      <dgm:prSet presAssocID="{C8FBF141-4C05-4716-9E73-D2414244C40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C646FB44-49E1-40EC-8E5E-A669DF59F606}" type="pres">
      <dgm:prSet presAssocID="{4C351619-9EDC-41FF-BC5D-2ABF136831D0}" presName="node" presStyleLbl="node1" presStyleIdx="3" presStyleCnt="5" custScaleX="146422" custScaleY="152685" custRadScaleRad="128067" custRadScaleInc="66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6F5EA-9D79-444A-8910-7AD8968A2F00}" type="pres">
      <dgm:prSet presAssocID="{4C351619-9EDC-41FF-BC5D-2ABF136831D0}" presName="spNode" presStyleCnt="0"/>
      <dgm:spPr/>
    </dgm:pt>
    <dgm:pt modelId="{8D15CD9B-F112-4624-8A17-2179765E68FE}" type="pres">
      <dgm:prSet presAssocID="{8269E8E4-762F-4A12-B0DB-27009D80792A}" presName="sibTrans" presStyleLbl="sibTrans1D1" presStyleIdx="3" presStyleCnt="5"/>
      <dgm:spPr/>
      <dgm:t>
        <a:bodyPr/>
        <a:lstStyle/>
        <a:p>
          <a:endParaRPr lang="ru-RU"/>
        </a:p>
      </dgm:t>
    </dgm:pt>
    <dgm:pt modelId="{95B7EDFA-32B2-4EE1-A7C8-F9186738541C}" type="pres">
      <dgm:prSet presAssocID="{2F64B21E-B166-4988-86FB-9670B910509D}" presName="node" presStyleLbl="node1" presStyleIdx="4" presStyleCnt="5" custScaleX="155113" custScaleY="113746" custRadScaleRad="136354" custRadScaleInc="-60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732FB-B938-44EC-AEBB-3B7653278D4A}" type="pres">
      <dgm:prSet presAssocID="{2F64B21E-B166-4988-86FB-9670B910509D}" presName="spNode" presStyleCnt="0"/>
      <dgm:spPr/>
    </dgm:pt>
    <dgm:pt modelId="{95D41B5A-18E9-4B30-BE37-5975F073C5B0}" type="pres">
      <dgm:prSet presAssocID="{53ECACD4-0048-4384-83FD-6356D6C1E3C0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08324E64-DDEE-4A6B-B5FB-E82757F2A5CB}" type="presOf" srcId="{D532E4CB-2D4C-4713-BE05-487748605C61}" destId="{76E210E9-8B05-40EA-A1BE-A7DFCBE5DC02}" srcOrd="0" destOrd="0" presId="urn:microsoft.com/office/officeart/2005/8/layout/cycle6"/>
    <dgm:cxn modelId="{07A971DF-A2B7-4F27-8834-2D282B90A715}" type="presOf" srcId="{4C351619-9EDC-41FF-BC5D-2ABF136831D0}" destId="{C646FB44-49E1-40EC-8E5E-A669DF59F606}" srcOrd="0" destOrd="0" presId="urn:microsoft.com/office/officeart/2005/8/layout/cycle6"/>
    <dgm:cxn modelId="{1A87A475-393B-484A-8A2B-D394AB72ECD4}" type="presOf" srcId="{56E6996D-0BA1-4F8E-ADB2-D9EE2AD2B2AB}" destId="{CC59918F-9C5F-482C-8C4E-78059FC06A60}" srcOrd="0" destOrd="0" presId="urn:microsoft.com/office/officeart/2005/8/layout/cycle6"/>
    <dgm:cxn modelId="{C264B518-1633-4A9F-B2BB-02BB6506FACC}" type="presOf" srcId="{6C59D7DF-4220-4887-9007-098788BF4B59}" destId="{51B3ECC9-C740-47BA-BAEA-905578F15A27}" srcOrd="0" destOrd="0" presId="urn:microsoft.com/office/officeart/2005/8/layout/cycle6"/>
    <dgm:cxn modelId="{1DD7B7BB-2D99-4F0F-ACAC-DFA8FE67F145}" type="presOf" srcId="{53ECACD4-0048-4384-83FD-6356D6C1E3C0}" destId="{95D41B5A-18E9-4B30-BE37-5975F073C5B0}" srcOrd="0" destOrd="0" presId="urn:microsoft.com/office/officeart/2005/8/layout/cycle6"/>
    <dgm:cxn modelId="{34338E91-2C52-4FFD-975D-D9333C5C10F0}" type="presOf" srcId="{C8FBF141-4C05-4716-9E73-D2414244C402}" destId="{B8E5D8E1-A1D0-4A67-9F16-129415E00F82}" srcOrd="0" destOrd="0" presId="urn:microsoft.com/office/officeart/2005/8/layout/cycle6"/>
    <dgm:cxn modelId="{405B69BC-984E-4394-AF73-4565786B6B80}" srcId="{62AEDA0F-86E4-469F-BEE1-210A5F09536E}" destId="{56E6996D-0BA1-4F8E-ADB2-D9EE2AD2B2AB}" srcOrd="0" destOrd="0" parTransId="{2B014FB9-AC99-4DAD-8244-8D8E49C583F2}" sibTransId="{888C6962-CE22-4A2E-9D39-345D6179D6AE}"/>
    <dgm:cxn modelId="{17FE8C18-3271-4A4B-8A99-712FF2AD2EC4}" type="presOf" srcId="{934CB913-0343-4CFC-88FF-AB62D45F0E62}" destId="{A74F5C69-CABF-49AF-BCEF-A5F2AA1381D0}" srcOrd="0" destOrd="0" presId="urn:microsoft.com/office/officeart/2005/8/layout/cycle6"/>
    <dgm:cxn modelId="{D8C13FB2-6505-47D9-8FF0-82F1006A1342}" srcId="{62AEDA0F-86E4-469F-BEE1-210A5F09536E}" destId="{4C351619-9EDC-41FF-BC5D-2ABF136831D0}" srcOrd="3" destOrd="0" parTransId="{500AF55E-6777-4072-B298-16147AF89260}" sibTransId="{8269E8E4-762F-4A12-B0DB-27009D80792A}"/>
    <dgm:cxn modelId="{120E2DB8-E77B-444F-B68B-9E4916E17D56}" type="presOf" srcId="{2F64B21E-B166-4988-86FB-9670B910509D}" destId="{95B7EDFA-32B2-4EE1-A7C8-F9186738541C}" srcOrd="0" destOrd="0" presId="urn:microsoft.com/office/officeart/2005/8/layout/cycle6"/>
    <dgm:cxn modelId="{402F972F-E7A6-4D89-8351-E4C20D17580F}" type="presOf" srcId="{888C6962-CE22-4A2E-9D39-345D6179D6AE}" destId="{173144F9-B74A-4E09-A5FA-FD388D38CC45}" srcOrd="0" destOrd="0" presId="urn:microsoft.com/office/officeart/2005/8/layout/cycle6"/>
    <dgm:cxn modelId="{DCD46922-7567-425D-A6C7-9DC9969A321B}" srcId="{62AEDA0F-86E4-469F-BEE1-210A5F09536E}" destId="{2F64B21E-B166-4988-86FB-9670B910509D}" srcOrd="4" destOrd="0" parTransId="{DEDA7EDA-B179-41AD-9820-B664A7F42119}" sibTransId="{53ECACD4-0048-4384-83FD-6356D6C1E3C0}"/>
    <dgm:cxn modelId="{BAC897A9-ADE3-4CE4-B6DE-F1EC87AD9B95}" srcId="{62AEDA0F-86E4-469F-BEE1-210A5F09536E}" destId="{6C59D7DF-4220-4887-9007-098788BF4B59}" srcOrd="1" destOrd="0" parTransId="{F10D53A3-29EA-4C90-8531-B56C12C72EFD}" sibTransId="{D532E4CB-2D4C-4713-BE05-487748605C61}"/>
    <dgm:cxn modelId="{4E9B6A2D-8904-4972-B5D9-B046D7B7BD25}" type="presOf" srcId="{8269E8E4-762F-4A12-B0DB-27009D80792A}" destId="{8D15CD9B-F112-4624-8A17-2179765E68FE}" srcOrd="0" destOrd="0" presId="urn:microsoft.com/office/officeart/2005/8/layout/cycle6"/>
    <dgm:cxn modelId="{1C20C090-9CC0-46FF-B7AA-ACA9621B4111}" srcId="{62AEDA0F-86E4-469F-BEE1-210A5F09536E}" destId="{934CB913-0343-4CFC-88FF-AB62D45F0E62}" srcOrd="2" destOrd="0" parTransId="{D335F8AE-3A1F-459B-A68D-F4031CB78A9F}" sibTransId="{C8FBF141-4C05-4716-9E73-D2414244C402}"/>
    <dgm:cxn modelId="{8DC21F6F-A2D4-4E4E-9DCE-6E15EEE697F6}" type="presOf" srcId="{62AEDA0F-86E4-469F-BEE1-210A5F09536E}" destId="{F42EA23A-4487-4888-B65A-6F893AC26038}" srcOrd="0" destOrd="0" presId="urn:microsoft.com/office/officeart/2005/8/layout/cycle6"/>
    <dgm:cxn modelId="{1E9F0967-A411-44B3-801D-4ED784031549}" type="presParOf" srcId="{F42EA23A-4487-4888-B65A-6F893AC26038}" destId="{CC59918F-9C5F-482C-8C4E-78059FC06A60}" srcOrd="0" destOrd="0" presId="urn:microsoft.com/office/officeart/2005/8/layout/cycle6"/>
    <dgm:cxn modelId="{1F045970-16A4-4F6B-B93C-515EC5793158}" type="presParOf" srcId="{F42EA23A-4487-4888-B65A-6F893AC26038}" destId="{5583B9C9-E087-4876-A86C-730509353F44}" srcOrd="1" destOrd="0" presId="urn:microsoft.com/office/officeart/2005/8/layout/cycle6"/>
    <dgm:cxn modelId="{D4F46CD7-EBA5-45FE-B25B-D765CCEE33E3}" type="presParOf" srcId="{F42EA23A-4487-4888-B65A-6F893AC26038}" destId="{173144F9-B74A-4E09-A5FA-FD388D38CC45}" srcOrd="2" destOrd="0" presId="urn:microsoft.com/office/officeart/2005/8/layout/cycle6"/>
    <dgm:cxn modelId="{46CFDB9B-3C85-4276-8A8E-4CD2DABCFB2E}" type="presParOf" srcId="{F42EA23A-4487-4888-B65A-6F893AC26038}" destId="{51B3ECC9-C740-47BA-BAEA-905578F15A27}" srcOrd="3" destOrd="0" presId="urn:microsoft.com/office/officeart/2005/8/layout/cycle6"/>
    <dgm:cxn modelId="{47EB7D36-551B-45B4-9A90-55B52F0EEDC8}" type="presParOf" srcId="{F42EA23A-4487-4888-B65A-6F893AC26038}" destId="{593892BC-B883-4B09-B2AE-4D2AA849A9F1}" srcOrd="4" destOrd="0" presId="urn:microsoft.com/office/officeart/2005/8/layout/cycle6"/>
    <dgm:cxn modelId="{A8163926-9896-4798-9CD2-B76C7FFC0669}" type="presParOf" srcId="{F42EA23A-4487-4888-B65A-6F893AC26038}" destId="{76E210E9-8B05-40EA-A1BE-A7DFCBE5DC02}" srcOrd="5" destOrd="0" presId="urn:microsoft.com/office/officeart/2005/8/layout/cycle6"/>
    <dgm:cxn modelId="{E98D2464-B2CA-4AD1-BB81-7F47291696AC}" type="presParOf" srcId="{F42EA23A-4487-4888-B65A-6F893AC26038}" destId="{A74F5C69-CABF-49AF-BCEF-A5F2AA1381D0}" srcOrd="6" destOrd="0" presId="urn:microsoft.com/office/officeart/2005/8/layout/cycle6"/>
    <dgm:cxn modelId="{41EFA819-53F0-4F0D-BC62-A968858BD79C}" type="presParOf" srcId="{F42EA23A-4487-4888-B65A-6F893AC26038}" destId="{0EA43412-26A4-499E-B931-D8C8B6D15005}" srcOrd="7" destOrd="0" presId="urn:microsoft.com/office/officeart/2005/8/layout/cycle6"/>
    <dgm:cxn modelId="{C7B6BF4F-652B-4E40-BCF1-B0090FABFE33}" type="presParOf" srcId="{F42EA23A-4487-4888-B65A-6F893AC26038}" destId="{B8E5D8E1-A1D0-4A67-9F16-129415E00F82}" srcOrd="8" destOrd="0" presId="urn:microsoft.com/office/officeart/2005/8/layout/cycle6"/>
    <dgm:cxn modelId="{6F2E4A0B-4473-4A32-87C9-BEBA84273B51}" type="presParOf" srcId="{F42EA23A-4487-4888-B65A-6F893AC26038}" destId="{C646FB44-49E1-40EC-8E5E-A669DF59F606}" srcOrd="9" destOrd="0" presId="urn:microsoft.com/office/officeart/2005/8/layout/cycle6"/>
    <dgm:cxn modelId="{9E5FDB11-3DD0-43C6-90C1-DF07721682D6}" type="presParOf" srcId="{F42EA23A-4487-4888-B65A-6F893AC26038}" destId="{1C76F5EA-9D79-444A-8910-7AD8968A2F00}" srcOrd="10" destOrd="0" presId="urn:microsoft.com/office/officeart/2005/8/layout/cycle6"/>
    <dgm:cxn modelId="{650D521C-C1C0-4FBB-80FB-A9CF86C5E7B0}" type="presParOf" srcId="{F42EA23A-4487-4888-B65A-6F893AC26038}" destId="{8D15CD9B-F112-4624-8A17-2179765E68FE}" srcOrd="11" destOrd="0" presId="urn:microsoft.com/office/officeart/2005/8/layout/cycle6"/>
    <dgm:cxn modelId="{9A59DDB5-2260-48F5-A3FE-959540414436}" type="presParOf" srcId="{F42EA23A-4487-4888-B65A-6F893AC26038}" destId="{95B7EDFA-32B2-4EE1-A7C8-F9186738541C}" srcOrd="12" destOrd="0" presId="urn:microsoft.com/office/officeart/2005/8/layout/cycle6"/>
    <dgm:cxn modelId="{0D411322-0D4C-48EB-911C-D63E91003F02}" type="presParOf" srcId="{F42EA23A-4487-4888-B65A-6F893AC26038}" destId="{61F732FB-B938-44EC-AEBB-3B7653278D4A}" srcOrd="13" destOrd="0" presId="urn:microsoft.com/office/officeart/2005/8/layout/cycle6"/>
    <dgm:cxn modelId="{F5719D55-2FCB-4286-B5B3-1A2A9FA5D685}" type="presParOf" srcId="{F42EA23A-4487-4888-B65A-6F893AC26038}" destId="{95D41B5A-18E9-4B30-BE37-5975F073C5B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37EE9-664F-45CB-9E1B-9B0B12DAD3A8}">
      <dsp:nvSpPr>
        <dsp:cNvPr id="0" name=""/>
        <dsp:cNvSpPr/>
      </dsp:nvSpPr>
      <dsp:spPr>
        <a:xfrm>
          <a:off x="2071706" y="0"/>
          <a:ext cx="2639866" cy="232061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До нового кола </a:t>
          </a:r>
          <a:r>
            <a:rPr lang="ru-RU" sz="1400" b="1" kern="1200" dirty="0" err="1" smtClean="0"/>
            <a:t>спілкування</a:t>
          </a:r>
          <a:r>
            <a:rPr lang="ru-RU" sz="1400" b="1" kern="1200" dirty="0" smtClean="0"/>
            <a:t> </a:t>
          </a:r>
          <a:endParaRPr lang="ru-RU" sz="1400" b="1" kern="1200" dirty="0"/>
        </a:p>
      </dsp:txBody>
      <dsp:txXfrm>
        <a:off x="2731673" y="406108"/>
        <a:ext cx="1319933" cy="1914510"/>
      </dsp:txXfrm>
    </dsp:sp>
    <dsp:sp modelId="{DF4DAFBD-09EA-4BFD-93A5-38FDC21FEE46}">
      <dsp:nvSpPr>
        <dsp:cNvPr id="0" name=""/>
        <dsp:cNvSpPr/>
      </dsp:nvSpPr>
      <dsp:spPr>
        <a:xfrm rot="7200000">
          <a:off x="3496545" y="2067774"/>
          <a:ext cx="2320618" cy="232061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- </a:t>
          </a:r>
          <a:r>
            <a:rPr lang="uk-UA" sz="1600" b="1" kern="1200" dirty="0" smtClean="0"/>
            <a:t>Д</a:t>
          </a:r>
          <a:r>
            <a:rPr lang="ru-RU" sz="1600" b="1" kern="1200" dirty="0" smtClean="0"/>
            <a:t>о нового укладу </a:t>
          </a:r>
          <a:r>
            <a:rPr lang="ru-RU" sz="1600" b="1" kern="1200" dirty="0" err="1" smtClean="0"/>
            <a:t>життя</a:t>
          </a:r>
          <a:r>
            <a:rPr lang="ru-RU" sz="1600" b="1" kern="1200" dirty="0" smtClean="0"/>
            <a:t> </a:t>
          </a:r>
          <a:endParaRPr lang="ru-RU" sz="1600" b="1" kern="1200" dirty="0"/>
        </a:p>
      </dsp:txBody>
      <dsp:txXfrm rot="-5400000">
        <a:off x="3523749" y="2546401"/>
        <a:ext cx="1914510" cy="1160309"/>
      </dsp:txXfrm>
    </dsp:sp>
    <dsp:sp modelId="{8801E6F6-C2A9-4779-A8D9-C7E4D054835A}">
      <dsp:nvSpPr>
        <dsp:cNvPr id="0" name=""/>
        <dsp:cNvSpPr/>
      </dsp:nvSpPr>
      <dsp:spPr>
        <a:xfrm rot="14400000">
          <a:off x="924766" y="2067780"/>
          <a:ext cx="2320618" cy="232061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- До </a:t>
          </a:r>
          <a:r>
            <a:rPr lang="ru-RU" sz="1400" b="1" kern="1200" dirty="0" err="1" smtClean="0"/>
            <a:t>збільшення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фізичного</a:t>
          </a:r>
          <a:r>
            <a:rPr lang="ru-RU" sz="1400" b="1" kern="1200" dirty="0" smtClean="0"/>
            <a:t> </a:t>
          </a:r>
          <a:br>
            <a:rPr lang="ru-RU" sz="1400" b="1" kern="1200" dirty="0" smtClean="0"/>
          </a:br>
          <a:r>
            <a:rPr lang="ru-RU" sz="1400" b="1" kern="1200" dirty="0" smtClean="0"/>
            <a:t>та </a:t>
          </a:r>
          <a:r>
            <a:rPr lang="ru-RU" sz="1400" b="1" kern="1200" dirty="0" err="1" smtClean="0"/>
            <a:t>емоційного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навантаження</a:t>
          </a:r>
          <a:r>
            <a:rPr lang="ru-RU" sz="1400" b="1" kern="1200" dirty="0" smtClean="0"/>
            <a:t> </a:t>
          </a:r>
          <a:endParaRPr lang="ru-RU" sz="1400" b="1" kern="1200" dirty="0"/>
        </a:p>
      </dsp:txBody>
      <dsp:txXfrm rot="5400000">
        <a:off x="1303670" y="2546407"/>
        <a:ext cx="1914510" cy="1160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75DF8-6E10-496C-BBEA-DA3D5826EB41}">
      <dsp:nvSpPr>
        <dsp:cNvPr id="0" name=""/>
        <dsp:cNvSpPr/>
      </dsp:nvSpPr>
      <dsp:spPr>
        <a:xfrm>
          <a:off x="0" y="0"/>
          <a:ext cx="8786842" cy="1629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shade val="8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57% дітей, які легко адаптувалися, швидко влились в колектив, пристосувались до шкільних умов, без напруги виконують вимоги вчителя .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0335" y="0"/>
        <a:ext cx="6866506" cy="1629671"/>
      </dsp:txXfrm>
    </dsp:sp>
    <dsp:sp modelId="{364459D7-AC53-4592-9BD2-6B7A0F5F3B2F}">
      <dsp:nvSpPr>
        <dsp:cNvPr id="0" name=""/>
        <dsp:cNvSpPr/>
      </dsp:nvSpPr>
      <dsp:spPr>
        <a:xfrm>
          <a:off x="162967" y="162967"/>
          <a:ext cx="1757368" cy="13037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D59C0A-A85C-48C5-8AA9-6A0AB8FEAAD1}">
      <dsp:nvSpPr>
        <dsp:cNvPr id="0" name=""/>
        <dsp:cNvSpPr/>
      </dsp:nvSpPr>
      <dsp:spPr>
        <a:xfrm>
          <a:off x="0" y="1785957"/>
          <a:ext cx="8786842" cy="1629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191689"/>
                <a:satOff val="-11811"/>
                <a:lumOff val="15305"/>
                <a:alphaOff val="0"/>
                <a:shade val="15000"/>
                <a:satMod val="180000"/>
              </a:schemeClr>
            </a:gs>
            <a:gs pos="50000">
              <a:schemeClr val="accent4">
                <a:shade val="80000"/>
                <a:hueOff val="191689"/>
                <a:satOff val="-11811"/>
                <a:lumOff val="15305"/>
                <a:alphaOff val="0"/>
                <a:shade val="45000"/>
                <a:satMod val="170000"/>
              </a:schemeClr>
            </a:gs>
            <a:gs pos="70000">
              <a:schemeClr val="accent4">
                <a:shade val="80000"/>
                <a:hueOff val="191689"/>
                <a:satOff val="-11811"/>
                <a:lumOff val="1530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shade val="80000"/>
                <a:hueOff val="191689"/>
                <a:satOff val="-11811"/>
                <a:lumOff val="1530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38% дітей адаптація триває  більше півроку. У цих дітей спостерігається  невідповідність поведінки чи спілкування до вимог школи. 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0335" y="1785957"/>
        <a:ext cx="6866506" cy="1629671"/>
      </dsp:txXfrm>
    </dsp:sp>
    <dsp:sp modelId="{15AE7234-0C18-4054-B59B-81201E40CA85}">
      <dsp:nvSpPr>
        <dsp:cNvPr id="0" name=""/>
        <dsp:cNvSpPr/>
      </dsp:nvSpPr>
      <dsp:spPr>
        <a:xfrm>
          <a:off x="215161" y="1928827"/>
          <a:ext cx="1583107" cy="13037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41D4A79-270C-452D-BBB5-B03E29A55694}">
      <dsp:nvSpPr>
        <dsp:cNvPr id="0" name=""/>
        <dsp:cNvSpPr/>
      </dsp:nvSpPr>
      <dsp:spPr>
        <a:xfrm>
          <a:off x="0" y="3585278"/>
          <a:ext cx="8786842" cy="16296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383377"/>
                <a:satOff val="-23621"/>
                <a:lumOff val="30610"/>
                <a:alphaOff val="0"/>
                <a:shade val="15000"/>
                <a:satMod val="180000"/>
              </a:schemeClr>
            </a:gs>
            <a:gs pos="50000">
              <a:schemeClr val="accent4">
                <a:shade val="80000"/>
                <a:hueOff val="383377"/>
                <a:satOff val="-23621"/>
                <a:lumOff val="30610"/>
                <a:alphaOff val="0"/>
                <a:shade val="45000"/>
                <a:satMod val="170000"/>
              </a:schemeClr>
            </a:gs>
            <a:gs pos="70000">
              <a:schemeClr val="accent4">
                <a:shade val="80000"/>
                <a:hueOff val="383377"/>
                <a:satOff val="-23621"/>
                <a:lumOff val="3061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shade val="80000"/>
                <a:hueOff val="383377"/>
                <a:satOff val="-23621"/>
                <a:lumOff val="3061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5 % дітей ми віднесли до </a:t>
          </a:r>
          <a:r>
            <a:rPr lang="uk-UA" sz="18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дезадаптованих</a:t>
          </a:r>
          <a:r>
            <a:rPr lang="uk-UA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школярів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0335" y="3585278"/>
        <a:ext cx="6866506" cy="1629671"/>
      </dsp:txXfrm>
    </dsp:sp>
    <dsp:sp modelId="{80404AC1-0A6C-419B-9422-ACC5AD7E88B0}">
      <dsp:nvSpPr>
        <dsp:cNvPr id="0" name=""/>
        <dsp:cNvSpPr/>
      </dsp:nvSpPr>
      <dsp:spPr>
        <a:xfrm>
          <a:off x="162967" y="3748245"/>
          <a:ext cx="1757368" cy="13037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6626F-45D1-4C94-9F57-8872B49EB633}">
      <dsp:nvSpPr>
        <dsp:cNvPr id="0" name=""/>
        <dsp:cNvSpPr/>
      </dsp:nvSpPr>
      <dsp:spPr>
        <a:xfrm>
          <a:off x="6654" y="374549"/>
          <a:ext cx="3795730" cy="672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/>
            <a:t>Сім</a:t>
          </a:r>
          <a:r>
            <a:rPr lang="en-US" sz="3900" b="1" kern="1200" dirty="0" smtClean="0"/>
            <a:t>’</a:t>
          </a:r>
          <a:r>
            <a:rPr lang="uk-UA" sz="3900" b="1" kern="1200" dirty="0" smtClean="0"/>
            <a:t>я</a:t>
          </a:r>
          <a:endParaRPr lang="ru-RU" sz="3900" b="1" kern="1200" dirty="0"/>
        </a:p>
      </dsp:txBody>
      <dsp:txXfrm>
        <a:off x="26362" y="394257"/>
        <a:ext cx="3756314" cy="633454"/>
      </dsp:txXfrm>
    </dsp:sp>
    <dsp:sp modelId="{9EEBF143-ECFB-4690-8AD8-96614F1E7CFA}">
      <dsp:nvSpPr>
        <dsp:cNvPr id="0" name=""/>
        <dsp:cNvSpPr/>
      </dsp:nvSpPr>
      <dsp:spPr>
        <a:xfrm>
          <a:off x="386227" y="1047419"/>
          <a:ext cx="379573" cy="504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652"/>
              </a:lnTo>
              <a:lnTo>
                <a:pt x="379573" y="50465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7E873-ED7F-451C-A4FB-442887C1A85D}">
      <dsp:nvSpPr>
        <dsp:cNvPr id="0" name=""/>
        <dsp:cNvSpPr/>
      </dsp:nvSpPr>
      <dsp:spPr>
        <a:xfrm>
          <a:off x="765800" y="1215637"/>
          <a:ext cx="3014912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Повна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сім'я</a:t>
          </a:r>
          <a:r>
            <a:rPr lang="ru-RU" sz="1400" b="1" kern="1200" dirty="0" smtClean="0"/>
            <a:t>,  у </a:t>
          </a:r>
          <a:r>
            <a:rPr lang="ru-RU" sz="1400" b="1" kern="1200" dirty="0" err="1" smtClean="0"/>
            <a:t>якій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відсутні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конфліктні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ситуації</a:t>
          </a:r>
          <a:endParaRPr lang="ru-RU" sz="1400" b="1" kern="1200" dirty="0"/>
        </a:p>
      </dsp:txBody>
      <dsp:txXfrm>
        <a:off x="785508" y="1235345"/>
        <a:ext cx="2975496" cy="633454"/>
      </dsp:txXfrm>
    </dsp:sp>
    <dsp:sp modelId="{FE78910B-DEEA-4A0C-B7E8-E7DF7AB66575}">
      <dsp:nvSpPr>
        <dsp:cNvPr id="0" name=""/>
        <dsp:cNvSpPr/>
      </dsp:nvSpPr>
      <dsp:spPr>
        <a:xfrm>
          <a:off x="386227" y="1047419"/>
          <a:ext cx="379573" cy="1345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5741"/>
              </a:lnTo>
              <a:lnTo>
                <a:pt x="379573" y="134574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A79D5-ECFA-492B-BC61-FB8FE09F8018}">
      <dsp:nvSpPr>
        <dsp:cNvPr id="0" name=""/>
        <dsp:cNvSpPr/>
      </dsp:nvSpPr>
      <dsp:spPr>
        <a:xfrm>
          <a:off x="765800" y="2056725"/>
          <a:ext cx="2776587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Належний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рівень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освіти</a:t>
          </a:r>
          <a:r>
            <a:rPr lang="ru-RU" sz="1400" b="1" kern="1200" dirty="0" smtClean="0"/>
            <a:t> батька й </a:t>
          </a:r>
          <a:r>
            <a:rPr lang="ru-RU" sz="1400" b="1" kern="1200" dirty="0" err="1" smtClean="0"/>
            <a:t>матері</a:t>
          </a:r>
          <a:endParaRPr lang="ru-RU" sz="1400" b="1" kern="1200" dirty="0"/>
        </a:p>
      </dsp:txBody>
      <dsp:txXfrm>
        <a:off x="785508" y="2076433"/>
        <a:ext cx="2737171" cy="633454"/>
      </dsp:txXfrm>
    </dsp:sp>
    <dsp:sp modelId="{7562CB3F-46E2-407F-9469-11C3C5E12F32}">
      <dsp:nvSpPr>
        <dsp:cNvPr id="0" name=""/>
        <dsp:cNvSpPr/>
      </dsp:nvSpPr>
      <dsp:spPr>
        <a:xfrm>
          <a:off x="386227" y="1047419"/>
          <a:ext cx="379573" cy="2186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6829"/>
              </a:lnTo>
              <a:lnTo>
                <a:pt x="379573" y="2186829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7E1E7-62BB-40D1-8869-7E5FC0C75163}">
      <dsp:nvSpPr>
        <dsp:cNvPr id="0" name=""/>
        <dsp:cNvSpPr/>
      </dsp:nvSpPr>
      <dsp:spPr>
        <a:xfrm>
          <a:off x="765800" y="2897813"/>
          <a:ext cx="2788440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Правильні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методи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виховання</a:t>
          </a:r>
          <a:r>
            <a:rPr lang="ru-RU" sz="1400" b="1" kern="1200" dirty="0" smtClean="0"/>
            <a:t> у </a:t>
          </a:r>
          <a:r>
            <a:rPr lang="ru-RU" sz="1400" b="1" kern="1200" dirty="0" err="1" smtClean="0"/>
            <a:t>сім'ї</a:t>
          </a:r>
          <a:endParaRPr lang="ru-RU" sz="1400" b="1" kern="1200" dirty="0"/>
        </a:p>
      </dsp:txBody>
      <dsp:txXfrm>
        <a:off x="785508" y="2917521"/>
        <a:ext cx="2749024" cy="633454"/>
      </dsp:txXfrm>
    </dsp:sp>
    <dsp:sp modelId="{01CDB262-02C7-4082-9D5D-D2D3CF9C3B67}">
      <dsp:nvSpPr>
        <dsp:cNvPr id="0" name=""/>
        <dsp:cNvSpPr/>
      </dsp:nvSpPr>
      <dsp:spPr>
        <a:xfrm>
          <a:off x="386227" y="1047419"/>
          <a:ext cx="379573" cy="3027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7917"/>
              </a:lnTo>
              <a:lnTo>
                <a:pt x="379573" y="302791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EA300-9146-49DF-A073-935CE61BD5BA}">
      <dsp:nvSpPr>
        <dsp:cNvPr id="0" name=""/>
        <dsp:cNvSpPr/>
      </dsp:nvSpPr>
      <dsp:spPr>
        <a:xfrm>
          <a:off x="765800" y="3738902"/>
          <a:ext cx="2788451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Задоволеність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дитини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спілкуванням</a:t>
          </a:r>
          <a:r>
            <a:rPr lang="ru-RU" sz="1400" b="1" kern="1200" dirty="0" smtClean="0"/>
            <a:t>  </a:t>
          </a:r>
          <a:r>
            <a:rPr lang="ru-RU" sz="1400" b="1" kern="1200" dirty="0" err="1" smtClean="0"/>
            <a:t>із</a:t>
          </a:r>
          <a:r>
            <a:rPr lang="ru-RU" sz="1400" b="1" kern="1200" dirty="0" smtClean="0"/>
            <a:t>  </a:t>
          </a:r>
          <a:r>
            <a:rPr lang="ru-RU" sz="1400" b="1" kern="1200" dirty="0" err="1" smtClean="0"/>
            <a:t>рідними</a:t>
          </a:r>
          <a:r>
            <a:rPr lang="ru-RU" sz="1400" b="1" kern="1200" dirty="0" smtClean="0"/>
            <a:t> та </a:t>
          </a:r>
          <a:r>
            <a:rPr lang="ru-RU" sz="1400" b="1" kern="1200" dirty="0" err="1" smtClean="0"/>
            <a:t>близькими</a:t>
          </a:r>
          <a:endParaRPr lang="ru-RU" sz="1400" b="1" kern="1200" dirty="0"/>
        </a:p>
      </dsp:txBody>
      <dsp:txXfrm>
        <a:off x="785508" y="3758610"/>
        <a:ext cx="2749035" cy="633454"/>
      </dsp:txXfrm>
    </dsp:sp>
    <dsp:sp modelId="{14D2278F-09EF-4622-8013-6A88BA423BBC}">
      <dsp:nvSpPr>
        <dsp:cNvPr id="0" name=""/>
        <dsp:cNvSpPr/>
      </dsp:nvSpPr>
      <dsp:spPr>
        <a:xfrm>
          <a:off x="4138820" y="374549"/>
          <a:ext cx="4427084" cy="672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b="1" kern="1200" dirty="0" smtClean="0"/>
            <a:t>ДНЗ</a:t>
          </a:r>
          <a:endParaRPr lang="ru-RU" sz="3900" b="1" kern="1200" dirty="0"/>
        </a:p>
      </dsp:txBody>
      <dsp:txXfrm>
        <a:off x="4158528" y="394257"/>
        <a:ext cx="4387668" cy="633454"/>
      </dsp:txXfrm>
    </dsp:sp>
    <dsp:sp modelId="{66C23846-0532-4F77-9192-EA8496975EB0}">
      <dsp:nvSpPr>
        <dsp:cNvPr id="0" name=""/>
        <dsp:cNvSpPr/>
      </dsp:nvSpPr>
      <dsp:spPr>
        <a:xfrm>
          <a:off x="4581528" y="1047419"/>
          <a:ext cx="442708" cy="504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652"/>
              </a:lnTo>
              <a:lnTo>
                <a:pt x="442708" y="504652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6DBDD-ABCE-4A66-96B0-4F2BABDF621C}">
      <dsp:nvSpPr>
        <dsp:cNvPr id="0" name=""/>
        <dsp:cNvSpPr/>
      </dsp:nvSpPr>
      <dsp:spPr>
        <a:xfrm>
          <a:off x="5024237" y="1215637"/>
          <a:ext cx="2788440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/>
            <a:t>Не </a:t>
          </a:r>
          <a:r>
            <a:rPr lang="ru-RU" sz="1400" b="1" kern="1200" dirty="0" err="1" smtClean="0"/>
            <a:t>тільки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підготовка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дитини</a:t>
          </a:r>
          <a:r>
            <a:rPr lang="ru-RU" sz="1400" b="1" kern="1200" dirty="0" smtClean="0"/>
            <a:t> до </a:t>
          </a:r>
          <a:r>
            <a:rPr lang="ru-RU" sz="1400" b="1" kern="1200" dirty="0" err="1" smtClean="0"/>
            <a:t>навчання</a:t>
          </a:r>
          <a:r>
            <a:rPr lang="ru-RU" sz="1400" b="1" kern="1200" dirty="0" smtClean="0"/>
            <a:t> у </a:t>
          </a:r>
          <a:r>
            <a:rPr lang="ru-RU" sz="1400" b="1" kern="1200" dirty="0" err="1" smtClean="0"/>
            <a:t>школі</a:t>
          </a:r>
          <a:r>
            <a:rPr lang="ru-RU" sz="1400" b="1" kern="1200" dirty="0" smtClean="0"/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>
        <a:off x="5043945" y="1235345"/>
        <a:ext cx="2749024" cy="633454"/>
      </dsp:txXfrm>
    </dsp:sp>
    <dsp:sp modelId="{BC1D7EB1-2CF0-430C-92A9-5D920EABD418}">
      <dsp:nvSpPr>
        <dsp:cNvPr id="0" name=""/>
        <dsp:cNvSpPr/>
      </dsp:nvSpPr>
      <dsp:spPr>
        <a:xfrm>
          <a:off x="4581528" y="1047419"/>
          <a:ext cx="442708" cy="1345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5741"/>
              </a:lnTo>
              <a:lnTo>
                <a:pt x="442708" y="134574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55525-8C22-45C0-9814-42054FE85699}">
      <dsp:nvSpPr>
        <dsp:cNvPr id="0" name=""/>
        <dsp:cNvSpPr/>
      </dsp:nvSpPr>
      <dsp:spPr>
        <a:xfrm>
          <a:off x="5024237" y="2056725"/>
          <a:ext cx="2754226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err="1" smtClean="0"/>
            <a:t>Позитивне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ставлення</a:t>
          </a:r>
          <a:r>
            <a:rPr lang="ru-RU" sz="1400" b="1" kern="1200" dirty="0" smtClean="0"/>
            <a:t> до </a:t>
          </a:r>
          <a:r>
            <a:rPr lang="ru-RU" sz="1400" b="1" kern="1200" dirty="0" err="1" smtClean="0"/>
            <a:t>дітей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вихователя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групи</a:t>
          </a:r>
          <a:r>
            <a:rPr lang="ru-RU" sz="1400" b="1" kern="1200" dirty="0" smtClean="0"/>
            <a:t> </a:t>
          </a:r>
        </a:p>
        <a:p>
          <a:pPr lvl="0" algn="l">
            <a:spcBef>
              <a:spcPct val="0"/>
            </a:spcBef>
          </a:pPr>
          <a:endParaRPr lang="ru-RU" sz="1400" b="1" kern="1200" dirty="0"/>
        </a:p>
      </dsp:txBody>
      <dsp:txXfrm>
        <a:off x="5043945" y="2076433"/>
        <a:ext cx="2714810" cy="633454"/>
      </dsp:txXfrm>
    </dsp:sp>
    <dsp:sp modelId="{479EF89F-C23C-44FF-A2B6-B9CE3006A46F}">
      <dsp:nvSpPr>
        <dsp:cNvPr id="0" name=""/>
        <dsp:cNvSpPr/>
      </dsp:nvSpPr>
      <dsp:spPr>
        <a:xfrm>
          <a:off x="4581528" y="1047419"/>
          <a:ext cx="442708" cy="2186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6829"/>
              </a:lnTo>
              <a:lnTo>
                <a:pt x="442708" y="2186829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160A75-97A7-4734-8C89-8D5883BB6D03}">
      <dsp:nvSpPr>
        <dsp:cNvPr id="0" name=""/>
        <dsp:cNvSpPr/>
      </dsp:nvSpPr>
      <dsp:spPr>
        <a:xfrm>
          <a:off x="5024237" y="2897813"/>
          <a:ext cx="2788440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/>
            <a:t>Сприятливий</a:t>
          </a:r>
          <a:r>
            <a:rPr lang="ru-RU" sz="1400" b="1" kern="1200" dirty="0" smtClean="0"/>
            <a:t> статус </a:t>
          </a:r>
          <a:r>
            <a:rPr lang="ru-RU" sz="1400" b="1" kern="1200" dirty="0" err="1" smtClean="0"/>
            <a:t>дитини</a:t>
          </a:r>
          <a:r>
            <a:rPr lang="ru-RU" sz="1400" b="1" kern="1200" dirty="0" smtClean="0"/>
            <a:t> у </a:t>
          </a:r>
          <a:r>
            <a:rPr lang="ru-RU" sz="1400" b="1" kern="1200" dirty="0" err="1" smtClean="0"/>
            <a:t>групі</a:t>
          </a:r>
          <a:r>
            <a:rPr lang="ru-RU" sz="1400" b="1" kern="1200" dirty="0" smtClean="0"/>
            <a:t> до </a:t>
          </a:r>
          <a:r>
            <a:rPr lang="ru-RU" sz="1400" b="1" kern="1200" dirty="0" err="1" smtClean="0"/>
            <a:t>вступу</a:t>
          </a:r>
          <a:r>
            <a:rPr lang="ru-RU" sz="1400" b="1" kern="1200" dirty="0" smtClean="0"/>
            <a:t> в перший </a:t>
          </a:r>
          <a:r>
            <a:rPr lang="ru-RU" sz="1400" b="1" kern="1200" dirty="0" err="1" smtClean="0"/>
            <a:t>клас</a:t>
          </a:r>
          <a:r>
            <a:rPr lang="ru-RU" sz="1400" b="1" kern="1200" dirty="0" smtClean="0"/>
            <a:t> </a:t>
          </a:r>
          <a:endParaRPr lang="ru-RU" sz="1400" b="1" kern="1200" dirty="0"/>
        </a:p>
      </dsp:txBody>
      <dsp:txXfrm>
        <a:off x="5043945" y="2917521"/>
        <a:ext cx="2749024" cy="633454"/>
      </dsp:txXfrm>
    </dsp:sp>
    <dsp:sp modelId="{4AA1E5D5-61E5-4EF1-8A29-504007D85202}">
      <dsp:nvSpPr>
        <dsp:cNvPr id="0" name=""/>
        <dsp:cNvSpPr/>
      </dsp:nvSpPr>
      <dsp:spPr>
        <a:xfrm>
          <a:off x="4581528" y="1047419"/>
          <a:ext cx="442708" cy="3027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7917"/>
              </a:lnTo>
              <a:lnTo>
                <a:pt x="442708" y="3027917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1A0F7-5278-4902-A609-143673248120}">
      <dsp:nvSpPr>
        <dsp:cNvPr id="0" name=""/>
        <dsp:cNvSpPr/>
      </dsp:nvSpPr>
      <dsp:spPr>
        <a:xfrm>
          <a:off x="5024237" y="3738902"/>
          <a:ext cx="2685733" cy="672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err="1" smtClean="0"/>
            <a:t>Задоволеність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спілкуванням</a:t>
          </a:r>
          <a:r>
            <a:rPr lang="ru-RU" sz="1400" b="1" kern="1200" dirty="0" smtClean="0"/>
            <a:t>  </a:t>
          </a:r>
          <a:r>
            <a:rPr lang="ru-RU" sz="1400" b="1" kern="1200" dirty="0" err="1" smtClean="0"/>
            <a:t>з</a:t>
          </a:r>
          <a:r>
            <a:rPr lang="ru-RU" sz="1400" b="1" kern="1200" dirty="0" smtClean="0"/>
            <a:t> </a:t>
          </a:r>
          <a:r>
            <a:rPr lang="ru-RU" sz="1400" b="1" kern="1200" dirty="0" err="1" smtClean="0"/>
            <a:t>дітьми</a:t>
          </a:r>
          <a:r>
            <a:rPr lang="ru-RU" sz="1400" b="1" kern="1200" dirty="0" smtClean="0"/>
            <a:t>  та  </a:t>
          </a:r>
          <a:r>
            <a:rPr lang="ru-RU" sz="1400" b="1" kern="1200" dirty="0" err="1" smtClean="0"/>
            <a:t>вихователями</a:t>
          </a:r>
          <a:r>
            <a:rPr lang="ru-RU" sz="1400" b="1" kern="1200" dirty="0" smtClean="0"/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5043945" y="3758610"/>
        <a:ext cx="2646317" cy="633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9918F-9C5F-482C-8C4E-78059FC06A60}">
      <dsp:nvSpPr>
        <dsp:cNvPr id="0" name=""/>
        <dsp:cNvSpPr/>
      </dsp:nvSpPr>
      <dsp:spPr>
        <a:xfrm>
          <a:off x="3327002" y="77111"/>
          <a:ext cx="2041536" cy="12154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latin typeface="+mj-lt"/>
            </a:rPr>
            <a:t>Формування</a:t>
          </a:r>
          <a:r>
            <a:rPr lang="ru-RU" sz="1800" b="1" kern="1200" dirty="0" smtClean="0">
              <a:latin typeface="+mj-lt"/>
            </a:rPr>
            <a:t> </a:t>
          </a:r>
          <a:r>
            <a:rPr lang="ru-RU" sz="1800" b="1" kern="1200" dirty="0" err="1" smtClean="0">
              <a:latin typeface="+mj-lt"/>
            </a:rPr>
            <a:t>інтересу</a:t>
          </a:r>
          <a:r>
            <a:rPr lang="ru-RU" sz="1800" b="1" kern="1200" dirty="0" smtClean="0">
              <a:latin typeface="+mj-lt"/>
            </a:rPr>
            <a:t> до </a:t>
          </a:r>
          <a:r>
            <a:rPr lang="ru-RU" sz="1800" b="1" kern="1200" dirty="0" err="1" smtClean="0">
              <a:latin typeface="+mj-lt"/>
            </a:rPr>
            <a:t>школи</a:t>
          </a:r>
          <a:r>
            <a:rPr lang="en-US" sz="1800" b="1" kern="1200" dirty="0" smtClean="0">
              <a:latin typeface="+mj-lt"/>
            </a:rPr>
            <a:t> </a:t>
          </a:r>
          <a:r>
            <a:rPr lang="uk-UA" sz="1800" b="1" kern="1200" dirty="0" smtClean="0">
              <a:latin typeface="+mj-lt"/>
            </a:rPr>
            <a:t>та мотивації до навчання</a:t>
          </a:r>
          <a:endParaRPr lang="ru-RU" sz="1800" b="1" kern="1200" dirty="0"/>
        </a:p>
      </dsp:txBody>
      <dsp:txXfrm>
        <a:off x="3386335" y="136444"/>
        <a:ext cx="1922870" cy="1096778"/>
      </dsp:txXfrm>
    </dsp:sp>
    <dsp:sp modelId="{173144F9-B74A-4E09-A5FA-FD388D38CC45}">
      <dsp:nvSpPr>
        <dsp:cNvPr id="0" name=""/>
        <dsp:cNvSpPr/>
      </dsp:nvSpPr>
      <dsp:spPr>
        <a:xfrm>
          <a:off x="2869827" y="851512"/>
          <a:ext cx="4566661" cy="4566661"/>
        </a:xfrm>
        <a:custGeom>
          <a:avLst/>
          <a:gdLst/>
          <a:ahLst/>
          <a:cxnLst/>
          <a:rect l="0" t="0" r="0" b="0"/>
          <a:pathLst>
            <a:path>
              <a:moveTo>
                <a:pt x="2514054" y="11686"/>
              </a:moveTo>
              <a:arcTo wR="2283330" hR="2283330" stAng="16547969" swAng="232121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3ECC9-C740-47BA-BAEA-905578F15A27}">
      <dsp:nvSpPr>
        <dsp:cNvPr id="0" name=""/>
        <dsp:cNvSpPr/>
      </dsp:nvSpPr>
      <dsp:spPr>
        <a:xfrm>
          <a:off x="5823727" y="1516713"/>
          <a:ext cx="2385535" cy="1307171"/>
        </a:xfrm>
        <a:prstGeom prst="roundRect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+mj-lt"/>
            </a:rPr>
            <a:t>Н</a:t>
          </a:r>
          <a:r>
            <a:rPr lang="ru-RU" sz="1800" b="1" kern="1200" dirty="0" err="1" smtClean="0">
              <a:latin typeface="+mj-lt"/>
            </a:rPr>
            <a:t>еприпустимість</a:t>
          </a:r>
          <a:r>
            <a:rPr lang="ru-RU" sz="1800" b="1" kern="1200" dirty="0" smtClean="0">
              <a:latin typeface="+mj-lt"/>
            </a:rPr>
            <a:t> </a:t>
          </a:r>
          <a:r>
            <a:rPr lang="ru-RU" sz="1800" b="1" kern="1200" dirty="0" err="1" smtClean="0">
              <a:latin typeface="+mj-lt"/>
            </a:rPr>
            <a:t>фізичних</a:t>
          </a:r>
          <a:r>
            <a:rPr lang="ru-RU" sz="1800" b="1" kern="1200" dirty="0" smtClean="0">
              <a:latin typeface="+mj-lt"/>
            </a:rPr>
            <a:t> </a:t>
          </a:r>
          <a:r>
            <a:rPr lang="ru-RU" sz="1800" b="1" kern="1200" dirty="0" err="1" smtClean="0">
              <a:latin typeface="+mj-lt"/>
            </a:rPr>
            <a:t>заходів</a:t>
          </a:r>
          <a:r>
            <a:rPr lang="ru-RU" sz="1800" b="1" kern="1200" dirty="0" smtClean="0">
              <a:latin typeface="+mj-lt"/>
            </a:rPr>
            <a:t> </a:t>
          </a:r>
          <a:r>
            <a:rPr lang="ru-RU" sz="1800" b="1" kern="1200" dirty="0" err="1" smtClean="0">
              <a:latin typeface="+mj-lt"/>
            </a:rPr>
            <a:t>впливу</a:t>
          </a:r>
          <a:r>
            <a:rPr lang="ru-RU" sz="1800" b="1" kern="1200" dirty="0" smtClean="0">
              <a:latin typeface="+mj-lt"/>
            </a:rPr>
            <a:t>, </a:t>
          </a:r>
          <a:r>
            <a:rPr lang="ru-RU" sz="1800" b="1" kern="1200" dirty="0" err="1" smtClean="0">
              <a:latin typeface="+mj-lt"/>
            </a:rPr>
            <a:t>залякування</a:t>
          </a:r>
          <a:r>
            <a:rPr lang="ru-RU" sz="1800" b="1" kern="1200" dirty="0" smtClean="0">
              <a:latin typeface="+mj-lt"/>
            </a:rPr>
            <a:t>  школою;</a:t>
          </a:r>
          <a:r>
            <a:rPr lang="ru-RU" sz="1400" b="1" kern="1200" dirty="0" smtClean="0">
              <a:latin typeface="+mj-lt"/>
            </a:rPr>
            <a:t> </a:t>
          </a:r>
          <a:endParaRPr lang="ru-RU" sz="1400" b="1" kern="1200" dirty="0"/>
        </a:p>
      </dsp:txBody>
      <dsp:txXfrm>
        <a:off x="5887538" y="1580524"/>
        <a:ext cx="2257913" cy="1179549"/>
      </dsp:txXfrm>
    </dsp:sp>
    <dsp:sp modelId="{76E210E9-8B05-40EA-A1BE-A7DFCBE5DC02}">
      <dsp:nvSpPr>
        <dsp:cNvPr id="0" name=""/>
        <dsp:cNvSpPr/>
      </dsp:nvSpPr>
      <dsp:spPr>
        <a:xfrm>
          <a:off x="2657839" y="-246610"/>
          <a:ext cx="4566661" cy="4566661"/>
        </a:xfrm>
        <a:custGeom>
          <a:avLst/>
          <a:gdLst/>
          <a:ahLst/>
          <a:cxnLst/>
          <a:rect l="0" t="0" r="0" b="0"/>
          <a:pathLst>
            <a:path>
              <a:moveTo>
                <a:pt x="4423541" y="3079003"/>
              </a:moveTo>
              <a:arcTo wR="2283330" hR="2283330" stAng="1223627" swAng="1347408"/>
            </a:path>
          </a:pathLst>
        </a:custGeom>
        <a:noFill/>
        <a:ln w="9525" cap="flat" cmpd="sng" algn="ctr">
          <a:solidFill>
            <a:schemeClr val="accent2">
              <a:hueOff val="-5040797"/>
              <a:satOff val="2192"/>
              <a:lumOff val="637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F5C69-CABF-49AF-BCEF-A5F2AA1381D0}">
      <dsp:nvSpPr>
        <dsp:cNvPr id="0" name=""/>
        <dsp:cNvSpPr/>
      </dsp:nvSpPr>
      <dsp:spPr>
        <a:xfrm>
          <a:off x="5006359" y="3596225"/>
          <a:ext cx="2486528" cy="1210136"/>
        </a:xfrm>
        <a:prstGeom prst="roundRect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+mj-lt"/>
            </a:rPr>
            <a:t>Урахування</a:t>
          </a:r>
          <a:r>
            <a:rPr lang="ru-RU" sz="2000" b="1" kern="1200" dirty="0" smtClean="0">
              <a:latin typeface="+mj-lt"/>
            </a:rPr>
            <a:t> темпераменту </a:t>
          </a:r>
          <a:r>
            <a:rPr lang="ru-RU" sz="2000" b="1" kern="1200" dirty="0" err="1" smtClean="0">
              <a:latin typeface="+mj-lt"/>
            </a:rPr>
            <a:t>дитини</a:t>
          </a:r>
          <a:r>
            <a:rPr lang="ru-RU" sz="2000" b="1" kern="1200" dirty="0" smtClean="0">
              <a:latin typeface="+mj-lt"/>
            </a:rPr>
            <a:t>,  </a:t>
          </a:r>
          <a:r>
            <a:rPr lang="ru-RU" sz="2000" b="1" kern="1200" dirty="0" err="1" smtClean="0">
              <a:latin typeface="+mj-lt"/>
            </a:rPr>
            <a:t>статі</a:t>
          </a:r>
          <a:endParaRPr lang="ru-RU" sz="2000" b="1" kern="1200" dirty="0"/>
        </a:p>
      </dsp:txBody>
      <dsp:txXfrm>
        <a:off x="5065433" y="3655299"/>
        <a:ext cx="2368380" cy="1091988"/>
      </dsp:txXfrm>
    </dsp:sp>
    <dsp:sp modelId="{B8E5D8E1-A1D0-4A67-9F16-129415E00F82}">
      <dsp:nvSpPr>
        <dsp:cNvPr id="0" name=""/>
        <dsp:cNvSpPr/>
      </dsp:nvSpPr>
      <dsp:spPr>
        <a:xfrm>
          <a:off x="1552067" y="923393"/>
          <a:ext cx="4566661" cy="4566661"/>
        </a:xfrm>
        <a:custGeom>
          <a:avLst/>
          <a:gdLst/>
          <a:ahLst/>
          <a:cxnLst/>
          <a:rect l="0" t="0" r="0" b="0"/>
          <a:pathLst>
            <a:path>
              <a:moveTo>
                <a:pt x="3896961" y="3898815"/>
              </a:moveTo>
              <a:arcTo wR="2283330" hR="2283330" stAng="2701973" swAng="3443178"/>
            </a:path>
          </a:pathLst>
        </a:custGeom>
        <a:noFill/>
        <a:ln w="9525" cap="flat" cmpd="sng" algn="ctr">
          <a:solidFill>
            <a:schemeClr val="accent2">
              <a:hueOff val="-10081594"/>
              <a:satOff val="4384"/>
              <a:lumOff val="1275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46FB44-49E1-40EC-8E5E-A669DF59F606}">
      <dsp:nvSpPr>
        <dsp:cNvPr id="0" name=""/>
        <dsp:cNvSpPr/>
      </dsp:nvSpPr>
      <dsp:spPr>
        <a:xfrm>
          <a:off x="922900" y="3688889"/>
          <a:ext cx="2571294" cy="1742830"/>
        </a:xfrm>
        <a:prstGeom prst="roundRect">
          <a:avLst/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+mj-lt"/>
            </a:rPr>
            <a:t>Якомога</a:t>
          </a:r>
          <a:r>
            <a:rPr lang="ru-RU" sz="2000" b="1" kern="1200" dirty="0" smtClean="0">
              <a:latin typeface="+mj-lt"/>
            </a:rPr>
            <a:t> </a:t>
          </a:r>
          <a:r>
            <a:rPr lang="ru-RU" sz="2000" b="1" kern="1200" dirty="0" err="1" smtClean="0">
              <a:latin typeface="+mj-lt"/>
            </a:rPr>
            <a:t>більше</a:t>
          </a:r>
          <a:r>
            <a:rPr lang="ru-RU" sz="2000" b="1" kern="1200" dirty="0" smtClean="0">
              <a:latin typeface="+mj-lt"/>
            </a:rPr>
            <a:t> </a:t>
          </a:r>
          <a:r>
            <a:rPr lang="ru-RU" sz="2000" b="1" kern="1200" dirty="0" err="1" smtClean="0">
              <a:latin typeface="+mj-lt"/>
            </a:rPr>
            <a:t>надання</a:t>
          </a:r>
          <a:r>
            <a:rPr lang="ru-RU" sz="2000" b="1" kern="1200" dirty="0" smtClean="0">
              <a:latin typeface="+mj-lt"/>
            </a:rPr>
            <a:t> </a:t>
          </a:r>
          <a:r>
            <a:rPr lang="ru-RU" sz="2000" b="1" kern="1200" dirty="0" err="1" smtClean="0">
              <a:latin typeface="+mj-lt"/>
            </a:rPr>
            <a:t>дитині</a:t>
          </a:r>
          <a:r>
            <a:rPr lang="ru-RU" sz="2000" b="1" kern="1200" dirty="0" smtClean="0">
              <a:latin typeface="+mj-lt"/>
            </a:rPr>
            <a:t> </a:t>
          </a:r>
          <a:r>
            <a:rPr lang="ru-RU" sz="2000" b="1" kern="1200" dirty="0" err="1" smtClean="0">
              <a:latin typeface="+mj-lt"/>
            </a:rPr>
            <a:t>самостійності</a:t>
          </a:r>
          <a:r>
            <a:rPr lang="ru-RU" sz="2000" b="1" kern="1200" dirty="0" smtClean="0">
              <a:latin typeface="+mj-lt"/>
            </a:rPr>
            <a:t> в </a:t>
          </a:r>
          <a:r>
            <a:rPr lang="ru-RU" sz="2000" b="1" kern="1200" dirty="0" err="1" smtClean="0">
              <a:latin typeface="+mj-lt"/>
            </a:rPr>
            <a:t>роботі</a:t>
          </a:r>
          <a:endParaRPr lang="ru-RU" sz="2000" b="1" kern="1200" dirty="0"/>
        </a:p>
      </dsp:txBody>
      <dsp:txXfrm>
        <a:off x="1007978" y="3773967"/>
        <a:ext cx="2401138" cy="1572674"/>
      </dsp:txXfrm>
    </dsp:sp>
    <dsp:sp modelId="{8D15CD9B-F112-4624-8A17-2179765E68FE}">
      <dsp:nvSpPr>
        <dsp:cNvPr id="0" name=""/>
        <dsp:cNvSpPr/>
      </dsp:nvSpPr>
      <dsp:spPr>
        <a:xfrm>
          <a:off x="1198711" y="-71276"/>
          <a:ext cx="4566661" cy="4566661"/>
        </a:xfrm>
        <a:custGeom>
          <a:avLst/>
          <a:gdLst/>
          <a:ahLst/>
          <a:cxnLst/>
          <a:rect l="0" t="0" r="0" b="0"/>
          <a:pathLst>
            <a:path>
              <a:moveTo>
                <a:pt x="538308" y="3755912"/>
              </a:moveTo>
              <a:arcTo wR="2283330" hR="2283330" stAng="8390387" swAng="824133"/>
            </a:path>
          </a:pathLst>
        </a:custGeom>
        <a:noFill/>
        <a:ln w="9525" cap="flat" cmpd="sng" algn="ctr">
          <a:solidFill>
            <a:schemeClr val="accent2">
              <a:hueOff val="-15122391"/>
              <a:satOff val="6577"/>
              <a:lumOff val="1912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7EDFA-32B2-4EE1-A7C8-F9186738541C}">
      <dsp:nvSpPr>
        <dsp:cNvPr id="0" name=""/>
        <dsp:cNvSpPr/>
      </dsp:nvSpPr>
      <dsp:spPr>
        <a:xfrm>
          <a:off x="43992" y="1924831"/>
          <a:ext cx="2723915" cy="1298359"/>
        </a:xfrm>
        <a:prstGeom prst="roundRect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+mj-lt"/>
            </a:rPr>
            <a:t>Зміцнення</a:t>
          </a:r>
          <a:r>
            <a:rPr lang="ru-RU" sz="2400" b="1" kern="1200" dirty="0" smtClean="0">
              <a:latin typeface="+mj-lt"/>
            </a:rPr>
            <a:t> здоров</a:t>
          </a:r>
          <a:r>
            <a:rPr lang="en-US" sz="2400" b="1" kern="1200" dirty="0" smtClean="0">
              <a:latin typeface="+mj-lt"/>
            </a:rPr>
            <a:t>’</a:t>
          </a:r>
          <a:r>
            <a:rPr lang="uk-UA" sz="2400" b="1" kern="1200" dirty="0" smtClean="0">
              <a:latin typeface="+mj-lt"/>
            </a:rPr>
            <a:t>я</a:t>
          </a:r>
          <a:endParaRPr lang="ru-RU" sz="1600" b="1" kern="1200" dirty="0"/>
        </a:p>
      </dsp:txBody>
      <dsp:txXfrm>
        <a:off x="107373" y="1988212"/>
        <a:ext cx="2597153" cy="1171597"/>
      </dsp:txXfrm>
    </dsp:sp>
    <dsp:sp modelId="{95D41B5A-18E9-4B30-BE37-5975F073C5B0}">
      <dsp:nvSpPr>
        <dsp:cNvPr id="0" name=""/>
        <dsp:cNvSpPr/>
      </dsp:nvSpPr>
      <dsp:spPr>
        <a:xfrm>
          <a:off x="1029112" y="1049295"/>
          <a:ext cx="4566661" cy="4566661"/>
        </a:xfrm>
        <a:custGeom>
          <a:avLst/>
          <a:gdLst/>
          <a:ahLst/>
          <a:cxnLst/>
          <a:rect l="0" t="0" r="0" b="0"/>
          <a:pathLst>
            <a:path>
              <a:moveTo>
                <a:pt x="498112" y="859745"/>
              </a:moveTo>
              <a:arcTo wR="2283330" hR="2283330" stAng="13114193" swAng="3077426"/>
            </a:path>
          </a:pathLst>
        </a:custGeom>
        <a:noFill/>
        <a:ln w="9525" cap="flat" cmpd="sng" algn="ctr">
          <a:solidFill>
            <a:schemeClr val="accent2">
              <a:lumMod val="75000"/>
              <a:alpha val="92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42C6D-38DD-4B57-86BE-747AE2113507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7202-8760-4DF0-90B3-EF20A1E35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8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202-8760-4DF0-90B3-EF20A1E35D5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202-8760-4DF0-90B3-EF20A1E35D5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202-8760-4DF0-90B3-EF20A1E35D5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42911B-CE55-4908-9CC6-F6D0DA0857BA}" type="datetimeFigureOut">
              <a:rPr lang="ru-RU" smtClean="0"/>
              <a:pPr/>
              <a:t>25.11.2017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468B74B-E25B-42AE-A1AB-5BA014735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45.gif"/><Relationship Id="rId5" Type="http://schemas.openxmlformats.org/officeDocument/2006/relationships/diagramColors" Target="../diagrams/colors3.xml"/><Relationship Id="rId10" Type="http://schemas.openxmlformats.org/officeDocument/2006/relationships/image" Target="../media/image44.gi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53.gif"/><Relationship Id="rId3" Type="http://schemas.openxmlformats.org/officeDocument/2006/relationships/image" Target="../media/image48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52.gif"/><Relationship Id="rId2" Type="http://schemas.openxmlformats.org/officeDocument/2006/relationships/hyperlink" Target="&#1076;&#1086;&#1088;&#1086;&#1075;&#1072;%20&#1076;&#1086;&#1073;&#1088;&#1072;%20&#1084;&#1091;&#1079;&#1099;&#1082;&#1072;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51.gif"/><Relationship Id="rId5" Type="http://schemas.openxmlformats.org/officeDocument/2006/relationships/diagramData" Target="../diagrams/data4.xml"/><Relationship Id="rId10" Type="http://schemas.openxmlformats.org/officeDocument/2006/relationships/image" Target="../media/image50.gif"/><Relationship Id="rId4" Type="http://schemas.openxmlformats.org/officeDocument/2006/relationships/image" Target="../media/image49.gif"/><Relationship Id="rId9" Type="http://schemas.microsoft.com/office/2007/relationships/diagramDrawing" Target="../diagrams/drawing4.xml"/><Relationship Id="rId1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jpeg"/><Relationship Id="rId7" Type="http://schemas.openxmlformats.org/officeDocument/2006/relationships/image" Target="../media/image68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11" Type="http://schemas.openxmlformats.org/officeDocument/2006/relationships/image" Target="../media/image72.gif"/><Relationship Id="rId5" Type="http://schemas.openxmlformats.org/officeDocument/2006/relationships/image" Target="../media/image66.gif"/><Relationship Id="rId10" Type="http://schemas.openxmlformats.org/officeDocument/2006/relationships/image" Target="../media/image71.gif"/><Relationship Id="rId4" Type="http://schemas.openxmlformats.org/officeDocument/2006/relationships/image" Target="../media/image65.png"/><Relationship Id="rId9" Type="http://schemas.openxmlformats.org/officeDocument/2006/relationships/image" Target="../media/image7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72.gif"/><Relationship Id="rId7" Type="http://schemas.openxmlformats.org/officeDocument/2006/relationships/image" Target="../media/image8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1.gif"/><Relationship Id="rId4" Type="http://schemas.openxmlformats.org/officeDocument/2006/relationships/image" Target="../media/image8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wmf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gif"/><Relationship Id="rId4" Type="http://schemas.openxmlformats.org/officeDocument/2006/relationships/diagramData" Target="../diagrams/data1.xml"/><Relationship Id="rId9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7522" y="45704"/>
            <a:ext cx="7231468" cy="286232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Психологічна готовність</a:t>
            </a:r>
          </a:p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адаптованість </a:t>
            </a:r>
          </a:p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випускників ДНЗ </a:t>
            </a:r>
          </a:p>
          <a:p>
            <a:pPr algn="ctr"/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 навчання в перших класах 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711610" y="2908026"/>
            <a:ext cx="5572164" cy="2500306"/>
          </a:xfrm>
          <a:prstGeom prst="roundRect">
            <a:avLst/>
          </a:prstGeom>
          <a:ln w="38100" cap="flat" cmpd="sng" algn="ctr">
            <a:noFill/>
            <a:prstDash val="solid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Навчання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виховання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дітей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старшого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дошкільного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молодшого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шкільного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віку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має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ґрунтуватися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тому,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між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дитячим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садком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школою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ніякої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демаркаційної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лінії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повинно бути”,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оскільки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“старший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ступінь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дитячого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садка на одну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третину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вже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школа, а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молодший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ступінь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школи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одну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третину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дитячий садок”                                                (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Є.Тіхєєва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3af5841b7ce26a47f69b717197c30c3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905" y="598869"/>
            <a:ext cx="1419738" cy="1755992"/>
          </a:xfrm>
          <a:prstGeom prst="rect">
            <a:avLst/>
          </a:prstGeom>
        </p:spPr>
      </p:pic>
      <p:pic>
        <p:nvPicPr>
          <p:cNvPr id="14" name="Рисунок 13" descr="detia-74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55" y="3140968"/>
            <a:ext cx="1984304" cy="18039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03124" y="5653214"/>
            <a:ext cx="6343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Презентацію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підготувала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практичний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психолог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КЗ «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Степногірська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ЗОШ І-ІІІ ст.»  ВРР ЗО ,  </a:t>
            </a:r>
          </a:p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вчитель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основ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здоров'я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Кірсанова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С.В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if_big_191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2984"/>
            <a:ext cx="3929057" cy="5233963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38576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714744" y="0"/>
            <a:ext cx="5214974" cy="4929198"/>
          </a:xfrm>
        </p:spPr>
        <p:txBody>
          <a:bodyPr>
            <a:normAutofit fontScale="25000" lnSpcReduction="20000"/>
          </a:bodyPr>
          <a:lstStyle/>
          <a:p>
            <a:pPr algn="l"/>
            <a:endParaRPr lang="en-US" sz="5000" b="1" dirty="0" smtClean="0"/>
          </a:p>
          <a:p>
            <a:pPr algn="l"/>
            <a:r>
              <a:rPr lang="ru-RU" sz="5800" b="1" dirty="0" smtClean="0"/>
              <a:t>                          </a:t>
            </a:r>
            <a:r>
              <a:rPr lang="ru-RU" sz="9800" b="1" dirty="0" err="1" smtClean="0">
                <a:solidFill>
                  <a:srgbClr val="002060"/>
                </a:solidFill>
              </a:rPr>
              <a:t>Масове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обстеження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дітей-дошкільнят</a:t>
            </a:r>
            <a:r>
              <a:rPr lang="ru-RU" sz="9800" b="1" dirty="0" smtClean="0">
                <a:solidFill>
                  <a:srgbClr val="002060"/>
                </a:solidFill>
              </a:rPr>
              <a:t>   </a:t>
            </a:r>
            <a:r>
              <a:rPr lang="ru-RU" sz="9800" b="1" dirty="0" err="1" smtClean="0">
                <a:solidFill>
                  <a:srgbClr val="002060"/>
                </a:solidFill>
              </a:rPr>
              <a:t>і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першокласників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засвідчує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рідкісність</a:t>
            </a:r>
            <a:r>
              <a:rPr lang="ru-RU" sz="9800" b="1" dirty="0" smtClean="0">
                <a:solidFill>
                  <a:srgbClr val="002060"/>
                </a:solidFill>
              </a:rPr>
              <a:t> такого </a:t>
            </a:r>
            <a:r>
              <a:rPr lang="ru-RU" sz="9800" b="1" dirty="0" err="1" smtClean="0">
                <a:solidFill>
                  <a:srgbClr val="002060"/>
                </a:solidFill>
              </a:rPr>
              <a:t>явища</a:t>
            </a:r>
            <a:r>
              <a:rPr lang="ru-RU" sz="9800" b="1" dirty="0" smtClean="0">
                <a:solidFill>
                  <a:srgbClr val="002060"/>
                </a:solidFill>
              </a:rPr>
              <a:t>, як </a:t>
            </a:r>
            <a:r>
              <a:rPr lang="ru-RU" sz="9800" b="1" dirty="0" err="1" smtClean="0">
                <a:solidFill>
                  <a:srgbClr val="002060"/>
                </a:solidFill>
              </a:rPr>
              <a:t>гармонійний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розвиток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дитини</a:t>
            </a:r>
            <a:r>
              <a:rPr lang="ru-RU" sz="9800" b="1" dirty="0" smtClean="0">
                <a:solidFill>
                  <a:srgbClr val="002060"/>
                </a:solidFill>
              </a:rPr>
              <a:t>. </a:t>
            </a:r>
            <a:r>
              <a:rPr lang="en-US" sz="9800" b="1" dirty="0" smtClean="0">
                <a:solidFill>
                  <a:srgbClr val="002060"/>
                </a:solidFill>
              </a:rPr>
              <a:t>               </a:t>
            </a:r>
            <a:r>
              <a:rPr lang="ru-RU" sz="9800" b="1" dirty="0" smtClean="0">
                <a:solidFill>
                  <a:srgbClr val="002060"/>
                </a:solidFill>
              </a:rPr>
              <a:t>Та за умов правильного </a:t>
            </a:r>
            <a:r>
              <a:rPr lang="ru-RU" sz="9800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sz="9800" b="1" dirty="0" smtClean="0">
                <a:solidFill>
                  <a:srgbClr val="002060"/>
                </a:solidFill>
              </a:rPr>
              <a:t> та </a:t>
            </a:r>
            <a:r>
              <a:rPr lang="ru-RU" sz="9800" b="1" dirty="0" err="1" smtClean="0">
                <a:solidFill>
                  <a:srgbClr val="002060"/>
                </a:solidFill>
              </a:rPr>
              <a:t>виховання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гармонізація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цілком</a:t>
            </a:r>
            <a:r>
              <a:rPr lang="ru-RU" sz="9800" b="1" dirty="0" smtClean="0">
                <a:solidFill>
                  <a:srgbClr val="002060"/>
                </a:solidFill>
              </a:rPr>
              <a:t> </a:t>
            </a:r>
            <a:r>
              <a:rPr lang="ru-RU" sz="9800" b="1" dirty="0" err="1" smtClean="0">
                <a:solidFill>
                  <a:srgbClr val="002060"/>
                </a:solidFill>
              </a:rPr>
              <a:t>можлива</a:t>
            </a:r>
            <a:r>
              <a:rPr lang="ru-RU" sz="9800" b="1" dirty="0" smtClean="0">
                <a:solidFill>
                  <a:srgbClr val="002060"/>
                </a:solidFill>
              </a:rPr>
              <a:t>. </a:t>
            </a:r>
            <a:endParaRPr lang="en-US" sz="9800" b="1" dirty="0" smtClean="0">
              <a:solidFill>
                <a:srgbClr val="002060"/>
              </a:solidFill>
            </a:endParaRPr>
          </a:p>
          <a:p>
            <a:pPr algn="l"/>
            <a:r>
              <a:rPr lang="en-US" sz="9800" b="1" dirty="0" smtClean="0">
                <a:solidFill>
                  <a:srgbClr val="002060"/>
                </a:solidFill>
              </a:rPr>
              <a:t>      </a:t>
            </a:r>
            <a:r>
              <a:rPr lang="uk-UA" sz="9800" b="1" dirty="0" smtClean="0">
                <a:solidFill>
                  <a:srgbClr val="002060"/>
                </a:solidFill>
              </a:rPr>
              <a:t>І починати цю роботу потрібно з дитячого садка. </a:t>
            </a:r>
            <a:endParaRPr lang="uk-UA" sz="5000" b="1" dirty="0" smtClean="0">
              <a:solidFill>
                <a:srgbClr val="002060"/>
              </a:solidFill>
            </a:endParaRPr>
          </a:p>
          <a:p>
            <a:pPr algn="l"/>
            <a:endParaRPr lang="ru-RU" sz="5800" b="1" dirty="0" smtClean="0"/>
          </a:p>
          <a:p>
            <a:pPr algn="l"/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0398" y="4929198"/>
            <a:ext cx="56436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Дозвольте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висловити  декілька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побажань та зауважень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0100" y="5786454"/>
            <a:ext cx="2500330" cy="8572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/>
              <a:t>Допоможемо підготуватися </a:t>
            </a:r>
          </a:p>
          <a:p>
            <a:r>
              <a:rPr lang="uk-UA" b="1" i="1" dirty="0" smtClean="0"/>
              <a:t>до школи </a:t>
            </a:r>
            <a:endParaRPr lang="ru-RU" b="1" i="1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226 0.04023 L -0.00226 -0.209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900115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Високий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рівень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адаптації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забезпечують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3240" y="5429264"/>
            <a:ext cx="5857916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Дітей 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потрібно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готувати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просто до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школи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читання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письмо, 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лічба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), а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готувати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ролі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учнів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щоб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вони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розуміли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свою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позицію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роль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вчителя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значення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зміст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його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вимог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оцінок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         </a:t>
            </a:r>
            <a:r>
              <a:rPr lang="ru-RU" sz="1600" b="1" dirty="0" err="1" smtClean="0"/>
              <a:t>Шалва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Амонашвілі</a:t>
            </a:r>
            <a:r>
              <a:rPr lang="ru-RU" sz="1600" b="1" dirty="0" smtClean="0"/>
              <a:t>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12868006"/>
              </p:ext>
            </p:extLst>
          </p:nvPr>
        </p:nvGraphicFramePr>
        <p:xfrm>
          <a:off x="428596" y="785794"/>
          <a:ext cx="8572560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424be85ac0647b60304048305109f31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714356"/>
            <a:ext cx="723900" cy="800100"/>
          </a:xfrm>
          <a:prstGeom prst="rect">
            <a:avLst/>
          </a:prstGeom>
        </p:spPr>
      </p:pic>
      <p:pic>
        <p:nvPicPr>
          <p:cNvPr id="8" name="Рисунок 7" descr="3ff26646eec0a17adb0724bc6c67df34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2" y="714356"/>
            <a:ext cx="714380" cy="889006"/>
          </a:xfrm>
          <a:prstGeom prst="rect">
            <a:avLst/>
          </a:prstGeom>
        </p:spPr>
      </p:pic>
      <p:pic>
        <p:nvPicPr>
          <p:cNvPr id="10" name="Рисунок 9" descr="172063f557b416018067b46e3d894beb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928670"/>
            <a:ext cx="500066" cy="806355"/>
          </a:xfrm>
          <a:prstGeom prst="rect">
            <a:avLst/>
          </a:prstGeom>
        </p:spPr>
      </p:pic>
      <p:pic>
        <p:nvPicPr>
          <p:cNvPr id="11" name="Рисунок 10" descr="13e4a515ee1e66cd0b0d1ae139dec9c2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900" y="857232"/>
            <a:ext cx="740595" cy="714380"/>
          </a:xfrm>
          <a:prstGeom prst="rect">
            <a:avLst/>
          </a:prstGeom>
        </p:spPr>
      </p:pic>
      <p:pic>
        <p:nvPicPr>
          <p:cNvPr id="12" name="Рисунок 11" descr="1316075615_children_12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4950"/>
            <a:ext cx="2071670" cy="1167922"/>
          </a:xfrm>
          <a:prstGeom prst="rect">
            <a:avLst/>
          </a:prstGeom>
        </p:spPr>
      </p:pic>
      <p:pic>
        <p:nvPicPr>
          <p:cNvPr id="13" name="Рисунок 12" descr="ludia-2588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4744" y="3500438"/>
            <a:ext cx="857256" cy="971557"/>
          </a:xfrm>
          <a:prstGeom prst="rect">
            <a:avLst/>
          </a:prstGeom>
        </p:spPr>
      </p:pic>
      <p:pic>
        <p:nvPicPr>
          <p:cNvPr id="14" name="Рисунок 13" descr="ANIMASHKI39.g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826" y="642918"/>
            <a:ext cx="571504" cy="73724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Neo\Pictures\Безымянный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</p:spPr>
      </p:pic>
      <p:pic>
        <p:nvPicPr>
          <p:cNvPr id="16" name="Рисунок 15" descr="870049782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70" y="1071546"/>
            <a:ext cx="1195029" cy="1181087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25419844"/>
              </p:ext>
            </p:extLst>
          </p:nvPr>
        </p:nvGraphicFramePr>
        <p:xfrm>
          <a:off x="285720" y="1000108"/>
          <a:ext cx="8858280" cy="534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9115773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Для того,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щоб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краще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адаптувалася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дитина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до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школи</a:t>
            </a:r>
            <a:r>
              <a:rPr lang="ru-RU" sz="32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потрібно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857232"/>
            <a:ext cx="178595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Сім</a:t>
            </a:r>
            <a:r>
              <a:rPr lang="en-US" sz="2800" b="1" dirty="0" smtClean="0"/>
              <a:t>’</a:t>
            </a:r>
            <a:r>
              <a:rPr lang="uk-UA" sz="2800" b="1" dirty="0" smtClean="0"/>
              <a:t>я 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643050"/>
            <a:ext cx="178595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ДНЗ</a:t>
            </a:r>
            <a:endParaRPr lang="ru-RU" sz="3200" b="1" dirty="0"/>
          </a:p>
        </p:txBody>
      </p:sp>
      <p:sp>
        <p:nvSpPr>
          <p:cNvPr id="12" name="Плюс 11"/>
          <p:cNvSpPr/>
          <p:nvPr/>
        </p:nvSpPr>
        <p:spPr>
          <a:xfrm>
            <a:off x="1142976" y="1285860"/>
            <a:ext cx="214314" cy="27145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animashki-deti-570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38" y="2786058"/>
            <a:ext cx="719672" cy="1285884"/>
          </a:xfrm>
          <a:prstGeom prst="rect">
            <a:avLst/>
          </a:prstGeom>
        </p:spPr>
      </p:pic>
      <p:pic>
        <p:nvPicPr>
          <p:cNvPr id="19" name="Рисунок 18" descr="1316075750_children_22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065" y="2026473"/>
            <a:ext cx="1656741" cy="113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1316075555_children_08.g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927" y="5619748"/>
            <a:ext cx="1673314" cy="1238252"/>
          </a:xfrm>
          <a:prstGeom prst="rect">
            <a:avLst/>
          </a:prstGeom>
        </p:spPr>
      </p:pic>
      <p:pic>
        <p:nvPicPr>
          <p:cNvPr id="21" name="Рисунок 20" descr="1316075726_children_18.g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5286388"/>
            <a:ext cx="1357280" cy="1257746"/>
          </a:xfrm>
          <a:prstGeom prst="rect">
            <a:avLst/>
          </a:prstGeom>
        </p:spPr>
      </p:pic>
      <p:pic>
        <p:nvPicPr>
          <p:cNvPr id="23" name="Рисунок 22" descr="0_80d41_ef2158f2_L.gif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430" y="2714620"/>
            <a:ext cx="2143140" cy="214314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5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25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if_big_198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4476573" cy="6000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1934" y="1"/>
            <a:ext cx="48577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FF"/>
                </a:solidFill>
              </a:rPr>
              <a:t>     </a:t>
            </a:r>
            <a:r>
              <a:rPr lang="ru-RU" sz="2400" b="1" dirty="0" err="1" smtClean="0">
                <a:solidFill>
                  <a:srgbClr val="0000FF"/>
                </a:solidFill>
              </a:rPr>
              <a:t>Особливе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значення</a:t>
            </a:r>
            <a:r>
              <a:rPr lang="ru-RU" sz="2400" b="1" dirty="0" smtClean="0">
                <a:solidFill>
                  <a:srgbClr val="0000FF"/>
                </a:solidFill>
              </a:rPr>
              <a:t> в </a:t>
            </a:r>
            <a:r>
              <a:rPr lang="ru-RU" sz="2400" b="1" dirty="0" err="1" smtClean="0">
                <a:solidFill>
                  <a:srgbClr val="0000FF"/>
                </a:solidFill>
              </a:rPr>
              <a:t>розвитку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майбутнього</a:t>
            </a:r>
            <a:r>
              <a:rPr lang="ru-RU" sz="2400" b="1" dirty="0" smtClean="0">
                <a:solidFill>
                  <a:srgbClr val="0000FF"/>
                </a:solidFill>
              </a:rPr>
              <a:t> школяра </a:t>
            </a:r>
            <a:r>
              <a:rPr lang="ru-RU" sz="2400" b="1" dirty="0" err="1" smtClean="0">
                <a:solidFill>
                  <a:srgbClr val="0000FF"/>
                </a:solidFill>
              </a:rPr>
              <a:t>має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збагачення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емоційно-вольової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сфери</a:t>
            </a:r>
            <a:r>
              <a:rPr lang="ru-RU" sz="2400" b="1" dirty="0" smtClean="0">
                <a:solidFill>
                  <a:srgbClr val="0000FF"/>
                </a:solidFill>
              </a:rPr>
              <a:t>, </a:t>
            </a:r>
            <a:r>
              <a:rPr lang="ru-RU" sz="2400" b="1" dirty="0" err="1" smtClean="0">
                <a:solidFill>
                  <a:srgbClr val="0000FF"/>
                </a:solidFill>
              </a:rPr>
              <a:t>виховання</a:t>
            </a:r>
            <a:r>
              <a:rPr lang="ru-RU" sz="2400" b="1" dirty="0" smtClean="0">
                <a:solidFill>
                  <a:srgbClr val="0000FF"/>
                </a:solidFill>
              </a:rPr>
              <a:t>  </a:t>
            </a:r>
            <a:r>
              <a:rPr lang="ru-RU" sz="2400" b="1" dirty="0" err="1" smtClean="0">
                <a:solidFill>
                  <a:srgbClr val="0000FF"/>
                </a:solidFill>
              </a:rPr>
              <a:t>почуттів</a:t>
            </a:r>
            <a:r>
              <a:rPr lang="uk-UA" sz="2400" b="1" dirty="0" smtClean="0">
                <a:solidFill>
                  <a:srgbClr val="0000FF"/>
                </a:solidFill>
              </a:rPr>
              <a:t>,  </a:t>
            </a:r>
          </a:p>
          <a:p>
            <a:pPr algn="just"/>
            <a:r>
              <a:rPr lang="uk-UA" sz="2400" b="1" dirty="0" smtClean="0">
                <a:solidFill>
                  <a:srgbClr val="0000FF"/>
                </a:solidFill>
              </a:rPr>
              <a:t>з</a:t>
            </a:r>
            <a:r>
              <a:rPr lang="ru-RU" sz="2400" b="1" dirty="0" err="1" smtClean="0">
                <a:solidFill>
                  <a:srgbClr val="0000FF"/>
                </a:solidFill>
              </a:rPr>
              <a:t>ростання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самосвідомості</a:t>
            </a:r>
            <a:r>
              <a:rPr lang="ru-RU" sz="2400" b="1" dirty="0" smtClean="0">
                <a:solidFill>
                  <a:srgbClr val="0000FF"/>
                </a:solidFill>
              </a:rPr>
              <a:t>.  </a:t>
            </a:r>
            <a:r>
              <a:rPr lang="ru-RU" sz="2400" b="1" dirty="0" err="1" smtClean="0">
                <a:solidFill>
                  <a:srgbClr val="0000FF"/>
                </a:solidFill>
              </a:rPr>
              <a:t>Останнє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найяскравіше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проявляється</a:t>
            </a:r>
            <a:r>
              <a:rPr lang="ru-RU" sz="2400" b="1" dirty="0" smtClean="0">
                <a:solidFill>
                  <a:srgbClr val="0000FF"/>
                </a:solidFill>
              </a:rPr>
              <a:t> в </a:t>
            </a:r>
            <a:r>
              <a:rPr lang="ru-RU" sz="2400" b="1" dirty="0" err="1" smtClean="0">
                <a:solidFill>
                  <a:srgbClr val="0000FF"/>
                </a:solidFill>
              </a:rPr>
              <a:t>самооцінці</a:t>
            </a:r>
            <a:r>
              <a:rPr lang="ru-RU" sz="2400" b="1" dirty="0" smtClean="0">
                <a:solidFill>
                  <a:srgbClr val="0000FF"/>
                </a:solidFill>
              </a:rPr>
              <a:t>, </a:t>
            </a:r>
            <a:r>
              <a:rPr lang="ru-RU" sz="2400" b="1" dirty="0" err="1" smtClean="0">
                <a:solidFill>
                  <a:srgbClr val="0000FF"/>
                </a:solidFill>
              </a:rPr>
              <a:t>в</a:t>
            </a:r>
            <a:r>
              <a:rPr lang="ru-RU" sz="2400" b="1" dirty="0" smtClean="0">
                <a:solidFill>
                  <a:srgbClr val="0000FF"/>
                </a:solidFill>
              </a:rPr>
              <a:t> тому, як </a:t>
            </a:r>
            <a:r>
              <a:rPr lang="ru-RU" sz="2400" b="1" dirty="0" err="1" smtClean="0">
                <a:solidFill>
                  <a:srgbClr val="0000FF"/>
                </a:solidFill>
              </a:rPr>
              <a:t>дитина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починає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оцінювати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свої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досягнення</a:t>
            </a:r>
            <a:r>
              <a:rPr lang="ru-RU" sz="2400" b="1" dirty="0" smtClean="0">
                <a:solidFill>
                  <a:srgbClr val="0000FF"/>
                </a:solidFill>
              </a:rPr>
              <a:t>  </a:t>
            </a:r>
            <a:r>
              <a:rPr lang="ru-RU" sz="2400" b="1" dirty="0" err="1" smtClean="0">
                <a:solidFill>
                  <a:srgbClr val="0000FF"/>
                </a:solidFill>
              </a:rPr>
              <a:t>і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невдачі</a:t>
            </a:r>
            <a:r>
              <a:rPr lang="ru-RU" sz="2400" b="1" dirty="0" smtClean="0">
                <a:solidFill>
                  <a:srgbClr val="0000FF"/>
                </a:solidFill>
              </a:rPr>
              <a:t>,  </a:t>
            </a:r>
            <a:r>
              <a:rPr lang="ru-RU" sz="2400" b="1" dirty="0" err="1" smtClean="0">
                <a:solidFill>
                  <a:srgbClr val="0000FF"/>
                </a:solidFill>
              </a:rPr>
              <a:t>орієнтуючись</a:t>
            </a:r>
            <a:r>
              <a:rPr lang="ru-RU" sz="2400" b="1" dirty="0" smtClean="0">
                <a:solidFill>
                  <a:srgbClr val="0000FF"/>
                </a:solidFill>
              </a:rPr>
              <a:t> на те, як </a:t>
            </a:r>
            <a:r>
              <a:rPr lang="ru-RU" sz="2400" b="1" dirty="0" err="1" smtClean="0">
                <a:solidFill>
                  <a:srgbClr val="0000FF"/>
                </a:solidFill>
              </a:rPr>
              <a:t>оцінюють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його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поведінку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інші</a:t>
            </a:r>
            <a:r>
              <a:rPr lang="ru-RU" sz="2400" b="1" dirty="0" smtClean="0">
                <a:solidFill>
                  <a:srgbClr val="0000FF"/>
                </a:solidFill>
              </a:rPr>
              <a:t>. </a:t>
            </a:r>
            <a:r>
              <a:rPr lang="ru-RU" sz="2400" b="1" dirty="0" err="1" smtClean="0">
                <a:solidFill>
                  <a:srgbClr val="0000FF"/>
                </a:solidFill>
              </a:rPr>
              <a:t>Це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є</a:t>
            </a:r>
            <a:r>
              <a:rPr lang="ru-RU" sz="2400" b="1" dirty="0" smtClean="0">
                <a:solidFill>
                  <a:srgbClr val="0000FF"/>
                </a:solidFill>
              </a:rPr>
              <a:t> одним </a:t>
            </a:r>
            <a:r>
              <a:rPr lang="ru-RU" sz="2400" b="1" dirty="0" err="1" smtClean="0">
                <a:solidFill>
                  <a:srgbClr val="0000FF"/>
                </a:solidFill>
              </a:rPr>
              <a:t>з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показників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психологічної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готовності</a:t>
            </a:r>
            <a:r>
              <a:rPr lang="ru-RU" sz="2400" b="1" dirty="0" smtClean="0">
                <a:solidFill>
                  <a:srgbClr val="0000FF"/>
                </a:solidFill>
              </a:rPr>
              <a:t> до </a:t>
            </a:r>
            <a:r>
              <a:rPr lang="ru-RU" sz="2400" b="1" dirty="0" err="1" smtClean="0">
                <a:solidFill>
                  <a:srgbClr val="0000FF"/>
                </a:solidFill>
              </a:rPr>
              <a:t>шкільного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навчання</a:t>
            </a:r>
            <a:r>
              <a:rPr lang="ru-RU" sz="2400" b="1" dirty="0" smtClean="0">
                <a:solidFill>
                  <a:srgbClr val="0000FF"/>
                </a:solidFill>
              </a:rPr>
              <a:t>. На </a:t>
            </a:r>
            <a:r>
              <a:rPr lang="ru-RU" sz="2400" b="1" dirty="0" err="1" smtClean="0">
                <a:solidFill>
                  <a:srgbClr val="0000FF"/>
                </a:solidFill>
              </a:rPr>
              <a:t>основі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правильної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самооцінки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виробляється</a:t>
            </a:r>
            <a:r>
              <a:rPr lang="ru-RU" sz="2400" b="1" dirty="0" smtClean="0">
                <a:solidFill>
                  <a:srgbClr val="0000FF"/>
                </a:solidFill>
              </a:rPr>
              <a:t> адекватна </a:t>
            </a:r>
            <a:r>
              <a:rPr lang="ru-RU" sz="2400" b="1" dirty="0" err="1" smtClean="0">
                <a:solidFill>
                  <a:srgbClr val="0000FF"/>
                </a:solidFill>
              </a:rPr>
              <a:t>реакція</a:t>
            </a:r>
            <a:r>
              <a:rPr lang="ru-RU" sz="2400" b="1" dirty="0" smtClean="0">
                <a:solidFill>
                  <a:srgbClr val="0000FF"/>
                </a:solidFill>
              </a:rPr>
              <a:t>  на  </a:t>
            </a:r>
            <a:r>
              <a:rPr lang="ru-RU" sz="2400" b="1" dirty="0" err="1" smtClean="0">
                <a:solidFill>
                  <a:srgbClr val="0000FF"/>
                </a:solidFill>
              </a:rPr>
              <a:t>осуд</a:t>
            </a:r>
            <a:r>
              <a:rPr lang="ru-RU" sz="2400" b="1" dirty="0" smtClean="0">
                <a:solidFill>
                  <a:srgbClr val="0000FF"/>
                </a:solidFill>
              </a:rPr>
              <a:t>  </a:t>
            </a:r>
            <a:r>
              <a:rPr lang="ru-RU" sz="2400" b="1" dirty="0" err="1" smtClean="0">
                <a:solidFill>
                  <a:srgbClr val="0000FF"/>
                </a:solidFill>
              </a:rPr>
              <a:t>і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схвалення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00042"/>
            <a:ext cx="371474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571472" y="0"/>
            <a:ext cx="2071702" cy="1112714"/>
          </a:xfrm>
          <a:prstGeom prst="cloudCallout">
            <a:avLst>
              <a:gd name="adj1" fmla="val 9067"/>
              <a:gd name="adj2" fmla="val 87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 я?</a:t>
            </a:r>
            <a:endParaRPr lang="ru-RU" sz="2400" b="1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1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"/>
            <a:ext cx="4429124" cy="26217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4500571"/>
            <a:ext cx="4000496" cy="23574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4282" y="500042"/>
            <a:ext cx="5072098" cy="635795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00FF"/>
                </a:solidFill>
              </a:rPr>
              <a:t>      </a:t>
            </a:r>
            <a:r>
              <a:rPr lang="ru-RU" sz="2640" dirty="0" err="1" smtClean="0">
                <a:solidFill>
                  <a:srgbClr val="0000FF"/>
                </a:solidFill>
              </a:rPr>
              <a:t>Наступн</a:t>
            </a:r>
            <a:r>
              <a:rPr lang="uk-UA" sz="2640" dirty="0" err="1" smtClean="0">
                <a:solidFill>
                  <a:srgbClr val="0000FF"/>
                </a:solidFill>
              </a:rPr>
              <a:t>ою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умовою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успішного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виховання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і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розвитку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є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вироблення</a:t>
            </a:r>
            <a:r>
              <a:rPr lang="ru-RU" sz="2640" dirty="0" smtClean="0">
                <a:solidFill>
                  <a:srgbClr val="0000FF"/>
                </a:solidFill>
              </a:rPr>
              <a:t> у </a:t>
            </a:r>
            <a:r>
              <a:rPr lang="ru-RU" sz="2640" dirty="0" err="1" smtClean="0">
                <a:solidFill>
                  <a:srgbClr val="0000FF"/>
                </a:solidFill>
              </a:rPr>
              <a:t>дитини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вміння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долати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труднощі</a:t>
            </a:r>
            <a:r>
              <a:rPr lang="ru-RU" sz="2640" dirty="0" smtClean="0">
                <a:solidFill>
                  <a:srgbClr val="0000FF"/>
                </a:solidFill>
              </a:rPr>
              <a:t>. </a:t>
            </a:r>
            <a:r>
              <a:rPr lang="ru-RU" sz="2640" dirty="0" err="1" smtClean="0">
                <a:solidFill>
                  <a:srgbClr val="0000FF"/>
                </a:solidFill>
              </a:rPr>
              <a:t>Важливо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ще</a:t>
            </a:r>
            <a:r>
              <a:rPr lang="ru-RU" sz="2640" dirty="0" smtClean="0">
                <a:solidFill>
                  <a:srgbClr val="0000FF"/>
                </a:solidFill>
              </a:rPr>
              <a:t> в </a:t>
            </a:r>
            <a:r>
              <a:rPr lang="ru-RU" sz="2640" dirty="0" err="1" smtClean="0">
                <a:solidFill>
                  <a:srgbClr val="0000FF"/>
                </a:solidFill>
              </a:rPr>
              <a:t>дитячому</a:t>
            </a:r>
            <a:r>
              <a:rPr lang="ru-RU" sz="2640" dirty="0" smtClean="0">
                <a:solidFill>
                  <a:srgbClr val="0000FF"/>
                </a:solidFill>
              </a:rPr>
              <a:t> садку </a:t>
            </a:r>
            <a:r>
              <a:rPr lang="ru-RU" sz="2640" dirty="0" err="1" smtClean="0">
                <a:solidFill>
                  <a:srgbClr val="0000FF"/>
                </a:solidFill>
              </a:rPr>
              <a:t>привчити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дітей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розпочату</a:t>
            </a:r>
            <a:r>
              <a:rPr lang="ru-RU" sz="2640" dirty="0" smtClean="0">
                <a:solidFill>
                  <a:srgbClr val="0000FF"/>
                </a:solidFill>
              </a:rPr>
              <a:t> справу </a:t>
            </a:r>
            <a:r>
              <a:rPr lang="ru-RU" sz="2640" dirty="0" err="1" smtClean="0">
                <a:solidFill>
                  <a:srgbClr val="0000FF"/>
                </a:solidFill>
              </a:rPr>
              <a:t>доводити</a:t>
            </a:r>
            <a:r>
              <a:rPr lang="ru-RU" sz="2640" dirty="0" smtClean="0">
                <a:solidFill>
                  <a:srgbClr val="0000FF"/>
                </a:solidFill>
              </a:rPr>
              <a:t> до </a:t>
            </a:r>
            <a:r>
              <a:rPr lang="ru-RU" sz="2640" dirty="0" err="1" smtClean="0">
                <a:solidFill>
                  <a:srgbClr val="0000FF"/>
                </a:solidFill>
              </a:rPr>
              <a:t>кінця</a:t>
            </a:r>
            <a:r>
              <a:rPr lang="ru-RU" sz="2640" dirty="0" smtClean="0">
                <a:solidFill>
                  <a:srgbClr val="0000FF"/>
                </a:solidFill>
              </a:rPr>
              <a:t>,  </a:t>
            </a:r>
            <a:r>
              <a:rPr lang="ru-RU" sz="2640" dirty="0" err="1" smtClean="0">
                <a:solidFill>
                  <a:srgbClr val="0000FF"/>
                </a:solidFill>
              </a:rPr>
              <a:t>потрібно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підготувати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дошкільника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до</a:t>
            </a:r>
            <a:r>
              <a:rPr lang="ru-RU" sz="2640" dirty="0" smtClean="0">
                <a:solidFill>
                  <a:srgbClr val="0000FF"/>
                </a:solidFill>
              </a:rPr>
              <a:t> неминучих </a:t>
            </a:r>
            <a:r>
              <a:rPr lang="ru-RU" sz="2640" dirty="0" err="1" smtClean="0">
                <a:solidFill>
                  <a:srgbClr val="0000FF"/>
                </a:solidFill>
              </a:rPr>
              <a:t>труднощів</a:t>
            </a:r>
            <a:r>
              <a:rPr lang="ru-RU" sz="2640" dirty="0" smtClean="0">
                <a:solidFill>
                  <a:srgbClr val="0000FF"/>
                </a:solidFill>
              </a:rPr>
              <a:t>   у  </a:t>
            </a:r>
            <a:r>
              <a:rPr lang="ru-RU" sz="2640" dirty="0" err="1" smtClean="0">
                <a:solidFill>
                  <a:srgbClr val="0000FF"/>
                </a:solidFill>
              </a:rPr>
              <a:t>навчанні</a:t>
            </a:r>
            <a:r>
              <a:rPr lang="ru-RU" sz="2640" dirty="0" smtClean="0">
                <a:solidFill>
                  <a:srgbClr val="0000FF"/>
                </a:solidFill>
              </a:rPr>
              <a:t>. </a:t>
            </a:r>
            <a:br>
              <a:rPr lang="ru-RU" sz="2640" dirty="0" smtClean="0">
                <a:solidFill>
                  <a:srgbClr val="0000FF"/>
                </a:solidFill>
              </a:rPr>
            </a:br>
            <a:r>
              <a:rPr lang="ru-RU" sz="2640" dirty="0" err="1" smtClean="0">
                <a:solidFill>
                  <a:srgbClr val="0000FF"/>
                </a:solidFill>
              </a:rPr>
              <a:t>Свідомість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переборення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цих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труднощів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допомагає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дитині</a:t>
            </a:r>
            <a:r>
              <a:rPr lang="ru-RU" sz="2640" dirty="0" smtClean="0">
                <a:solidFill>
                  <a:srgbClr val="0000FF"/>
                </a:solidFill>
              </a:rPr>
              <a:t> правильно </a:t>
            </a:r>
            <a:r>
              <a:rPr lang="ru-RU" sz="2640" dirty="0" err="1" smtClean="0">
                <a:solidFill>
                  <a:srgbClr val="0000FF"/>
                </a:solidFill>
              </a:rPr>
              <a:t>поставитися</a:t>
            </a:r>
            <a:r>
              <a:rPr lang="ru-RU" sz="2640" dirty="0" smtClean="0">
                <a:solidFill>
                  <a:srgbClr val="0000FF"/>
                </a:solidFill>
              </a:rPr>
              <a:t> до </a:t>
            </a:r>
            <a:r>
              <a:rPr lang="ru-RU" sz="2640" dirty="0" err="1" smtClean="0">
                <a:solidFill>
                  <a:srgbClr val="0000FF"/>
                </a:solidFill>
              </a:rPr>
              <a:t>своїх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можливих</a:t>
            </a:r>
            <a:r>
              <a:rPr lang="ru-RU" sz="2640" dirty="0" smtClean="0">
                <a:solidFill>
                  <a:srgbClr val="0000FF"/>
                </a:solidFill>
              </a:rPr>
              <a:t> </a:t>
            </a:r>
            <a:r>
              <a:rPr lang="ru-RU" sz="2640" dirty="0" err="1" smtClean="0">
                <a:solidFill>
                  <a:srgbClr val="0000FF"/>
                </a:solidFill>
              </a:rPr>
              <a:t>невдач</a:t>
            </a:r>
            <a:r>
              <a:rPr lang="ru-RU" sz="2640" dirty="0" smtClean="0">
                <a:solidFill>
                  <a:srgbClr val="0000FF"/>
                </a:solidFill>
              </a:rPr>
              <a:t>.</a:t>
            </a:r>
            <a:br>
              <a:rPr lang="ru-RU" sz="2640" dirty="0" smtClean="0">
                <a:solidFill>
                  <a:srgbClr val="0000FF"/>
                </a:solidFill>
              </a:rPr>
            </a:br>
            <a:endParaRPr lang="ru-RU" sz="2640" dirty="0"/>
          </a:p>
        </p:txBody>
      </p:sp>
      <p:pic>
        <p:nvPicPr>
          <p:cNvPr id="9" name="Рисунок 8" descr="detia-77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8" y="3429000"/>
            <a:ext cx="857256" cy="940891"/>
          </a:xfrm>
          <a:prstGeom prst="rect">
            <a:avLst/>
          </a:prstGeom>
        </p:spPr>
      </p:pic>
      <p:pic>
        <p:nvPicPr>
          <p:cNvPr id="10" name="Рисунок 9" descr="detia-20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2428858"/>
            <a:ext cx="1571636" cy="1571636"/>
          </a:xfrm>
          <a:prstGeom prst="rect">
            <a:avLst/>
          </a:prstGeom>
        </p:spPr>
      </p:pic>
      <p:pic>
        <p:nvPicPr>
          <p:cNvPr id="11" name="Рисунок 10" descr="cveta-271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8" y="3500438"/>
            <a:ext cx="762000" cy="762000"/>
          </a:xfrm>
          <a:prstGeom prst="rect">
            <a:avLst/>
          </a:prstGeom>
        </p:spPr>
      </p:pic>
      <p:pic>
        <p:nvPicPr>
          <p:cNvPr id="12" name="Рисунок 11" descr="detia-72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454" y="2714620"/>
            <a:ext cx="771525" cy="1114425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857232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0"/>
            <a:ext cx="8606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</a:rPr>
              <a:t>       </a:t>
            </a:r>
            <a:r>
              <a:rPr lang="ru-RU" sz="2800" b="1" dirty="0" err="1" smtClean="0">
                <a:solidFill>
                  <a:srgbClr val="0000FF"/>
                </a:solidFill>
              </a:rPr>
              <a:t>Ще</a:t>
            </a:r>
            <a:r>
              <a:rPr lang="ru-RU" sz="2800" b="1" dirty="0" smtClean="0">
                <a:solidFill>
                  <a:srgbClr val="0000FF"/>
                </a:solidFill>
              </a:rPr>
              <a:t> одна </a:t>
            </a:r>
            <a:r>
              <a:rPr lang="ru-RU" sz="2800" b="1" dirty="0" err="1" smtClean="0">
                <a:solidFill>
                  <a:srgbClr val="0000FF"/>
                </a:solidFill>
              </a:rPr>
              <a:t>необхідна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умова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підготовки</a:t>
            </a:r>
            <a:r>
              <a:rPr lang="ru-RU" sz="2800" b="1" dirty="0" smtClean="0">
                <a:solidFill>
                  <a:srgbClr val="0000FF"/>
                </a:solidFill>
              </a:rPr>
              <a:t> до </a:t>
            </a:r>
            <a:r>
              <a:rPr lang="ru-RU" sz="2800" b="1" dirty="0" err="1" smtClean="0">
                <a:solidFill>
                  <a:srgbClr val="0000FF"/>
                </a:solidFill>
              </a:rPr>
              <a:t>школи</a:t>
            </a:r>
            <a:r>
              <a:rPr lang="ru-RU" sz="2800" b="1" dirty="0" smtClean="0">
                <a:solidFill>
                  <a:srgbClr val="0000FF"/>
                </a:solidFill>
              </a:rPr>
              <a:t> та </a:t>
            </a:r>
            <a:r>
              <a:rPr lang="ru-RU" sz="2800" b="1" dirty="0" err="1" smtClean="0">
                <a:solidFill>
                  <a:srgbClr val="0000FF"/>
                </a:solidFill>
              </a:rPr>
              <a:t>всебічного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розвитку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дитини</a:t>
            </a:r>
            <a:r>
              <a:rPr lang="ru-RU" sz="2800" b="1" dirty="0" smtClean="0">
                <a:solidFill>
                  <a:srgbClr val="0000FF"/>
                </a:solidFill>
              </a:rPr>
              <a:t> (</a:t>
            </a:r>
            <a:r>
              <a:rPr lang="ru-RU" sz="2800" b="1" dirty="0" err="1" smtClean="0">
                <a:solidFill>
                  <a:srgbClr val="0000FF"/>
                </a:solidFill>
              </a:rPr>
              <a:t>фізичного</a:t>
            </a:r>
            <a:r>
              <a:rPr lang="ru-RU" sz="2800" b="1" dirty="0" smtClean="0">
                <a:solidFill>
                  <a:srgbClr val="0000FF"/>
                </a:solidFill>
              </a:rPr>
              <a:t>, </a:t>
            </a:r>
            <a:r>
              <a:rPr lang="ru-RU" sz="2800" b="1" dirty="0" err="1" smtClean="0">
                <a:solidFill>
                  <a:srgbClr val="0000FF"/>
                </a:solidFill>
              </a:rPr>
              <a:t>розумового</a:t>
            </a:r>
            <a:r>
              <a:rPr lang="ru-RU" sz="2800" b="1" dirty="0" smtClean="0">
                <a:solidFill>
                  <a:srgbClr val="0000FF"/>
                </a:solidFill>
              </a:rPr>
              <a:t>, морального) -    </a:t>
            </a:r>
            <a:r>
              <a:rPr lang="ru-RU" sz="2800" b="1" dirty="0" err="1" smtClean="0">
                <a:solidFill>
                  <a:srgbClr val="0000FF"/>
                </a:solidFill>
              </a:rPr>
              <a:t>переживання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успіху</a:t>
            </a:r>
            <a:r>
              <a:rPr lang="ru-RU" sz="2800" b="1" dirty="0" smtClean="0">
                <a:solidFill>
                  <a:srgbClr val="0000FF"/>
                </a:solidFill>
              </a:rPr>
              <a:t>.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       </a:t>
            </a:r>
            <a:r>
              <a:rPr lang="ru-RU" sz="2800" b="1" dirty="0" err="1" smtClean="0">
                <a:solidFill>
                  <a:srgbClr val="0000FF"/>
                </a:solidFill>
              </a:rPr>
              <a:t>Дорослим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потрібно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створити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дитині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такі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умови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діяльності</a:t>
            </a:r>
            <a:r>
              <a:rPr lang="ru-RU" sz="2800" b="1" dirty="0" smtClean="0">
                <a:solidFill>
                  <a:srgbClr val="0000FF"/>
                </a:solidFill>
              </a:rPr>
              <a:t>, в </a:t>
            </a:r>
            <a:r>
              <a:rPr lang="ru-RU" sz="2800" b="1" dirty="0" err="1" smtClean="0">
                <a:solidFill>
                  <a:srgbClr val="0000FF"/>
                </a:solidFill>
              </a:rPr>
              <a:t>яких</a:t>
            </a:r>
            <a:r>
              <a:rPr lang="ru-RU" sz="2800" b="1" dirty="0" smtClean="0">
                <a:solidFill>
                  <a:srgbClr val="0000FF"/>
                </a:solidFill>
              </a:rPr>
              <a:t> вона </a:t>
            </a:r>
            <a:r>
              <a:rPr lang="ru-RU" sz="2800" b="1" dirty="0" err="1" smtClean="0">
                <a:solidFill>
                  <a:srgbClr val="0000FF"/>
                </a:solidFill>
              </a:rPr>
              <a:t>обов'язково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зустрінеться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з</a:t>
            </a: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err="1" smtClean="0">
                <a:solidFill>
                  <a:srgbClr val="0000FF"/>
                </a:solidFill>
              </a:rPr>
              <a:t>успіхом</a:t>
            </a:r>
            <a:r>
              <a:rPr lang="ru-RU" sz="2800" b="1" dirty="0" smtClean="0">
                <a:solidFill>
                  <a:srgbClr val="0000FF"/>
                </a:solidFill>
              </a:rPr>
              <a:t>. 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0000FF"/>
                </a:solidFill>
              </a:rPr>
              <a:t>           Але </a:t>
            </a:r>
            <a:r>
              <a:rPr lang="ru-RU" sz="2800" b="1" dirty="0" err="1" smtClean="0">
                <a:solidFill>
                  <a:srgbClr val="0000FF"/>
                </a:solidFill>
              </a:rPr>
              <a:t>успіх</a:t>
            </a:r>
            <a:r>
              <a:rPr lang="ru-RU" sz="2800" b="1" dirty="0" smtClean="0">
                <a:solidFill>
                  <a:srgbClr val="0000FF"/>
                </a:solidFill>
              </a:rPr>
              <a:t> повинен  бути   </a:t>
            </a:r>
            <a:r>
              <a:rPr lang="ru-RU" sz="2800" b="1" dirty="0" err="1" smtClean="0">
                <a:solidFill>
                  <a:srgbClr val="0000FF"/>
                </a:solidFill>
              </a:rPr>
              <a:t>реальним</a:t>
            </a:r>
            <a:r>
              <a:rPr lang="ru-RU" sz="2800" b="1" dirty="0" smtClean="0">
                <a:solidFill>
                  <a:srgbClr val="0000FF"/>
                </a:solidFill>
              </a:rPr>
              <a:t>, а   похвала - </a:t>
            </a:r>
            <a:r>
              <a:rPr lang="ru-RU" sz="2800" b="1" dirty="0" err="1" smtClean="0">
                <a:solidFill>
                  <a:srgbClr val="0000FF"/>
                </a:solidFill>
              </a:rPr>
              <a:t>заслуженою</a:t>
            </a:r>
            <a:r>
              <a:rPr lang="ru-RU" sz="2800" b="1" dirty="0" smtClean="0">
                <a:solidFill>
                  <a:srgbClr val="0000FF"/>
                </a:solidFill>
              </a:rPr>
              <a:t>.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Картинки по запросу ситуація успіх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409074"/>
            <a:ext cx="4952782" cy="3709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riroda07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48" y="0"/>
            <a:ext cx="1095376" cy="11429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28828" y="214290"/>
            <a:ext cx="67151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         </a:t>
            </a:r>
            <a:r>
              <a:rPr lang="uk-UA" sz="2400" b="1" dirty="0" smtClean="0">
                <a:solidFill>
                  <a:srgbClr val="002060"/>
                </a:solidFill>
              </a:rPr>
              <a:t>Зверніть увагу, що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складно 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адаптуються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також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діти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недорозвиненою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дрібною</a:t>
            </a:r>
            <a:r>
              <a:rPr lang="ru-RU" sz="2400" b="1" dirty="0" smtClean="0">
                <a:solidFill>
                  <a:srgbClr val="002060"/>
                </a:solidFill>
              </a:rPr>
              <a:t> моторикою. </a:t>
            </a:r>
            <a:r>
              <a:rPr lang="ru-RU" sz="2400" b="1" dirty="0" err="1" smtClean="0">
                <a:solidFill>
                  <a:srgbClr val="002060"/>
                </a:solidFill>
              </a:rPr>
              <a:t>Нерідко</a:t>
            </a:r>
            <a:r>
              <a:rPr lang="ru-RU" sz="2400" b="1" dirty="0" smtClean="0">
                <a:solidFill>
                  <a:srgbClr val="002060"/>
                </a:solidFill>
              </a:rPr>
              <a:t> вони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відзначаються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достатнім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навіть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високим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рівнем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мовленнєво-мислительних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операцій</a:t>
            </a:r>
            <a:r>
              <a:rPr lang="ru-RU" sz="2400" b="1" dirty="0" smtClean="0">
                <a:solidFill>
                  <a:srgbClr val="002060"/>
                </a:solidFill>
              </a:rPr>
              <a:t>, тому </a:t>
            </a:r>
            <a:r>
              <a:rPr lang="ru-RU" sz="2400" b="1" dirty="0" err="1" smtClean="0">
                <a:solidFill>
                  <a:srgbClr val="002060"/>
                </a:solidFill>
              </a:rPr>
              <a:t>дорослі</a:t>
            </a:r>
            <a:r>
              <a:rPr lang="ru-RU" sz="2400" b="1" dirty="0" smtClean="0">
                <a:solidFill>
                  <a:srgbClr val="002060"/>
                </a:solidFill>
              </a:rPr>
              <a:t> не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відразу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звертають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увагу</a:t>
            </a:r>
            <a:r>
              <a:rPr lang="ru-RU" sz="2400" b="1" dirty="0" smtClean="0">
                <a:solidFill>
                  <a:srgbClr val="002060"/>
                </a:solidFill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</a:rPr>
              <a:t>їх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труднощі</a:t>
            </a:r>
            <a:r>
              <a:rPr lang="ru-RU" sz="2400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</a:rPr>
              <a:t>оволодінні</a:t>
            </a:r>
            <a:r>
              <a:rPr lang="ru-RU" sz="2400" b="1" dirty="0" smtClean="0">
                <a:solidFill>
                  <a:srgbClr val="002060"/>
                </a:solidFill>
              </a:rPr>
              <a:t> письмом .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ru-RU" b="1" dirty="0" smtClean="0"/>
          </a:p>
          <a:p>
            <a:endParaRPr lang="uk-UA" b="1" dirty="0" smtClean="0"/>
          </a:p>
          <a:p>
            <a:endParaRPr lang="uk-UA" b="1" dirty="0" smtClean="0"/>
          </a:p>
          <a:p>
            <a:endParaRPr lang="uk-UA" b="1" dirty="0" smtClean="0"/>
          </a:p>
          <a:p>
            <a:endParaRPr lang="ru-RU" b="1" dirty="0" smtClean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86116" y="4549676"/>
            <a:ext cx="5715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    </a:t>
            </a:r>
            <a:r>
              <a:rPr lang="ru-RU" sz="2400" b="1" dirty="0" smtClean="0">
                <a:solidFill>
                  <a:srgbClr val="002060"/>
                </a:solidFill>
              </a:rPr>
              <a:t>Особливо </a:t>
            </a:r>
            <a:r>
              <a:rPr lang="ru-RU" sz="2400" b="1" dirty="0" err="1" smtClean="0">
                <a:solidFill>
                  <a:srgbClr val="002060"/>
                </a:solidFill>
              </a:rPr>
              <a:t>важко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</a:rPr>
              <a:t>сьогоднішнім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</a:rPr>
              <a:t>першокласникам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мають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проблеми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мислительних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операцій</a:t>
            </a:r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400" b="1" dirty="0" err="1" smtClean="0">
                <a:solidFill>
                  <a:srgbClr val="002060"/>
                </a:solidFill>
              </a:rPr>
              <a:t>порівняння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узагальнення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b="1" dirty="0" err="1" smtClean="0">
                <a:solidFill>
                  <a:srgbClr val="002060"/>
                </a:solidFill>
              </a:rPr>
              <a:t>аналіз</a:t>
            </a:r>
            <a:r>
              <a:rPr lang="ru-RU" sz="2400" b="1" dirty="0" smtClean="0">
                <a:solidFill>
                  <a:srgbClr val="002060"/>
                </a:solidFill>
              </a:rPr>
              <a:t>, синтез, </a:t>
            </a:r>
            <a:r>
              <a:rPr lang="ru-RU" sz="2400" b="1" dirty="0" err="1" smtClean="0">
                <a:solidFill>
                  <a:srgbClr val="002060"/>
                </a:solidFill>
              </a:rPr>
              <a:t>умовисновки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</a:p>
          <a:p>
            <a:pPr algn="just"/>
            <a:r>
              <a:rPr lang="ru-RU" sz="2400" b="1" dirty="0" err="1" smtClean="0">
                <a:solidFill>
                  <a:srgbClr val="002060"/>
                </a:solidFill>
              </a:rPr>
              <a:t>розмірковування</a:t>
            </a:r>
            <a:r>
              <a:rPr lang="ru-RU" sz="2400" b="1" dirty="0" smtClean="0">
                <a:solidFill>
                  <a:srgbClr val="002060"/>
                </a:solidFill>
              </a:rPr>
              <a:t>).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48" y="908720"/>
            <a:ext cx="2040130" cy="1847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500570"/>
            <a:ext cx="3214695" cy="214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bc4615ce06521ae27b1b293e5c44963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082" y="3214686"/>
            <a:ext cx="1190625" cy="1447800"/>
          </a:xfrm>
          <a:prstGeom prst="rect">
            <a:avLst/>
          </a:prstGeom>
        </p:spPr>
      </p:pic>
      <p:pic>
        <p:nvPicPr>
          <p:cNvPr id="9" name="Рисунок 8" descr="animashki-deti-75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3286124"/>
            <a:ext cx="1000132" cy="1160876"/>
          </a:xfrm>
          <a:prstGeom prst="rect">
            <a:avLst/>
          </a:prstGeom>
        </p:spPr>
      </p:pic>
      <p:pic>
        <p:nvPicPr>
          <p:cNvPr id="14" name="Рисунок 13" descr="d0258e58b38803a991555ed74b3bca4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290" y="5972175"/>
            <a:ext cx="1357322" cy="885825"/>
          </a:xfrm>
          <a:prstGeom prst="rect">
            <a:avLst/>
          </a:prstGeom>
        </p:spPr>
      </p:pic>
      <p:pic>
        <p:nvPicPr>
          <p:cNvPr id="16" name="Рисунок 15" descr="cveta-1220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76" y="3857628"/>
            <a:ext cx="642942" cy="867971"/>
          </a:xfrm>
          <a:prstGeom prst="rect">
            <a:avLst/>
          </a:prstGeom>
        </p:spPr>
      </p:pic>
      <p:pic>
        <p:nvPicPr>
          <p:cNvPr id="18" name="Рисунок 17" descr="cveta-746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88" y="3857628"/>
            <a:ext cx="842009" cy="809624"/>
          </a:xfrm>
          <a:prstGeom prst="rect">
            <a:avLst/>
          </a:prstGeom>
        </p:spPr>
      </p:pic>
      <p:pic>
        <p:nvPicPr>
          <p:cNvPr id="15" name="Рисунок 14" descr="anime-cvety-1126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98" y="4143380"/>
            <a:ext cx="500066" cy="587706"/>
          </a:xfrm>
          <a:prstGeom prst="rect">
            <a:avLst/>
          </a:prstGeom>
        </p:spPr>
      </p:pic>
      <p:pic>
        <p:nvPicPr>
          <p:cNvPr id="19" name="Рисунок 18" descr="cveta-494.gi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46" y="3643314"/>
            <a:ext cx="643892" cy="61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7 -1.11111E-6 L -0.29132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0"/>
            <a:ext cx="8572560" cy="3643314"/>
          </a:xfrm>
        </p:spPr>
        <p:txBody>
          <a:bodyPr>
            <a:noAutofit/>
          </a:bodyPr>
          <a:lstStyle/>
          <a:p>
            <a:pPr algn="just"/>
            <a:r>
              <a:rPr lang="en-US" sz="1400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err="1" smtClean="0">
                <a:solidFill>
                  <a:srgbClr val="002060"/>
                </a:solidFill>
              </a:rPr>
              <a:t>Значної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уваги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слід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надавати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розвиткові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мовлення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дитини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звертаючи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увагу</a:t>
            </a:r>
            <a:r>
              <a:rPr lang="ru-RU" sz="2000" b="1" dirty="0" smtClean="0">
                <a:solidFill>
                  <a:srgbClr val="002060"/>
                </a:solidFill>
              </a:rPr>
              <a:t> не </a:t>
            </a:r>
            <a:r>
              <a:rPr lang="ru-RU" sz="2000" b="1" dirty="0" err="1" smtClean="0">
                <a:solidFill>
                  <a:srgbClr val="002060"/>
                </a:solidFill>
              </a:rPr>
              <a:t>лише</a:t>
            </a:r>
            <a:r>
              <a:rPr lang="ru-RU" sz="2000" b="1" dirty="0" smtClean="0">
                <a:solidFill>
                  <a:srgbClr val="002060"/>
                </a:solidFill>
              </a:rPr>
              <a:t> на </a:t>
            </a:r>
            <a:r>
              <a:rPr lang="ru-RU" sz="2000" b="1" dirty="0" err="1" smtClean="0">
                <a:solidFill>
                  <a:srgbClr val="002060"/>
                </a:solidFill>
              </a:rPr>
              <a:t>правильність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вимовляння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звуків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але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й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уживання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слів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уміння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складати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речення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багатство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її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словникового</a:t>
            </a:r>
            <a:r>
              <a:rPr lang="ru-RU" sz="2000" b="1" dirty="0" smtClean="0">
                <a:solidFill>
                  <a:srgbClr val="002060"/>
                </a:solidFill>
              </a:rPr>
              <a:t> запасу. </a:t>
            </a:r>
            <a:r>
              <a:rPr lang="ru-RU" sz="2000" b="1" dirty="0" err="1" smtClean="0">
                <a:solidFill>
                  <a:srgbClr val="002060"/>
                </a:solidFill>
              </a:rPr>
              <a:t>Ті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діти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які</a:t>
            </a:r>
            <a:r>
              <a:rPr lang="ru-RU" sz="2000" b="1" dirty="0" smtClean="0">
                <a:solidFill>
                  <a:srgbClr val="002060"/>
                </a:solidFill>
              </a:rPr>
              <a:t> погано </a:t>
            </a:r>
            <a:r>
              <a:rPr lang="ru-RU" sz="2000" b="1" dirty="0" err="1" smtClean="0">
                <a:solidFill>
                  <a:srgbClr val="002060"/>
                </a:solidFill>
              </a:rPr>
              <a:t>розмовляють</a:t>
            </a:r>
            <a:r>
              <a:rPr lang="ru-RU" sz="2000" b="1" dirty="0" smtClean="0">
                <a:solidFill>
                  <a:srgbClr val="002060"/>
                </a:solidFill>
              </a:rPr>
              <a:t>,  а  ми таких </a:t>
            </a:r>
            <a:r>
              <a:rPr lang="ru-RU" sz="2000" b="1" dirty="0" err="1" smtClean="0">
                <a:solidFill>
                  <a:srgbClr val="002060"/>
                </a:solidFill>
              </a:rPr>
              <a:t>отримуємо</a:t>
            </a:r>
            <a:r>
              <a:rPr lang="ru-RU" sz="2000" b="1" dirty="0" smtClean="0">
                <a:solidFill>
                  <a:srgbClr val="002060"/>
                </a:solidFill>
              </a:rPr>
              <a:t> по 4-10 </a:t>
            </a:r>
            <a:r>
              <a:rPr lang="ru-RU" sz="2000" b="1" dirty="0" err="1" smtClean="0">
                <a:solidFill>
                  <a:srgbClr val="002060"/>
                </a:solidFill>
              </a:rPr>
              <a:t>вихованців</a:t>
            </a:r>
            <a:r>
              <a:rPr lang="ru-RU" sz="2000" b="1" dirty="0" smtClean="0">
                <a:solidFill>
                  <a:srgbClr val="002060"/>
                </a:solidFill>
              </a:rPr>
              <a:t> кожного року,  </a:t>
            </a:r>
            <a:r>
              <a:rPr lang="ru-RU" sz="2000" b="1" dirty="0" err="1" smtClean="0">
                <a:solidFill>
                  <a:srgbClr val="002060"/>
                </a:solidFill>
              </a:rPr>
              <a:t>здебільшого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тривалий</a:t>
            </a:r>
            <a:r>
              <a:rPr lang="ru-RU" sz="2000" b="1" dirty="0" smtClean="0">
                <a:solidFill>
                  <a:srgbClr val="002060"/>
                </a:solidFill>
              </a:rPr>
              <a:t> час не </a:t>
            </a:r>
            <a:r>
              <a:rPr lang="ru-RU" sz="2000" b="1" dirty="0" err="1" smtClean="0">
                <a:solidFill>
                  <a:srgbClr val="002060"/>
                </a:solidFill>
              </a:rPr>
              <a:t>можуть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навчитися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читати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пишуть</a:t>
            </a:r>
            <a:r>
              <a:rPr lang="ru-RU" sz="2000" b="1" dirty="0" smtClean="0">
                <a:solidFill>
                  <a:srgbClr val="002060"/>
                </a:solidFill>
              </a:rPr>
              <a:t> так, як </a:t>
            </a:r>
            <a:r>
              <a:rPr lang="ru-RU" sz="2000" b="1" dirty="0" err="1" smtClean="0">
                <a:solidFill>
                  <a:srgbClr val="002060"/>
                </a:solidFill>
              </a:rPr>
              <a:t>сприймають</a:t>
            </a:r>
            <a:r>
              <a:rPr lang="ru-RU" sz="2000" b="1" dirty="0" smtClean="0">
                <a:solidFill>
                  <a:srgbClr val="002060"/>
                </a:solidFill>
              </a:rPr>
              <a:t> слова на слух, </a:t>
            </a:r>
            <a:r>
              <a:rPr lang="ru-RU" sz="2000" b="1" dirty="0" err="1" smtClean="0">
                <a:solidFill>
                  <a:srgbClr val="002060"/>
                </a:solidFill>
              </a:rPr>
              <a:t>припускаються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багатьох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специфічних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помилок</a:t>
            </a:r>
            <a:r>
              <a:rPr lang="ru-RU" sz="2000" b="1" dirty="0" smtClean="0">
                <a:solidFill>
                  <a:srgbClr val="002060"/>
                </a:solidFill>
              </a:rPr>
              <a:t>  і в </a:t>
            </a:r>
            <a:r>
              <a:rPr lang="ru-RU" sz="2000" b="1" dirty="0" err="1" smtClean="0">
                <a:solidFill>
                  <a:srgbClr val="002060"/>
                </a:solidFill>
              </a:rPr>
              <a:t>подальшому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мають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проблеми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із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засвоєнням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шкільних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предметів</a:t>
            </a:r>
            <a:r>
              <a:rPr lang="ru-RU" sz="2000" b="1" dirty="0" smtClean="0">
                <a:solidFill>
                  <a:srgbClr val="002060"/>
                </a:solidFill>
              </a:rPr>
              <a:t>,  тому   поле </a:t>
            </a:r>
            <a:r>
              <a:rPr lang="ru-RU" sz="2000" b="1" dirty="0" err="1" smtClean="0">
                <a:solidFill>
                  <a:srgbClr val="002060"/>
                </a:solidFill>
              </a:rPr>
              <a:t>діяльності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логопедичної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err="1" smtClean="0">
                <a:solidFill>
                  <a:srgbClr val="002060"/>
                </a:solidFill>
              </a:rPr>
              <a:t>служби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в ДНЗ </a:t>
            </a:r>
            <a:r>
              <a:rPr lang="ru-RU" sz="2000" b="1" dirty="0" err="1" smtClean="0">
                <a:solidFill>
                  <a:srgbClr val="002060"/>
                </a:solidFill>
              </a:rPr>
              <a:t>досить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велике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1400" dirty="0"/>
          </a:p>
        </p:txBody>
      </p:sp>
      <p:pic>
        <p:nvPicPr>
          <p:cNvPr id="4" name="Рисунок 3" descr="655642156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3182276"/>
            <a:ext cx="4857784" cy="3675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7" name="Выноска-облако 26"/>
          <p:cNvSpPr/>
          <p:nvPr/>
        </p:nvSpPr>
        <p:spPr>
          <a:xfrm>
            <a:off x="4355976" y="2833354"/>
            <a:ext cx="4104456" cy="2143140"/>
          </a:xfrm>
          <a:prstGeom prst="cloudCallout">
            <a:avLst>
              <a:gd name="adj1" fmla="val -69129"/>
              <a:gd name="adj2" fmla="val 3947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Маса  мила</a:t>
            </a:r>
          </a:p>
          <a:p>
            <a:pPr algn="ctr"/>
            <a:endParaRPr lang="uk-UA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ламу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715008" y="3571876"/>
            <a:ext cx="28575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715008" y="2786058"/>
            <a:ext cx="3571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5857884" y="4572008"/>
            <a:ext cx="28575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857884" y="3643314"/>
            <a:ext cx="4058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3274509"/>
            <a:ext cx="3500430" cy="358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0_72d27_874e701b_X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7320"/>
            <a:ext cx="6000767" cy="53206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200024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    </a:t>
            </a:r>
            <a:r>
              <a:rPr lang="ru-RU" sz="2800" dirty="0" err="1" smtClean="0">
                <a:solidFill>
                  <a:srgbClr val="002060"/>
                </a:solidFill>
              </a:rPr>
              <a:t>Слід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пам'ятати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що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під</a:t>
            </a:r>
            <a:r>
              <a:rPr lang="ru-RU" sz="2800" dirty="0" smtClean="0">
                <a:solidFill>
                  <a:srgbClr val="002060"/>
                </a:solidFill>
              </a:rPr>
              <a:t> час </a:t>
            </a:r>
            <a:r>
              <a:rPr lang="ru-RU" sz="2800" dirty="0" err="1" smtClean="0">
                <a:solidFill>
                  <a:srgbClr val="002060"/>
                </a:solidFill>
              </a:rPr>
              <a:t>навчання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навичка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читання</a:t>
            </a:r>
            <a:r>
              <a:rPr lang="ru-RU" sz="2800" dirty="0" smtClean="0">
                <a:solidFill>
                  <a:srgbClr val="002060"/>
                </a:solidFill>
              </a:rPr>
              <a:t> повинна </a:t>
            </a:r>
            <a:r>
              <a:rPr lang="ru-RU" sz="2800" dirty="0" err="1" smtClean="0">
                <a:solidFill>
                  <a:srgbClr val="002060"/>
                </a:solidFill>
              </a:rPr>
              <a:t>передувати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навичці</a:t>
            </a:r>
            <a:r>
              <a:rPr lang="ru-RU" sz="2800" dirty="0" smtClean="0">
                <a:solidFill>
                  <a:srgbClr val="002060"/>
                </a:solidFill>
              </a:rPr>
              <a:t> письма. </a:t>
            </a:r>
            <a:r>
              <a:rPr lang="ru-RU" sz="2800" dirty="0" err="1" smtClean="0">
                <a:solidFill>
                  <a:srgbClr val="002060"/>
                </a:solidFill>
              </a:rPr>
              <a:t>Нині</a:t>
            </a:r>
            <a:r>
              <a:rPr lang="ru-RU" sz="2800" dirty="0" smtClean="0">
                <a:solidFill>
                  <a:srgbClr val="002060"/>
                </a:solidFill>
              </a:rPr>
              <a:t>,  за </a:t>
            </a:r>
            <a:r>
              <a:rPr lang="ru-RU" sz="2800" dirty="0" err="1" smtClean="0">
                <a:solidFill>
                  <a:srgbClr val="002060"/>
                </a:solidFill>
              </a:rPr>
              <a:t>нетривалий</a:t>
            </a:r>
            <a:r>
              <a:rPr lang="ru-RU" sz="2800" dirty="0" smtClean="0">
                <a:solidFill>
                  <a:srgbClr val="002060"/>
                </a:solidFill>
              </a:rPr>
              <a:t> час, </a:t>
            </a:r>
            <a:r>
              <a:rPr lang="ru-RU" sz="2800" dirty="0" err="1" smtClean="0">
                <a:solidFill>
                  <a:srgbClr val="002060"/>
                </a:solidFill>
              </a:rPr>
              <a:t>діти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змушені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паралельно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засвоювати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обидві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навички</a:t>
            </a:r>
            <a:r>
              <a:rPr lang="ru-RU" sz="2800" dirty="0" smtClean="0">
                <a:solidFill>
                  <a:srgbClr val="002060"/>
                </a:solidFill>
              </a:rPr>
              <a:t>,  а </a:t>
            </a:r>
            <a:r>
              <a:rPr lang="ru-RU" sz="2800" dirty="0" err="1" smtClean="0">
                <a:solidFill>
                  <a:srgbClr val="002060"/>
                </a:solidFill>
              </a:rPr>
              <a:t>більшості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дітей</a:t>
            </a:r>
            <a:r>
              <a:rPr lang="ru-RU" sz="2800" dirty="0" smtClean="0">
                <a:solidFill>
                  <a:srgbClr val="002060"/>
                </a:solidFill>
              </a:rPr>
              <a:t>                       </a:t>
            </a:r>
            <a:r>
              <a:rPr lang="ru-RU" sz="2800" dirty="0" err="1" smtClean="0">
                <a:solidFill>
                  <a:srgbClr val="002060"/>
                </a:solidFill>
              </a:rPr>
              <a:t>це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дуже</a:t>
            </a:r>
            <a:r>
              <a:rPr lang="ru-RU" sz="2800" dirty="0" smtClean="0">
                <a:solidFill>
                  <a:srgbClr val="002060"/>
                </a:solidFill>
              </a:rPr>
              <a:t> складно.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0"/>
            <a:ext cx="6858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7158" y="0"/>
            <a:ext cx="850112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        </a:t>
            </a:r>
            <a:r>
              <a:rPr lang="ru-RU" sz="2000" b="1" dirty="0" smtClean="0">
                <a:solidFill>
                  <a:srgbClr val="002060"/>
                </a:solidFill>
              </a:rPr>
              <a:t>Не </a:t>
            </a:r>
            <a:r>
              <a:rPr lang="ru-RU" sz="2000" b="1" dirty="0" err="1" smtClean="0">
                <a:solidFill>
                  <a:srgbClr val="002060"/>
                </a:solidFill>
              </a:rPr>
              <a:t>варто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вдаватися</a:t>
            </a:r>
            <a:r>
              <a:rPr lang="ru-RU" sz="2000" b="1" dirty="0" smtClean="0">
                <a:solidFill>
                  <a:srgbClr val="002060"/>
                </a:solidFill>
              </a:rPr>
              <a:t> до </a:t>
            </a:r>
            <a:r>
              <a:rPr lang="ru-RU" sz="2000" b="1" dirty="0" err="1" smtClean="0">
                <a:solidFill>
                  <a:srgbClr val="002060"/>
                </a:solidFill>
              </a:rPr>
              <a:t>надмірної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інтенсифікації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розумового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виховання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до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чого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останнім</a:t>
            </a:r>
            <a:r>
              <a:rPr lang="ru-RU" sz="2000" b="1" dirty="0" smtClean="0">
                <a:solidFill>
                  <a:srgbClr val="002060"/>
                </a:solidFill>
              </a:rPr>
              <a:t> часом </a:t>
            </a:r>
            <a:r>
              <a:rPr lang="ru-RU" sz="2000" b="1" dirty="0" err="1" smtClean="0">
                <a:solidFill>
                  <a:srgbClr val="002060"/>
                </a:solidFill>
              </a:rPr>
              <a:t>схиляються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окремі</a:t>
            </a:r>
            <a:r>
              <a:rPr lang="ru-RU" sz="2000" b="1" dirty="0" smtClean="0">
                <a:solidFill>
                  <a:srgbClr val="002060"/>
                </a:solidFill>
              </a:rPr>
              <a:t> батьки,   </a:t>
            </a:r>
            <a:r>
              <a:rPr lang="ru-RU" sz="2000" b="1" dirty="0" err="1" smtClean="0">
                <a:solidFill>
                  <a:srgbClr val="002060"/>
                </a:solidFill>
              </a:rPr>
              <a:t>вихователі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err="1" smtClean="0">
                <a:solidFill>
                  <a:srgbClr val="002060"/>
                </a:solidFill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</a:rPr>
              <a:t> педагоги </a:t>
            </a:r>
            <a:r>
              <a:rPr lang="ru-RU" sz="2000" b="1" dirty="0" err="1" smtClean="0">
                <a:solidFill>
                  <a:srgbClr val="002060"/>
                </a:solidFill>
              </a:rPr>
              <a:t>мотивуючи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це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необхідністю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якісної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підготовки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дитини</a:t>
            </a:r>
            <a:r>
              <a:rPr lang="ru-RU" sz="2000" b="1" dirty="0" smtClean="0">
                <a:solidFill>
                  <a:srgbClr val="002060"/>
                </a:solidFill>
              </a:rPr>
              <a:t> до </a:t>
            </a:r>
            <a:r>
              <a:rPr lang="ru-RU" sz="2000" b="1" dirty="0" err="1" smtClean="0">
                <a:solidFill>
                  <a:srgbClr val="002060"/>
                </a:solidFill>
              </a:rPr>
              <a:t>школи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</a:rPr>
              <a:t>Важливо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посилити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саме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розвивальний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виховний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аспекти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розумового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виховання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приділити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увагу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формуванню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мотивів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пізнавальної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діяльності</a:t>
            </a:r>
            <a:r>
              <a:rPr lang="ru-RU" sz="2000" b="1" dirty="0" smtClean="0">
                <a:solidFill>
                  <a:srgbClr val="002060"/>
                </a:solidFill>
              </a:rPr>
              <a:t>  та </a:t>
            </a:r>
            <a:r>
              <a:rPr lang="ru-RU" sz="2000" b="1" dirty="0" err="1" smtClean="0">
                <a:solidFill>
                  <a:srgbClr val="002060"/>
                </a:solidFill>
              </a:rPr>
              <a:t>вмінню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суспільної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взаємодії</a:t>
            </a:r>
            <a:r>
              <a:rPr lang="ru-RU" sz="2000" b="1" dirty="0" smtClean="0">
                <a:solidFill>
                  <a:srgbClr val="002060"/>
                </a:solidFill>
              </a:rPr>
              <a:t>.  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428868"/>
            <a:ext cx="1914528" cy="246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500266" y="2333685"/>
            <a:ext cx="66437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 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Ми на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боці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К.Д.Ушинського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був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противником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навчання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яке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дає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дітям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знання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в "готовому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вигляді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",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позбавляючи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цим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їх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самостійно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мислити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.  </a:t>
            </a:r>
            <a:endParaRPr lang="en-U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Такі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методи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навчання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розвивають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лише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поверхневе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мислення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виробляють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лінощі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пасивність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негативно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впливають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розумовий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            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розвиток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Мислення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дитини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повинно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розвиватися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одночасно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з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вихованням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волі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емоцій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почуттів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пам'яті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фантазії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характеру.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85794"/>
            <a:ext cx="5929354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Ryslan\Desktop\question-mark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3784" y="1000108"/>
            <a:ext cx="2320216" cy="43577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2571744"/>
            <a:ext cx="27146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Успішне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навчання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нові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друзі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цікаве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насичене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життя</a:t>
            </a:r>
            <a:r>
              <a:rPr lang="ru-RU" sz="2400" b="1" dirty="0" smtClean="0">
                <a:solidFill>
                  <a:srgbClr val="FF0000"/>
                </a:solidFill>
              </a:rPr>
              <a:t>?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5852" y="3714752"/>
            <a:ext cx="29289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А</a:t>
            </a:r>
            <a:r>
              <a:rPr lang="en-US" sz="2400" b="1" dirty="0" smtClean="0">
                <a:solidFill>
                  <a:prstClr val="black"/>
                </a:solidFill>
              </a:rPr>
              <a:t> </a:t>
            </a:r>
            <a:r>
              <a:rPr lang="ru-RU" sz="2400" b="1" dirty="0" err="1" smtClean="0">
                <a:solidFill>
                  <a:prstClr val="black"/>
                </a:solidFill>
              </a:rPr>
              <a:t>може</a:t>
            </a:r>
            <a:r>
              <a:rPr lang="ru-RU" sz="2400" b="1" dirty="0" smtClean="0">
                <a:solidFill>
                  <a:prstClr val="black"/>
                </a:solidFill>
              </a:rPr>
              <a:t>, низка </a:t>
            </a:r>
          </a:p>
          <a:p>
            <a:r>
              <a:rPr lang="ru-RU" sz="2400" b="1" dirty="0" err="1" smtClean="0">
                <a:solidFill>
                  <a:prstClr val="black"/>
                </a:solidFill>
              </a:rPr>
              <a:t>неприємностей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</a:p>
          <a:p>
            <a:r>
              <a:rPr lang="ru-RU" sz="2400" b="1" dirty="0" err="1" smtClean="0">
                <a:solidFill>
                  <a:prstClr val="black"/>
                </a:solidFill>
              </a:rPr>
              <a:t>хвороби</a:t>
            </a:r>
            <a:r>
              <a:rPr lang="ru-RU" sz="2400" b="1" dirty="0" smtClean="0">
                <a:solidFill>
                  <a:prstClr val="black"/>
                </a:solidFill>
              </a:rPr>
              <a:t>,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r>
              <a:rPr lang="ru-RU" sz="2400" b="1" dirty="0" err="1" smtClean="0">
                <a:solidFill>
                  <a:prstClr val="black"/>
                </a:solidFill>
              </a:rPr>
              <a:t>нотації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</a:rPr>
              <a:t>вчителів</a:t>
            </a:r>
            <a:r>
              <a:rPr lang="ru-RU" sz="2400" b="1" dirty="0" smtClean="0">
                <a:solidFill>
                  <a:prstClr val="black"/>
                </a:solidFill>
              </a:rPr>
              <a:t>,</a:t>
            </a:r>
            <a:endParaRPr lang="en-US" sz="2400" b="1" dirty="0" smtClean="0">
              <a:solidFill>
                <a:prstClr val="black"/>
              </a:solidFill>
            </a:endParaRPr>
          </a:p>
          <a:p>
            <a:r>
              <a:rPr lang="ru-RU" sz="2400" b="1" dirty="0" err="1" smtClean="0">
                <a:solidFill>
                  <a:prstClr val="black"/>
                </a:solidFill>
              </a:rPr>
              <a:t>невдоволення</a:t>
            </a:r>
            <a:r>
              <a:rPr lang="ru-RU" sz="2400" b="1" dirty="0" smtClean="0">
                <a:solidFill>
                  <a:prstClr val="black"/>
                </a:solidFill>
              </a:rPr>
              <a:t> тата </a:t>
            </a:r>
            <a:r>
              <a:rPr lang="ru-RU" sz="2400" b="1" dirty="0" err="1" smtClean="0">
                <a:solidFill>
                  <a:prstClr val="black"/>
                </a:solidFill>
              </a:rPr>
              <a:t>й</a:t>
            </a:r>
            <a:r>
              <a:rPr lang="en-US" sz="2400" b="1" dirty="0" smtClean="0">
                <a:solidFill>
                  <a:prstClr val="black"/>
                </a:solidFill>
              </a:rPr>
              <a:t> </a:t>
            </a:r>
            <a:r>
              <a:rPr lang="ru-RU" sz="2400" b="1" dirty="0" err="1" smtClean="0">
                <a:solidFill>
                  <a:prstClr val="black"/>
                </a:solidFill>
              </a:rPr>
              <a:t>мами</a:t>
            </a:r>
            <a:r>
              <a:rPr lang="ru-RU" sz="2400" b="1" dirty="0" smtClean="0">
                <a:solidFill>
                  <a:prstClr val="black"/>
                </a:solidFill>
              </a:rPr>
              <a:t>? 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6150114"/>
            <a:ext cx="6875600" cy="707886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chemeClr val="bg2">
                    <a:lumMod val="1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Що чекає учня в школі</a:t>
            </a:r>
            <a:endParaRPr lang="ru-RU" sz="4000" b="1" cap="all" dirty="0">
              <a:ln/>
              <a:solidFill>
                <a:schemeClr val="bg2">
                  <a:lumMod val="1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Рисунок 8" descr="128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00109"/>
            <a:ext cx="1928793" cy="1352872"/>
          </a:xfrm>
          <a:prstGeom prst="rect">
            <a:avLst/>
          </a:prstGeom>
        </p:spPr>
      </p:pic>
      <p:pic>
        <p:nvPicPr>
          <p:cNvPr id="8" name="Рисунок 7" descr="cveta-113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85918" cy="8572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0087 -0.8699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4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ифки-дети-ребёнок-паук-песочница-57842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3429001"/>
            <a:ext cx="4855220" cy="342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42852"/>
            <a:ext cx="8858280" cy="3500462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         З </a:t>
            </a:r>
            <a:r>
              <a:rPr lang="ru-RU" b="1" dirty="0" err="1" smtClean="0">
                <a:solidFill>
                  <a:srgbClr val="002060"/>
                </a:solidFill>
              </a:rPr>
              <a:t>огляду</a:t>
            </a:r>
            <a:r>
              <a:rPr lang="ru-RU" b="1" dirty="0" smtClean="0">
                <a:solidFill>
                  <a:srgbClr val="002060"/>
                </a:solidFill>
              </a:rPr>
              <a:t> на все </a:t>
            </a:r>
            <a:r>
              <a:rPr lang="ru-RU" b="1" dirty="0" err="1" smtClean="0">
                <a:solidFill>
                  <a:srgbClr val="002060"/>
                </a:solidFill>
              </a:rPr>
              <a:t>це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роботі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зі</a:t>
            </a:r>
            <a:r>
              <a:rPr lang="ru-RU" b="1" dirty="0" smtClean="0">
                <a:solidFill>
                  <a:srgbClr val="002060"/>
                </a:solidFill>
              </a:rPr>
              <a:t> старшими </a:t>
            </a:r>
            <a:r>
              <a:rPr lang="ru-RU" b="1" dirty="0" err="1" smtClean="0">
                <a:solidFill>
                  <a:srgbClr val="002060"/>
                </a:solidFill>
              </a:rPr>
              <a:t>дошкільниками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</a:rPr>
              <a:t>вихователі</a:t>
            </a:r>
            <a:r>
              <a:rPr lang="ru-RU" b="1" dirty="0" smtClean="0">
                <a:solidFill>
                  <a:srgbClr val="002060"/>
                </a:solidFill>
              </a:rPr>
              <a:t> разом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методичною та </a:t>
            </a:r>
            <a:r>
              <a:rPr lang="ru-RU" b="1" dirty="0" err="1" smtClean="0">
                <a:solidFill>
                  <a:srgbClr val="002060"/>
                </a:solidFill>
              </a:rPr>
              <a:t>психологічною</a:t>
            </a:r>
            <a:r>
              <a:rPr lang="ru-RU" b="1" dirty="0" smtClean="0">
                <a:solidFill>
                  <a:srgbClr val="002060"/>
                </a:solidFill>
              </a:rPr>
              <a:t> службою ДНЗ  </a:t>
            </a:r>
            <a:r>
              <a:rPr lang="ru-RU" b="1" dirty="0" err="1" smtClean="0">
                <a:solidFill>
                  <a:srgbClr val="002060"/>
                </a:solidFill>
              </a:rPr>
              <a:t>повинні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уважно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аналізувати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корегувати</a:t>
            </a: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b="1" dirty="0" err="1" smtClean="0">
                <a:solidFill>
                  <a:srgbClr val="002060"/>
                </a:solidFill>
              </a:rPr>
              <a:t>особливості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їхнього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розвитку</a:t>
            </a:r>
            <a:r>
              <a:rPr lang="ru-RU" b="1" dirty="0" smtClean="0">
                <a:solidFill>
                  <a:srgbClr val="002060"/>
                </a:solidFill>
              </a:rPr>
              <a:t>,  </a:t>
            </a:r>
            <a:r>
              <a:rPr lang="ru-RU" b="1" dirty="0" err="1" smtClean="0">
                <a:solidFill>
                  <a:srgbClr val="002060"/>
                </a:solidFill>
              </a:rPr>
              <a:t>їх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поведінку</a:t>
            </a:r>
            <a:r>
              <a:rPr lang="ru-RU" b="1" dirty="0" smtClean="0">
                <a:solidFill>
                  <a:srgbClr val="002060"/>
                </a:solidFill>
              </a:rPr>
              <a:t> (особливо </a:t>
            </a:r>
            <a:r>
              <a:rPr lang="ru-RU" b="1" dirty="0" err="1" smtClean="0">
                <a:solidFill>
                  <a:srgbClr val="002060"/>
                </a:solidFill>
              </a:rPr>
              <a:t>незадовільну</a:t>
            </a:r>
            <a:r>
              <a:rPr lang="ru-RU" b="1" dirty="0" smtClean="0">
                <a:solidFill>
                  <a:srgbClr val="002060"/>
                </a:solidFill>
              </a:rPr>
              <a:t>),  </a:t>
            </a:r>
            <a:r>
              <a:rPr lang="ru-RU" b="1" dirty="0" err="1" smtClean="0">
                <a:solidFill>
                  <a:srgbClr val="002060"/>
                </a:solidFill>
              </a:rPr>
              <a:t>прогнозувати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імовірні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проблеми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школі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спрямовувати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зусилля</a:t>
            </a:r>
            <a:r>
              <a:rPr lang="ru-RU" b="1" dirty="0" smtClean="0">
                <a:solidFill>
                  <a:srgbClr val="002060"/>
                </a:solidFill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</a:rPr>
              <a:t>розвиток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їхніх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знань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умінь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навичок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r>
              <a:rPr lang="ru-RU" b="1" dirty="0" smtClean="0">
                <a:solidFill>
                  <a:srgbClr val="002060"/>
                </a:solidFill>
              </a:rPr>
              <a:t> максимально </a:t>
            </a:r>
            <a:r>
              <a:rPr lang="ru-RU" b="1" dirty="0" err="1" smtClean="0">
                <a:solidFill>
                  <a:srgbClr val="002060"/>
                </a:solidFill>
              </a:rPr>
              <a:t>полегшило</a:t>
            </a:r>
            <a:r>
              <a:rPr lang="ru-RU" b="1" dirty="0" smtClean="0">
                <a:solidFill>
                  <a:srgbClr val="002060"/>
                </a:solidFill>
              </a:rPr>
              <a:t> б </a:t>
            </a:r>
            <a:r>
              <a:rPr lang="ru-RU" b="1" dirty="0" err="1" smtClean="0">
                <a:solidFill>
                  <a:srgbClr val="002060"/>
                </a:solidFill>
              </a:rPr>
              <a:t>адаптацію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шкільному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середовищі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87"/>
          <a:stretch>
            <a:fillRect/>
          </a:stretch>
        </p:blipFill>
        <p:spPr bwMode="auto">
          <a:xfrm>
            <a:off x="0" y="857232"/>
            <a:ext cx="9144000" cy="609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285852" y="1643050"/>
            <a:ext cx="63579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endParaRPr lang="ru-RU" sz="1600" dirty="0" smtClean="0"/>
          </a:p>
          <a:p>
            <a:pPr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bg1"/>
                </a:solidFill>
              </a:rPr>
              <a:t> Недостатня узгодженість позицій щодо критеріїв </a:t>
            </a:r>
            <a:r>
              <a:rPr lang="uk-UA" sz="2400" b="1" dirty="0" err="1" smtClean="0">
                <a:solidFill>
                  <a:schemeClr val="bg1"/>
                </a:solidFill>
              </a:rPr>
              <a:t>“шкільної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</a:rPr>
              <a:t>зрілості”</a:t>
            </a:r>
            <a:r>
              <a:rPr lang="uk-UA" sz="2400" b="1" dirty="0" smtClean="0">
                <a:solidFill>
                  <a:schemeClr val="bg1"/>
                </a:solidFill>
              </a:rPr>
              <a:t>  та </a:t>
            </a:r>
            <a:r>
              <a:rPr lang="uk-UA" sz="2400" b="1" dirty="0" err="1" smtClean="0">
                <a:solidFill>
                  <a:schemeClr val="bg1"/>
                </a:solidFill>
              </a:rPr>
              <a:t>“шкільної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</a:rPr>
              <a:t>готовності”</a:t>
            </a:r>
            <a:r>
              <a:rPr lang="uk-UA" sz="2400" b="1" dirty="0" smtClean="0">
                <a:solidFill>
                  <a:schemeClr val="bg1"/>
                </a:solidFill>
              </a:rPr>
              <a:t>;</a:t>
            </a:r>
          </a:p>
          <a:p>
            <a:pPr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bg1"/>
                </a:solidFill>
              </a:rPr>
              <a:t>недотримання загальних і специфічних цілей освіти на кожному зі степенів: ДНЗ – початкова школа – основна школа;</a:t>
            </a:r>
          </a:p>
          <a:p>
            <a:pPr>
              <a:buFont typeface="Wingdings" pitchFamily="2" charset="2"/>
              <a:buChar char="q"/>
            </a:pPr>
            <a:r>
              <a:rPr lang="uk-UA" sz="2400" b="1" dirty="0" smtClean="0">
                <a:solidFill>
                  <a:schemeClr val="bg1"/>
                </a:solidFill>
              </a:rPr>
              <a:t>деякі розбіжності в побудові навчальної та методичної    роботи;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не </a:t>
            </a:r>
            <a:r>
              <a:rPr lang="ru-RU" sz="2400" b="1" dirty="0" err="1" smtClean="0">
                <a:solidFill>
                  <a:schemeClr val="bg1"/>
                </a:solidFill>
              </a:rPr>
              <a:t>повне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охоплення</a:t>
            </a:r>
            <a:r>
              <a:rPr lang="ru-RU" sz="2400" b="1" dirty="0" smtClean="0">
                <a:solidFill>
                  <a:schemeClr val="bg1"/>
                </a:solidFill>
              </a:rPr>
              <a:t> 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дітей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  </a:t>
            </a:r>
            <a:r>
              <a:rPr lang="ru-RU" sz="2400" b="1" dirty="0" err="1" smtClean="0">
                <a:solidFill>
                  <a:schemeClr val="bg1"/>
                </a:solidFill>
              </a:rPr>
              <a:t>дошкільною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освітою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0"/>
            <a:ext cx="800105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Чинники, що ускладнюють </a:t>
            </a:r>
            <a:r>
              <a:rPr lang="uk-UA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розв</a:t>
            </a:r>
            <a:r>
              <a:rPr lang="en-US" sz="2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sz="2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язання</a:t>
            </a:r>
            <a:endParaRPr lang="uk-UA" sz="28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питання наступності в навчально-виховній</a:t>
            </a:r>
          </a:p>
          <a:p>
            <a:pPr algn="ctr"/>
            <a:r>
              <a:rPr lang="uk-UA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діяльності ДНЗ і початкової школи:</a:t>
            </a:r>
            <a:endParaRPr lang="ru-RU" sz="2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4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16"/>
            <a:ext cx="875476" cy="1142984"/>
          </a:xfrm>
          <a:prstGeom prst="rect">
            <a:avLst/>
          </a:prstGeom>
        </p:spPr>
      </p:pic>
      <p:pic>
        <p:nvPicPr>
          <p:cNvPr id="6" name="Рисунок 5" descr="detia-92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60" y="3429000"/>
            <a:ext cx="1015740" cy="915706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7884" y="214290"/>
            <a:ext cx="328611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ru-RU" sz="2400" b="1" cap="none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Отож</a:t>
            </a:r>
            <a:r>
              <a:rPr lang="ru-RU" sz="2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cap="none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якщо</a:t>
            </a:r>
            <a:r>
              <a:rPr lang="ru-RU" sz="2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none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починати</a:t>
            </a:r>
            <a:r>
              <a:rPr lang="ru-RU" sz="2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none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навчання</a:t>
            </a:r>
            <a:r>
              <a:rPr lang="ru-RU" sz="2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uk-UA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виховання дитини тільки зі </a:t>
            </a:r>
            <a:r>
              <a:rPr lang="uk-UA" sz="24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школи-</a:t>
            </a:r>
            <a:r>
              <a:rPr lang="uk-UA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означає зводити будівлю на піску і без </a:t>
            </a:r>
            <a:r>
              <a:rPr lang="uk-UA" sz="2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фундаменту. </a:t>
            </a:r>
          </a:p>
          <a:p>
            <a:pPr algn="ctr"/>
            <a:r>
              <a:rPr lang="uk-UA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uk-UA" sz="2400" b="1" cap="none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Тому тісна взаємодія ДНЗ  і школи – основа успішного вирішення  нагальної </a:t>
            </a:r>
            <a:r>
              <a:rPr lang="uk-UA" sz="24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проблеми наступності.</a:t>
            </a:r>
            <a:endParaRPr lang="ru-RU" sz="24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Рисунок 15" descr="cveta-494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570" y="6215082"/>
            <a:ext cx="668635" cy="642918"/>
          </a:xfrm>
          <a:prstGeom prst="rect">
            <a:avLst/>
          </a:prstGeom>
        </p:spPr>
      </p:pic>
      <p:pic>
        <p:nvPicPr>
          <p:cNvPr id="17" name="Рисунок 16" descr="cveta-32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965" y="5429264"/>
            <a:ext cx="754030" cy="1428736"/>
          </a:xfrm>
          <a:prstGeom prst="rect">
            <a:avLst/>
          </a:prstGeom>
        </p:spPr>
      </p:pic>
      <p:pic>
        <p:nvPicPr>
          <p:cNvPr id="18" name="Рисунок 17" descr="anime-cvety-1126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68" y="6500834"/>
            <a:ext cx="428628" cy="357166"/>
          </a:xfrm>
          <a:prstGeom prst="rect">
            <a:avLst/>
          </a:prstGeom>
        </p:spPr>
      </p:pic>
      <p:pic>
        <p:nvPicPr>
          <p:cNvPr id="20" name="Рисунок 19" descr="anime-cvety-1126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6572272"/>
            <a:ext cx="428628" cy="285728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285" y="553564"/>
            <a:ext cx="5590068" cy="559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26e3d1894077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6215082"/>
            <a:ext cx="5581650" cy="642918"/>
          </a:xfrm>
          <a:prstGeom prst="rect">
            <a:avLst/>
          </a:prstGeom>
        </p:spPr>
      </p:pic>
      <p:pic>
        <p:nvPicPr>
          <p:cNvPr id="10" name="Рисунок 9" descr="26e3d1894077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3644"/>
            <a:ext cx="5581650" cy="714356"/>
          </a:xfrm>
          <a:prstGeom prst="rect">
            <a:avLst/>
          </a:prstGeom>
        </p:spPr>
      </p:pic>
      <p:pic>
        <p:nvPicPr>
          <p:cNvPr id="11" name="Рисунок 10" descr="cveta-494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4369"/>
            <a:ext cx="638176" cy="613631"/>
          </a:xfrm>
          <a:prstGeom prst="rect">
            <a:avLst/>
          </a:prstGeom>
        </p:spPr>
      </p:pic>
      <p:pic>
        <p:nvPicPr>
          <p:cNvPr id="14" name="Рисунок 13" descr="cveta-494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00" y="6348434"/>
            <a:ext cx="529948" cy="509566"/>
          </a:xfrm>
          <a:prstGeom prst="rect">
            <a:avLst/>
          </a:prstGeom>
        </p:spPr>
      </p:pic>
      <p:pic>
        <p:nvPicPr>
          <p:cNvPr id="13" name="Рисунок 12" descr="cveta-491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810" y="6500834"/>
            <a:ext cx="408190" cy="357166"/>
          </a:xfrm>
          <a:prstGeom prst="rect">
            <a:avLst/>
          </a:prstGeom>
        </p:spPr>
      </p:pic>
      <p:pic>
        <p:nvPicPr>
          <p:cNvPr id="15" name="Рисунок 14" descr="cveta-491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84" y="6286520"/>
            <a:ext cx="408190" cy="35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5"/>
            <a:ext cx="7772400" cy="17281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cap="all" dirty="0">
                <a:solidFill>
                  <a:schemeClr val="tx1"/>
                </a:solidFill>
              </a:rPr>
              <a:t>СПИСОК </a:t>
            </a:r>
            <a:r>
              <a:rPr lang="ru-RU" sz="4000" cap="all" dirty="0" smtClean="0">
                <a:solidFill>
                  <a:schemeClr val="tx1"/>
                </a:solidFill>
              </a:rPr>
              <a:t> ВИКОРИСТАНОЇ </a:t>
            </a:r>
            <a:r>
              <a:rPr lang="ru-RU" sz="4000" cap="all" dirty="0">
                <a:solidFill>
                  <a:schemeClr val="tx1"/>
                </a:solidFill>
              </a:rPr>
              <a:t>ЛІТЕРАТУРИ</a:t>
            </a:r>
            <a:r>
              <a:rPr lang="ru-RU" cap="all" dirty="0"/>
              <a:t/>
            </a:r>
            <a:br>
              <a:rPr lang="ru-RU" cap="all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8208912" cy="530120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3600" b="1" dirty="0" smtClean="0">
                <a:solidFill>
                  <a:schemeClr val="tx1"/>
                </a:solidFill>
              </a:rPr>
              <a:t>1</a:t>
            </a:r>
            <a:r>
              <a:rPr lang="ru-RU" sz="3600" b="1" dirty="0">
                <a:solidFill>
                  <a:schemeClr val="tx1"/>
                </a:solidFill>
              </a:rPr>
              <a:t>. Большакова І. </a:t>
            </a:r>
            <a:r>
              <a:rPr lang="ru-RU" sz="3600" b="1" dirty="0" err="1">
                <a:solidFill>
                  <a:schemeClr val="tx1"/>
                </a:solidFill>
              </a:rPr>
              <a:t>Проблеми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психологічної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готовності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дитини</a:t>
            </a:r>
            <a:r>
              <a:rPr lang="ru-RU" sz="3600" b="1" dirty="0">
                <a:solidFill>
                  <a:schemeClr val="tx1"/>
                </a:solidFill>
              </a:rPr>
              <a:t> до </a:t>
            </a:r>
            <a:r>
              <a:rPr lang="ru-RU" sz="3600" b="1" dirty="0" err="1">
                <a:solidFill>
                  <a:schemeClr val="tx1"/>
                </a:solidFill>
              </a:rPr>
              <a:t>школи</a:t>
            </a:r>
            <a:r>
              <a:rPr lang="ru-RU" sz="3600" b="1" dirty="0">
                <a:solidFill>
                  <a:schemeClr val="tx1"/>
                </a:solidFill>
              </a:rPr>
              <a:t> //Початкова школа. - 2005. - № 4. - </a:t>
            </a:r>
            <a:r>
              <a:rPr lang="en-US" sz="3600" b="1" dirty="0">
                <a:solidFill>
                  <a:schemeClr val="tx1"/>
                </a:solidFill>
              </a:rPr>
              <a:t>C. 4-7.</a:t>
            </a:r>
          </a:p>
          <a:p>
            <a:pPr algn="l"/>
            <a:r>
              <a:rPr lang="en-US" sz="3600" b="1" dirty="0">
                <a:solidFill>
                  <a:schemeClr val="tx1"/>
                </a:solidFill>
              </a:rPr>
              <a:t>2. </a:t>
            </a:r>
            <a:r>
              <a:rPr lang="ru-RU" sz="3600" b="1" dirty="0" err="1">
                <a:solidFill>
                  <a:schemeClr val="tx1"/>
                </a:solidFill>
              </a:rPr>
              <a:t>Бурдіна</a:t>
            </a:r>
            <a:r>
              <a:rPr lang="ru-RU" sz="3600" b="1" dirty="0">
                <a:solidFill>
                  <a:schemeClr val="tx1"/>
                </a:solidFill>
              </a:rPr>
              <a:t> В. </a:t>
            </a:r>
            <a:r>
              <a:rPr lang="ru-RU" sz="3600" b="1" dirty="0" err="1">
                <a:solidFill>
                  <a:schemeClr val="tx1"/>
                </a:solidFill>
              </a:rPr>
              <a:t>Психологічна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готовність</a:t>
            </a:r>
            <a:r>
              <a:rPr lang="ru-RU" sz="3600" b="1" dirty="0">
                <a:solidFill>
                  <a:schemeClr val="tx1"/>
                </a:solidFill>
              </a:rPr>
              <a:t> та </a:t>
            </a:r>
            <a:r>
              <a:rPr lang="ru-RU" sz="3600" b="1" dirty="0" err="1">
                <a:solidFill>
                  <a:schemeClr val="tx1"/>
                </a:solidFill>
              </a:rPr>
              <a:t>адаптація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дітей</a:t>
            </a:r>
            <a:r>
              <a:rPr lang="ru-RU" sz="3600" b="1" dirty="0">
                <a:solidFill>
                  <a:schemeClr val="tx1"/>
                </a:solidFill>
              </a:rPr>
              <a:t> до </a:t>
            </a:r>
            <a:r>
              <a:rPr lang="ru-RU" sz="3600" b="1" dirty="0" err="1">
                <a:solidFill>
                  <a:schemeClr val="tx1"/>
                </a:solidFill>
              </a:rPr>
              <a:t>навчання</a:t>
            </a:r>
            <a:r>
              <a:rPr lang="ru-RU" sz="3600" b="1" dirty="0">
                <a:solidFill>
                  <a:schemeClr val="tx1"/>
                </a:solidFill>
              </a:rPr>
              <a:t> в </a:t>
            </a:r>
            <a:r>
              <a:rPr lang="ru-RU" sz="3600" b="1" dirty="0" err="1">
                <a:solidFill>
                  <a:schemeClr val="tx1"/>
                </a:solidFill>
              </a:rPr>
              <a:t>школі</a:t>
            </a:r>
            <a:r>
              <a:rPr lang="ru-RU" sz="3600" b="1" dirty="0">
                <a:solidFill>
                  <a:schemeClr val="tx1"/>
                </a:solidFill>
              </a:rPr>
              <a:t> //</a:t>
            </a:r>
            <a:r>
              <a:rPr lang="ru-RU" sz="3600" b="1" dirty="0" err="1">
                <a:solidFill>
                  <a:schemeClr val="tx1"/>
                </a:solidFill>
              </a:rPr>
              <a:t>Психологічна</a:t>
            </a:r>
            <a:r>
              <a:rPr lang="ru-RU" sz="3600" b="1" dirty="0">
                <a:solidFill>
                  <a:schemeClr val="tx1"/>
                </a:solidFill>
              </a:rPr>
              <a:t> газета. - 2007. - № 19. - </a:t>
            </a:r>
            <a:r>
              <a:rPr lang="en-US" sz="3600" b="1" dirty="0">
                <a:solidFill>
                  <a:schemeClr val="tx1"/>
                </a:solidFill>
              </a:rPr>
              <a:t>C. 13-29</a:t>
            </a:r>
          </a:p>
          <a:p>
            <a:pPr algn="l"/>
            <a:r>
              <a:rPr lang="uk-UA" sz="3600" b="1" dirty="0" smtClean="0">
                <a:solidFill>
                  <a:schemeClr val="tx1"/>
                </a:solidFill>
              </a:rPr>
              <a:t>3</a:t>
            </a:r>
            <a:r>
              <a:rPr lang="en-US" sz="3600" b="1" dirty="0" smtClean="0">
                <a:solidFill>
                  <a:schemeClr val="tx1"/>
                </a:solidFill>
              </a:rPr>
              <a:t>. </a:t>
            </a:r>
            <a:r>
              <a:rPr lang="ru-RU" sz="3600" b="1" dirty="0">
                <a:solidFill>
                  <a:schemeClr val="tx1"/>
                </a:solidFill>
              </a:rPr>
              <a:t>Жукова А. </a:t>
            </a:r>
            <a:r>
              <a:rPr lang="ru-RU" sz="3600" b="1" dirty="0" err="1">
                <a:solidFill>
                  <a:schemeClr val="tx1"/>
                </a:solidFill>
              </a:rPr>
              <a:t>Психологічна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готовність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дітей</a:t>
            </a:r>
            <a:r>
              <a:rPr lang="ru-RU" sz="3600" b="1" dirty="0">
                <a:solidFill>
                  <a:schemeClr val="tx1"/>
                </a:solidFill>
              </a:rPr>
              <a:t> до </a:t>
            </a:r>
            <a:r>
              <a:rPr lang="ru-RU" sz="3600" b="1" dirty="0" err="1">
                <a:solidFill>
                  <a:schemeClr val="tx1"/>
                </a:solidFill>
              </a:rPr>
              <a:t>навчання</a:t>
            </a:r>
            <a:r>
              <a:rPr lang="ru-RU" sz="3600" b="1" dirty="0">
                <a:solidFill>
                  <a:schemeClr val="tx1"/>
                </a:solidFill>
              </a:rPr>
              <a:t> //</a:t>
            </a:r>
            <a:r>
              <a:rPr lang="ru-RU" sz="3600" b="1" dirty="0" err="1">
                <a:solidFill>
                  <a:schemeClr val="tx1"/>
                </a:solidFill>
              </a:rPr>
              <a:t>Відкритий</a:t>
            </a:r>
            <a:r>
              <a:rPr lang="ru-RU" sz="3600" b="1" dirty="0">
                <a:solidFill>
                  <a:schemeClr val="tx1"/>
                </a:solidFill>
              </a:rPr>
              <a:t> урок: </a:t>
            </a:r>
            <a:r>
              <a:rPr lang="ru-RU" sz="3600" b="1" dirty="0" err="1">
                <a:solidFill>
                  <a:schemeClr val="tx1"/>
                </a:solidFill>
              </a:rPr>
              <a:t>розробки</a:t>
            </a:r>
            <a:r>
              <a:rPr lang="ru-RU" sz="3600" b="1" dirty="0">
                <a:solidFill>
                  <a:schemeClr val="tx1"/>
                </a:solidFill>
              </a:rPr>
              <a:t>, </a:t>
            </a:r>
            <a:r>
              <a:rPr lang="ru-RU" sz="3600" b="1" dirty="0" err="1">
                <a:solidFill>
                  <a:schemeClr val="tx1"/>
                </a:solidFill>
              </a:rPr>
              <a:t>технології</a:t>
            </a:r>
            <a:r>
              <a:rPr lang="ru-RU" sz="3600" b="1" dirty="0">
                <a:solidFill>
                  <a:schemeClr val="tx1"/>
                </a:solidFill>
              </a:rPr>
              <a:t>, </a:t>
            </a:r>
            <a:r>
              <a:rPr lang="ru-RU" sz="3600" b="1" dirty="0" err="1">
                <a:solidFill>
                  <a:schemeClr val="tx1"/>
                </a:solidFill>
              </a:rPr>
              <a:t>досвід</a:t>
            </a:r>
            <a:r>
              <a:rPr lang="ru-RU" sz="3600" b="1" dirty="0">
                <a:solidFill>
                  <a:schemeClr val="tx1"/>
                </a:solidFill>
              </a:rPr>
              <a:t>. - 2006. - № 21-22. - </a:t>
            </a:r>
            <a:r>
              <a:rPr lang="en-US" sz="3600" b="1" dirty="0">
                <a:solidFill>
                  <a:schemeClr val="tx1"/>
                </a:solidFill>
              </a:rPr>
              <a:t>C. 40-47</a:t>
            </a:r>
          </a:p>
          <a:p>
            <a:pPr algn="l"/>
            <a:r>
              <a:rPr lang="uk-UA" sz="3600" b="1" dirty="0" smtClean="0">
                <a:solidFill>
                  <a:schemeClr val="tx1"/>
                </a:solidFill>
              </a:rPr>
              <a:t>4</a:t>
            </a:r>
            <a:r>
              <a:rPr lang="en-US" sz="3600" b="1" dirty="0" smtClean="0">
                <a:solidFill>
                  <a:schemeClr val="tx1"/>
                </a:solidFill>
              </a:rPr>
              <a:t>. </a:t>
            </a:r>
            <a:r>
              <a:rPr lang="ru-RU" sz="3600" b="1" dirty="0" err="1">
                <a:solidFill>
                  <a:schemeClr val="tx1"/>
                </a:solidFill>
              </a:rPr>
              <a:t>Ілляшенко</a:t>
            </a:r>
            <a:r>
              <a:rPr lang="ru-RU" sz="3600" b="1" dirty="0">
                <a:solidFill>
                  <a:schemeClr val="tx1"/>
                </a:solidFill>
              </a:rPr>
              <a:t> Т. Про </a:t>
            </a:r>
            <a:r>
              <a:rPr lang="ru-RU" sz="3600" b="1" dirty="0" err="1">
                <a:solidFill>
                  <a:schemeClr val="tx1"/>
                </a:solidFill>
              </a:rPr>
              <a:t>готовність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дітей</a:t>
            </a:r>
            <a:r>
              <a:rPr lang="ru-RU" sz="3600" b="1" dirty="0">
                <a:solidFill>
                  <a:schemeClr val="tx1"/>
                </a:solidFill>
              </a:rPr>
              <a:t> до </a:t>
            </a:r>
            <a:r>
              <a:rPr lang="ru-RU" sz="3600" b="1" dirty="0" err="1">
                <a:solidFill>
                  <a:schemeClr val="tx1"/>
                </a:solidFill>
              </a:rPr>
              <a:t>шкільного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навчання</a:t>
            </a:r>
            <a:r>
              <a:rPr lang="ru-RU" sz="3600" b="1" dirty="0">
                <a:solidFill>
                  <a:schemeClr val="tx1"/>
                </a:solidFill>
              </a:rPr>
              <a:t>/ </a:t>
            </a:r>
            <a:r>
              <a:rPr lang="ru-RU" sz="3600" b="1" dirty="0" err="1">
                <a:solidFill>
                  <a:schemeClr val="tx1"/>
                </a:solidFill>
              </a:rPr>
              <a:t>Т.Ілляшенко</a:t>
            </a:r>
            <a:r>
              <a:rPr lang="ru-RU" sz="3600" b="1" dirty="0">
                <a:solidFill>
                  <a:schemeClr val="tx1"/>
                </a:solidFill>
              </a:rPr>
              <a:t> //Початкова школа. - 2002. - № 3. - С.69-71</a:t>
            </a:r>
          </a:p>
          <a:p>
            <a:pPr algn="l"/>
            <a:r>
              <a:rPr lang="ru-RU" sz="3600" b="1" dirty="0" smtClean="0">
                <a:solidFill>
                  <a:schemeClr val="tx1"/>
                </a:solidFill>
              </a:rPr>
              <a:t>5. </a:t>
            </a:r>
            <a:r>
              <a:rPr lang="ru-RU" sz="3600" b="1" dirty="0" err="1">
                <a:solidFill>
                  <a:schemeClr val="tx1"/>
                </a:solidFill>
              </a:rPr>
              <a:t>Лаврентьєва</a:t>
            </a:r>
            <a:r>
              <a:rPr lang="ru-RU" sz="3600" b="1" dirty="0">
                <a:solidFill>
                  <a:schemeClr val="tx1"/>
                </a:solidFill>
              </a:rPr>
              <a:t> Г. </a:t>
            </a:r>
            <a:r>
              <a:rPr lang="ru-RU" sz="3600" b="1" dirty="0" err="1">
                <a:solidFill>
                  <a:schemeClr val="tx1"/>
                </a:solidFill>
              </a:rPr>
              <a:t>Готовність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дитини</a:t>
            </a:r>
            <a:r>
              <a:rPr lang="ru-RU" sz="3600" b="1" dirty="0">
                <a:solidFill>
                  <a:schemeClr val="tx1"/>
                </a:solidFill>
              </a:rPr>
              <a:t> до </a:t>
            </a:r>
            <a:r>
              <a:rPr lang="ru-RU" sz="3600" b="1" dirty="0" err="1">
                <a:solidFill>
                  <a:schemeClr val="tx1"/>
                </a:solidFill>
              </a:rPr>
              <a:t>школи</a:t>
            </a:r>
            <a:r>
              <a:rPr lang="ru-RU" sz="3600" b="1" dirty="0">
                <a:solidFill>
                  <a:schemeClr val="tx1"/>
                </a:solidFill>
              </a:rPr>
              <a:t>: </a:t>
            </a:r>
            <a:r>
              <a:rPr lang="ru-RU" sz="3600" b="1" dirty="0" err="1">
                <a:solidFill>
                  <a:schemeClr val="tx1"/>
                </a:solidFill>
              </a:rPr>
              <a:t>складові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успішного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навчання</a:t>
            </a:r>
            <a:r>
              <a:rPr lang="ru-RU" sz="3600" b="1" dirty="0">
                <a:solidFill>
                  <a:schemeClr val="tx1"/>
                </a:solidFill>
              </a:rPr>
              <a:t> //</a:t>
            </a:r>
            <a:r>
              <a:rPr lang="ru-RU" sz="3600" b="1" dirty="0" err="1">
                <a:solidFill>
                  <a:schemeClr val="tx1"/>
                </a:solidFill>
              </a:rPr>
              <a:t>Дошкільне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виховання</a:t>
            </a:r>
            <a:r>
              <a:rPr lang="ru-RU" sz="3600" b="1" dirty="0">
                <a:solidFill>
                  <a:schemeClr val="tx1"/>
                </a:solidFill>
              </a:rPr>
              <a:t>. - </a:t>
            </a:r>
            <a:r>
              <a:rPr lang="ru-RU" sz="3600" b="1" dirty="0" smtClean="0">
                <a:solidFill>
                  <a:schemeClr val="tx1"/>
                </a:solidFill>
              </a:rPr>
              <a:t>2015. </a:t>
            </a:r>
            <a:r>
              <a:rPr lang="ru-RU" sz="3600" b="1" dirty="0">
                <a:solidFill>
                  <a:schemeClr val="tx1"/>
                </a:solidFill>
              </a:rPr>
              <a:t>- № </a:t>
            </a:r>
            <a:r>
              <a:rPr lang="ru-RU" sz="3600" b="1" dirty="0" smtClean="0">
                <a:solidFill>
                  <a:schemeClr val="tx1"/>
                </a:solidFill>
              </a:rPr>
              <a:t>6. </a:t>
            </a:r>
            <a:r>
              <a:rPr lang="ru-RU" sz="3600" b="1" dirty="0">
                <a:solidFill>
                  <a:schemeClr val="tx1"/>
                </a:solidFill>
              </a:rPr>
              <a:t>- </a:t>
            </a:r>
            <a:r>
              <a:rPr lang="en-US" sz="3600" b="1" dirty="0">
                <a:solidFill>
                  <a:schemeClr val="tx1"/>
                </a:solidFill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</a:rPr>
              <a:t>3-5. </a:t>
            </a:r>
            <a:r>
              <a:rPr lang="ru-RU" sz="3600" b="1" dirty="0" err="1">
                <a:solidFill>
                  <a:schemeClr val="tx1"/>
                </a:solidFill>
              </a:rPr>
              <a:t>Сухорекська</a:t>
            </a:r>
            <a:r>
              <a:rPr lang="ru-RU" sz="3600" b="1" dirty="0">
                <a:solidFill>
                  <a:schemeClr val="tx1"/>
                </a:solidFill>
              </a:rPr>
              <a:t> О.В. </a:t>
            </a:r>
            <a:r>
              <a:rPr lang="ru-RU" sz="3600" b="1" dirty="0" err="1">
                <a:solidFill>
                  <a:schemeClr val="tx1"/>
                </a:solidFill>
              </a:rPr>
              <a:t>Психологічна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готовність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err="1">
                <a:solidFill>
                  <a:schemeClr val="tx1"/>
                </a:solidFill>
              </a:rPr>
              <a:t>дошкільнят</a:t>
            </a:r>
            <a:r>
              <a:rPr lang="ru-RU" sz="3600" b="1" dirty="0">
                <a:solidFill>
                  <a:schemeClr val="tx1"/>
                </a:solidFill>
              </a:rPr>
              <a:t> до </a:t>
            </a:r>
            <a:r>
              <a:rPr lang="ru-RU" sz="3600" b="1" dirty="0" err="1">
                <a:solidFill>
                  <a:schemeClr val="tx1"/>
                </a:solidFill>
              </a:rPr>
              <a:t>навчання</a:t>
            </a:r>
            <a:r>
              <a:rPr lang="ru-RU" sz="3600" b="1" dirty="0">
                <a:solidFill>
                  <a:schemeClr val="tx1"/>
                </a:solidFill>
              </a:rPr>
              <a:t> в </a:t>
            </a:r>
            <a:r>
              <a:rPr lang="ru-RU" sz="3600" b="1" dirty="0" err="1">
                <a:solidFill>
                  <a:schemeClr val="tx1"/>
                </a:solidFill>
              </a:rPr>
              <a:t>школі</a:t>
            </a:r>
            <a:r>
              <a:rPr lang="ru-RU" sz="3600" b="1" dirty="0">
                <a:solidFill>
                  <a:schemeClr val="tx1"/>
                </a:solidFill>
              </a:rPr>
              <a:t> //</a:t>
            </a:r>
            <a:r>
              <a:rPr lang="ru-RU" sz="3600" b="1" dirty="0" err="1">
                <a:solidFill>
                  <a:schemeClr val="tx1"/>
                </a:solidFill>
              </a:rPr>
              <a:t>Психологічна</a:t>
            </a:r>
            <a:r>
              <a:rPr lang="ru-RU" sz="3600" b="1" dirty="0">
                <a:solidFill>
                  <a:schemeClr val="tx1"/>
                </a:solidFill>
              </a:rPr>
              <a:t> газета. - 2007. - № 20. - </a:t>
            </a:r>
            <a:r>
              <a:rPr lang="en-US" sz="3600" b="1" dirty="0">
                <a:solidFill>
                  <a:schemeClr val="tx1"/>
                </a:solidFill>
              </a:rPr>
              <a:t>C. 3-16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7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C000"/>
            </a:gs>
            <a:gs pos="37000">
              <a:srgbClr val="21D6E0"/>
            </a:gs>
            <a:gs pos="57000">
              <a:srgbClr val="0087E6"/>
            </a:gs>
            <a:gs pos="72000">
              <a:srgbClr val="005CB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645feef53adf3028481d136a6867ba9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1128"/>
            <a:ext cx="1630084" cy="1939800"/>
          </a:xfrm>
          <a:prstGeom prst="rect">
            <a:avLst/>
          </a:prstGeom>
        </p:spPr>
      </p:pic>
      <p:pic>
        <p:nvPicPr>
          <p:cNvPr id="3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6311"/>
            <a:ext cx="660922" cy="64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968" y="0"/>
            <a:ext cx="515132" cy="5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95" y="1053370"/>
            <a:ext cx="656052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96312"/>
            <a:ext cx="928694" cy="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2643182"/>
            <a:ext cx="424258" cy="41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i2061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3429001"/>
            <a:ext cx="291578" cy="2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276" y="0"/>
            <a:ext cx="952500" cy="9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i2061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35" y="870079"/>
            <a:ext cx="642942" cy="6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i-59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3042" cy="134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976" y="519671"/>
            <a:ext cx="7329509" cy="5818659"/>
          </a:xfrm>
        </p:spPr>
        <p:txBody>
          <a:bodyPr>
            <a:noAutofit/>
          </a:bodyPr>
          <a:lstStyle/>
          <a:p>
            <a:pPr algn="just"/>
            <a:r>
              <a:rPr lang="uk-UA" sz="2800" dirty="0" smtClean="0">
                <a:solidFill>
                  <a:schemeClr val="tx1"/>
                </a:solidFill>
              </a:rPr>
              <a:t>«Шестилітні учні за своїм статусом – школярі, які навчаються в певних часових нормах за чітко визначеними вимогами навчальних програм, підручниками. А з іншого - це діти, які за своїм віком перебувають на межі вікових періодів  - </a:t>
            </a:r>
            <a:r>
              <a:rPr lang="uk-UA" sz="2800" dirty="0" err="1" smtClean="0">
                <a:solidFill>
                  <a:schemeClr val="tx1"/>
                </a:solidFill>
              </a:rPr>
              <a:t>дошкілля</a:t>
            </a:r>
            <a:r>
              <a:rPr lang="uk-UA" sz="2800" dirty="0" smtClean="0">
                <a:solidFill>
                  <a:schemeClr val="tx1"/>
                </a:solidFill>
              </a:rPr>
              <a:t> і молодшого шкільного віку. Саме це зумовлює перебудову їхньої психіки, складність адаптації до умов шкільного навчання» – так акцентувала О.Я.Савченко д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октор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педагогічних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>
                <a:solidFill>
                  <a:schemeClr val="tx1"/>
                </a:solidFill>
                <a:effectLst/>
              </a:rPr>
              <a:t>наук, 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професор</a:t>
            </a:r>
            <a:r>
              <a:rPr lang="ru-RU" sz="2800" dirty="0">
                <a:solidFill>
                  <a:schemeClr val="tx1"/>
                </a:solidFill>
                <a:effectLst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заслужений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робітник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освіти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effectLst/>
              </a:rPr>
              <a:t>Украини</a:t>
            </a:r>
            <a:r>
              <a:rPr lang="uk-UA" sz="2800" dirty="0" smtClean="0">
                <a:solidFill>
                  <a:schemeClr val="tx1"/>
                </a:solidFill>
                <a:effectLst/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2844" y="1214422"/>
            <a:ext cx="1953340" cy="5449269"/>
            <a:chOff x="30206" y="0"/>
            <a:chExt cx="1953340" cy="5449269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0206" y="0"/>
              <a:ext cx="1953340" cy="54492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0206" y="2179707"/>
              <a:ext cx="1953340" cy="21797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kern="12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Особистісну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готовність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:</a:t>
              </a:r>
              <a:endParaRPr lang="en-US" sz="1600" b="1" kern="1200" dirty="0" smtClean="0">
                <a:solidFill>
                  <a:schemeClr val="bg1">
                    <a:lumMod val="65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/>
                <a:t>-</a:t>
              </a:r>
              <a:r>
                <a:rPr lang="uk-UA" sz="1600" dirty="0" smtClean="0"/>
                <a:t>фізіологічну;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kern="1200" dirty="0" err="1" smtClean="0"/>
                <a:t>-мотиваційну</a:t>
              </a:r>
              <a:r>
                <a:rPr lang="uk-UA" sz="1600" kern="1200" dirty="0" smtClean="0"/>
                <a:t>;</a:t>
              </a:r>
              <a:r>
                <a:rPr lang="ru-RU" sz="1600" kern="1200" dirty="0" smtClean="0"/>
                <a:t>  а </a:t>
              </a:r>
              <a:r>
                <a:rPr lang="ru-RU" sz="1600" kern="1200" dirty="0" err="1" smtClean="0"/>
                <a:t>також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прийняття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нової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соціальної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позиції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довільне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керування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своєю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поведінкою</a:t>
              </a:r>
              <a:r>
                <a:rPr lang="ru-RU" sz="1600" kern="1200" dirty="0" smtClean="0"/>
                <a:t>,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err="1" smtClean="0"/>
                <a:t>наявність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позитивної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самооцінки</a:t>
              </a:r>
              <a:endParaRPr lang="ru-RU" sz="1600" kern="12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214546" y="1214422"/>
            <a:ext cx="2167654" cy="5449269"/>
            <a:chOff x="2013803" y="0"/>
            <a:chExt cx="2024778" cy="5449269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085241" y="0"/>
              <a:ext cx="1953340" cy="54492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013803" y="2179707"/>
              <a:ext cx="1953340" cy="31781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Інтелектуальну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готовність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:</a:t>
              </a:r>
              <a:r>
                <a:rPr lang="ru-RU" sz="1600" kern="1200" dirty="0" smtClean="0">
                  <a:solidFill>
                    <a:schemeClr val="bg1">
                      <a:lumMod val="65000"/>
                    </a:schemeClr>
                  </a:solidFill>
                </a:rPr>
                <a:t>   </a:t>
              </a:r>
              <a:r>
                <a:rPr lang="ru-RU" sz="1600" kern="1200" dirty="0" smtClean="0">
                  <a:solidFill>
                    <a:schemeClr val="bg1"/>
                  </a:solidFill>
                </a:rPr>
                <a:t>а  </a:t>
              </a:r>
              <a:r>
                <a:rPr lang="ru-RU" sz="1600" kern="1200" dirty="0" err="1" smtClean="0">
                  <a:solidFill>
                    <a:schemeClr val="bg1"/>
                  </a:solidFill>
                </a:rPr>
                <a:t>саме</a:t>
              </a:r>
              <a:r>
                <a:rPr lang="ru-RU" sz="1600" kern="1200" dirty="0" smtClean="0">
                  <a:solidFill>
                    <a:schemeClr val="bg1"/>
                  </a:solidFill>
                </a:rPr>
                <a:t> </a:t>
              </a:r>
              <a:r>
                <a:rPr lang="ru-RU" sz="1600" kern="1200" dirty="0" err="1" smtClean="0"/>
                <a:t>наявність</a:t>
              </a:r>
              <a:r>
                <a:rPr lang="ru-RU" sz="1600" kern="1200" dirty="0" smtClean="0"/>
                <a:t> кругозору та запасу </a:t>
              </a:r>
              <a:r>
                <a:rPr lang="ru-RU" sz="1600" kern="1200" dirty="0" err="1" smtClean="0"/>
                <a:t>знань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аналітичне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мислення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логічне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запам'ятовування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розвиток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дрібної</a:t>
              </a:r>
              <a:r>
                <a:rPr lang="ru-RU" sz="1600" kern="1200" dirty="0" smtClean="0"/>
                <a:t> моторики,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err="1" smtClean="0"/>
                <a:t>сформованість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словникового</a:t>
              </a:r>
              <a:r>
                <a:rPr lang="ru-RU" sz="1600" kern="1200" dirty="0" smtClean="0"/>
                <a:t> запасу.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16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500562" y="1214422"/>
            <a:ext cx="2143140" cy="5449269"/>
            <a:chOff x="4032444" y="0"/>
            <a:chExt cx="1953340" cy="544926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032444" y="0"/>
              <a:ext cx="1953340" cy="54492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032444" y="2000264"/>
              <a:ext cx="1953340" cy="335758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b="1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Соціально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 - </a:t>
              </a: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психологічну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готовність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:</a:t>
              </a:r>
              <a:r>
                <a:rPr lang="ru-RU" sz="1600" kern="12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ru-RU" sz="1600" kern="1200" dirty="0" smtClean="0">
                  <a:solidFill>
                    <a:schemeClr val="bg1"/>
                  </a:solidFill>
                </a:rPr>
                <a:t>а </a:t>
              </a:r>
              <a:r>
                <a:rPr lang="ru-RU" sz="1600" kern="1200" dirty="0" err="1" smtClean="0">
                  <a:solidFill>
                    <a:schemeClr val="bg1"/>
                  </a:solidFill>
                </a:rPr>
                <a:t>саме</a:t>
              </a:r>
              <a:r>
                <a:rPr lang="ru-RU" sz="1600" kern="1200" dirty="0" smtClean="0">
                  <a:solidFill>
                    <a:schemeClr val="bg1"/>
                  </a:solidFill>
                </a:rPr>
                <a:t> </a:t>
              </a:r>
              <a:r>
                <a:rPr lang="ru-RU" sz="1600" kern="1200" dirty="0" err="1" smtClean="0"/>
                <a:t>гнучке</a:t>
              </a:r>
              <a:r>
                <a:rPr lang="ru-RU" sz="1600" kern="1200" dirty="0" smtClean="0"/>
                <a:t>  </a:t>
              </a:r>
              <a:r>
                <a:rPr lang="ru-RU" sz="1600" kern="1200" dirty="0" err="1" smtClean="0"/>
                <a:t>оволодіння</a:t>
              </a:r>
              <a:r>
                <a:rPr lang="ru-RU" sz="1600" kern="1200" dirty="0" smtClean="0"/>
                <a:t> способами </a:t>
              </a:r>
              <a:r>
                <a:rPr lang="ru-RU" sz="1600" kern="1200" dirty="0" err="1" smtClean="0"/>
                <a:t>встановлення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взаємовідносин</a:t>
              </a:r>
              <a:r>
                <a:rPr lang="ru-RU" sz="1600" kern="1200" dirty="0" smtClean="0"/>
                <a:t>,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розвиток</a:t>
              </a:r>
              <a:r>
                <a:rPr lang="ru-RU" sz="1600" kern="1200" dirty="0" smtClean="0"/>
                <a:t> потреби у </a:t>
              </a:r>
              <a:r>
                <a:rPr lang="ru-RU" sz="1600" kern="1200" dirty="0" err="1" smtClean="0"/>
                <a:t>спілкуванні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уміння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підкорятися</a:t>
              </a:r>
              <a:r>
                <a:rPr lang="ru-RU" sz="1600" kern="1200" dirty="0" smtClean="0"/>
                <a:t> правилам </a:t>
              </a:r>
              <a:r>
                <a:rPr lang="ru-RU" sz="1600" kern="1200" dirty="0" err="1" smtClean="0"/>
                <a:t>і</a:t>
              </a:r>
              <a:r>
                <a:rPr lang="ru-RU" sz="1600" kern="1200" dirty="0" smtClean="0"/>
                <a:t> нормам.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16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786578" y="1214422"/>
            <a:ext cx="2071702" cy="5449269"/>
            <a:chOff x="6037684" y="0"/>
            <a:chExt cx="2071702" cy="544926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037684" y="0"/>
              <a:ext cx="2071702" cy="54492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037684" y="2179707"/>
              <a:ext cx="2071702" cy="31781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Емоційно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 - </a:t>
              </a: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вольову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ru-RU" sz="1600" b="1" kern="1200" dirty="0" err="1" smtClean="0">
                  <a:solidFill>
                    <a:schemeClr val="bg1">
                      <a:lumMod val="65000"/>
                    </a:schemeClr>
                  </a:solidFill>
                </a:rPr>
                <a:t>готовність</a:t>
              </a:r>
              <a:r>
                <a:rPr lang="ru-RU" sz="1600" b="1" kern="1200" dirty="0" smtClean="0">
                  <a:solidFill>
                    <a:schemeClr val="bg1">
                      <a:lumMod val="65000"/>
                    </a:schemeClr>
                  </a:solidFill>
                </a:rPr>
                <a:t>: </a:t>
              </a:r>
              <a:r>
                <a:rPr lang="ru-RU" sz="1600" b="1" kern="1200" dirty="0" smtClean="0">
                  <a:solidFill>
                    <a:schemeClr val="bg1"/>
                  </a:solidFill>
                </a:rPr>
                <a:t>яка </a:t>
              </a:r>
              <a:r>
                <a:rPr lang="ru-RU" sz="1600" b="1" kern="1200" dirty="0" err="1" smtClean="0">
                  <a:solidFill>
                    <a:schemeClr val="bg1"/>
                  </a:solidFill>
                </a:rPr>
                <a:t>включає</a:t>
              </a:r>
              <a:r>
                <a:rPr lang="ru-RU" sz="1600" b="1" kern="1200" dirty="0" smtClean="0">
                  <a:solidFill>
                    <a:schemeClr val="bg1"/>
                  </a:solidFill>
                </a:rPr>
                <a:t>  </a:t>
              </a:r>
              <a:r>
                <a:rPr lang="ru-RU" sz="1600" kern="1200" dirty="0" err="1" smtClean="0"/>
                <a:t>емоційну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стійкість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відносну</a:t>
              </a:r>
              <a:r>
                <a:rPr lang="ru-RU" sz="1600" kern="1200" dirty="0" smtClean="0"/>
                <a:t>  </a:t>
              </a:r>
              <a:r>
                <a:rPr lang="ru-RU" sz="1600" kern="1200" dirty="0" err="1" smtClean="0"/>
                <a:t>стійкість</a:t>
              </a:r>
              <a:r>
                <a:rPr lang="ru-RU" sz="1600" kern="1200" dirty="0" smtClean="0"/>
                <a:t> до </a:t>
              </a:r>
              <a:r>
                <a:rPr lang="ru-RU" sz="1600" kern="1200" dirty="0" err="1" smtClean="0"/>
                <a:t>стресів</a:t>
              </a:r>
              <a:r>
                <a:rPr lang="ru-RU" sz="1600" kern="1200" dirty="0" smtClean="0"/>
                <a:t>, </a:t>
              </a:r>
              <a:r>
                <a:rPr lang="ru-RU" sz="1600" kern="1200" dirty="0" err="1" smtClean="0"/>
                <a:t>вміння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самостійно</a:t>
              </a:r>
              <a:r>
                <a:rPr lang="ru-RU" sz="1600" kern="1200" dirty="0" smtClean="0"/>
                <a:t>  </a:t>
              </a:r>
              <a:r>
                <a:rPr lang="ru-RU" sz="1600" kern="1200" dirty="0" err="1" smtClean="0"/>
                <a:t>ставити</a:t>
              </a:r>
              <a:r>
                <a:rPr lang="ru-RU" sz="1600" kern="1200" dirty="0" smtClean="0"/>
                <a:t> мету та </a:t>
              </a:r>
              <a:r>
                <a:rPr lang="ru-RU" sz="1600" kern="1200" dirty="0" err="1" smtClean="0"/>
                <a:t>виконувати</a:t>
              </a:r>
              <a:r>
                <a:rPr lang="ru-RU" sz="1600" kern="1200" dirty="0" smtClean="0"/>
                <a:t> </a:t>
              </a:r>
              <a:r>
                <a:rPr lang="ru-RU" sz="1600" kern="1200" dirty="0" err="1" smtClean="0"/>
                <a:t>завдання</a:t>
              </a:r>
              <a:r>
                <a:rPr lang="ru-RU" sz="1600" kern="1200" dirty="0" smtClean="0"/>
                <a:t>.</a:t>
              </a:r>
              <a:endParaRPr lang="ru-RU" sz="1600" kern="1200" dirty="0"/>
            </a:p>
          </p:txBody>
        </p:sp>
      </p:grpSp>
      <p:sp>
        <p:nvSpPr>
          <p:cNvPr id="14" name="Овал 13"/>
          <p:cNvSpPr/>
          <p:nvPr/>
        </p:nvSpPr>
        <p:spPr>
          <a:xfrm>
            <a:off x="214282" y="1285860"/>
            <a:ext cx="1814606" cy="1903794"/>
          </a:xfrm>
          <a:prstGeom prst="ellipse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Овал 14"/>
          <p:cNvSpPr/>
          <p:nvPr/>
        </p:nvSpPr>
        <p:spPr>
          <a:xfrm>
            <a:off x="2428860" y="1285860"/>
            <a:ext cx="1814606" cy="1814606"/>
          </a:xfrm>
          <a:prstGeom prst="ellipse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2185799"/>
              <a:satOff val="6985"/>
              <a:lumOff val="23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Овал 15"/>
          <p:cNvSpPr/>
          <p:nvPr/>
        </p:nvSpPr>
        <p:spPr>
          <a:xfrm>
            <a:off x="4643438" y="1285860"/>
            <a:ext cx="1814606" cy="1814606"/>
          </a:xfrm>
          <a:prstGeom prst="ellipse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4371599"/>
              <a:satOff val="13969"/>
              <a:lumOff val="4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Овал 16"/>
          <p:cNvSpPr/>
          <p:nvPr/>
        </p:nvSpPr>
        <p:spPr>
          <a:xfrm>
            <a:off x="6858016" y="1285860"/>
            <a:ext cx="1814606" cy="1814606"/>
          </a:xfrm>
          <a:prstGeom prst="ellipse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6557398"/>
              <a:satOff val="20954"/>
              <a:lumOff val="69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Прямоугольник 17"/>
          <p:cNvSpPr/>
          <p:nvPr/>
        </p:nvSpPr>
        <p:spPr>
          <a:xfrm>
            <a:off x="1000100" y="142852"/>
            <a:ext cx="69365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Шкільна зрілість включає: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yslan\Desktop\1261247808_allday.ru_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0"/>
            <a:ext cx="7715304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готовності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залежить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адаптація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тобто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пристосування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 умов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вимог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які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для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неї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новими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порівняно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умовами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дитячого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навчального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закладу в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дошкільному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дитинстві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4" descr="Картинки по запросу адаптація до школи першокласників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адаптація до школи першокласників на прозрачном фон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968" y="3914766"/>
            <a:ext cx="5064064" cy="29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0"/>
            <a:ext cx="6289542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До 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чого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адапту</a:t>
            </a:r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є</a:t>
            </a: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ться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першокласник</a:t>
            </a: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5" name="Рисунок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207" y="1446550"/>
            <a:ext cx="1902012" cy="172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j034335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85578" y="4273644"/>
            <a:ext cx="2134365" cy="210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01995477"/>
              </p:ext>
            </p:extLst>
          </p:nvPr>
        </p:nvGraphicFramePr>
        <p:xfrm>
          <a:off x="1279688" y="1393017"/>
          <a:ext cx="6858048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8" descr="j034334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392730"/>
            <a:ext cx="220270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4725144"/>
            <a:ext cx="1300866" cy="227651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detia-30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0" y="4143380"/>
            <a:ext cx="1357310" cy="135731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344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551" y="0"/>
            <a:ext cx="9090449" cy="126188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    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Основні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проблеми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на шляху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               </a:t>
            </a:r>
            <a:r>
              <a:rPr lang="uk-UA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адапта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ції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молодшого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школяра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0" y="1500188"/>
            <a:ext cx="850109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100" b="1" i="1" dirty="0" err="1">
                <a:cs typeface="Arial" charset="0"/>
              </a:rPr>
              <a:t>Зміна</a:t>
            </a:r>
            <a:r>
              <a:rPr lang="ru-RU" sz="2100" b="1" i="1" dirty="0">
                <a:cs typeface="Arial" charset="0"/>
              </a:rPr>
              <a:t> режиму </a:t>
            </a:r>
            <a:r>
              <a:rPr lang="ru-RU" sz="2100" b="1" i="1" dirty="0" err="1" smtClean="0">
                <a:cs typeface="Arial" charset="0"/>
              </a:rPr>
              <a:t>життєдіяльності</a:t>
            </a:r>
            <a:r>
              <a:rPr lang="ru-RU" sz="2100" b="1" i="1" dirty="0" smtClean="0">
                <a:cs typeface="Arial" charset="0"/>
              </a:rPr>
              <a:t>, 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втрата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звични</a:t>
            </a:r>
            <a:r>
              <a:rPr lang="uk-UA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х </a:t>
            </a:r>
          </a:p>
          <a:p>
            <a:r>
              <a:rPr lang="uk-UA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 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і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улюблених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занять,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зміна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соціального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 </a:t>
            </a:r>
            <a:r>
              <a:rPr lang="ru-RU" sz="2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оточення</a:t>
            </a:r>
            <a:r>
              <a:rPr lang="ru-RU" sz="20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.</a:t>
            </a:r>
            <a:endParaRPr lang="ru-RU" sz="2100" dirty="0"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100" b="1" i="1" dirty="0" err="1">
                <a:cs typeface="Arial" charset="0"/>
              </a:rPr>
              <a:t>Специфіка</a:t>
            </a:r>
            <a:r>
              <a:rPr lang="ru-RU" sz="2100" b="1" i="1" dirty="0">
                <a:cs typeface="Arial" charset="0"/>
              </a:rPr>
              <a:t> </a:t>
            </a:r>
            <a:r>
              <a:rPr lang="ru-RU" sz="2100" b="1" i="1" dirty="0" err="1">
                <a:cs typeface="Arial" charset="0"/>
              </a:rPr>
              <a:t>відносин</a:t>
            </a:r>
            <a:r>
              <a:rPr lang="ru-RU" sz="2100" b="1" i="1" dirty="0">
                <a:cs typeface="Arial" charset="0"/>
              </a:rPr>
              <a:t> </a:t>
            </a:r>
            <a:r>
              <a:rPr lang="ru-RU" sz="2100" b="1" i="1" dirty="0" err="1">
                <a:cs typeface="Arial" charset="0"/>
              </a:rPr>
              <a:t>з</a:t>
            </a:r>
            <a:r>
              <a:rPr lang="ru-RU" sz="2100" b="1" i="1" dirty="0">
                <a:cs typeface="Arial" charset="0"/>
              </a:rPr>
              <a:t> учителем</a:t>
            </a:r>
            <a:r>
              <a:rPr lang="ru-RU" sz="2100" i="1" dirty="0">
                <a:cs typeface="Arial" charset="0"/>
              </a:rPr>
              <a:t>.</a:t>
            </a:r>
            <a:r>
              <a:rPr lang="ru-RU" sz="2100" dirty="0">
                <a:cs typeface="Arial" charset="0"/>
              </a:rPr>
              <a:t> Учитель </a:t>
            </a:r>
            <a:r>
              <a:rPr lang="ru-RU" sz="2100" dirty="0" err="1">
                <a:cs typeface="Arial" charset="0"/>
              </a:rPr>
              <a:t>займає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іншу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позицію</a:t>
            </a:r>
            <a:r>
              <a:rPr lang="ru-RU" sz="2100" dirty="0">
                <a:cs typeface="Arial" charset="0"/>
              </a:rPr>
              <a:t>, </a:t>
            </a:r>
            <a:r>
              <a:rPr lang="ru-RU" sz="2100" dirty="0" err="1">
                <a:cs typeface="Arial" charset="0"/>
              </a:rPr>
              <a:t>ніж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вихователь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дошкільного</a:t>
            </a:r>
            <a:r>
              <a:rPr lang="ru-RU" sz="2100" dirty="0">
                <a:cs typeface="Arial" charset="0"/>
              </a:rPr>
              <a:t> закладу. </a:t>
            </a:r>
            <a:r>
              <a:rPr lang="ru-RU" sz="2100" dirty="0" err="1">
                <a:cs typeface="Arial" charset="0"/>
              </a:rPr>
              <a:t>Він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оцінює</a:t>
            </a:r>
            <a:r>
              <a:rPr lang="ru-RU" sz="2100" dirty="0">
                <a:cs typeface="Arial" charset="0"/>
              </a:rPr>
              <a:t>, </a:t>
            </a:r>
            <a:r>
              <a:rPr lang="ru-RU" sz="2100" dirty="0" err="1">
                <a:cs typeface="Arial" charset="0"/>
              </a:rPr>
              <a:t>насамперед</a:t>
            </a:r>
            <a:r>
              <a:rPr lang="ru-RU" sz="2100" dirty="0">
                <a:cs typeface="Arial" charset="0"/>
              </a:rPr>
              <a:t>, </a:t>
            </a:r>
            <a:r>
              <a:rPr lang="ru-RU" sz="2100" dirty="0" err="1">
                <a:cs typeface="Arial" charset="0"/>
              </a:rPr>
              <a:t>результати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діяльності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учня</a:t>
            </a:r>
            <a:r>
              <a:rPr lang="ru-RU" sz="2100" dirty="0">
                <a:cs typeface="Arial" charset="0"/>
              </a:rPr>
              <a:t>, а не </a:t>
            </a:r>
            <a:r>
              <a:rPr lang="ru-RU" sz="2100" dirty="0" err="1">
                <a:cs typeface="Arial" charset="0"/>
              </a:rPr>
              <a:t>його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особистість</a:t>
            </a:r>
            <a:r>
              <a:rPr lang="ru-RU" sz="2100" dirty="0">
                <a:cs typeface="Arial" charset="0"/>
              </a:rPr>
              <a:t>. </a:t>
            </a:r>
            <a:r>
              <a:rPr lang="ru-RU" sz="2100" dirty="0" err="1">
                <a:cs typeface="Arial" charset="0"/>
              </a:rPr>
              <a:t>Дитина</a:t>
            </a:r>
            <a:r>
              <a:rPr lang="ru-RU" sz="2100" dirty="0">
                <a:cs typeface="Arial" charset="0"/>
              </a:rPr>
              <a:t> ж </a:t>
            </a:r>
            <a:r>
              <a:rPr lang="ru-RU" sz="2100" dirty="0" err="1">
                <a:cs typeface="Arial" charset="0"/>
              </a:rPr>
              <a:t>прагне</a:t>
            </a:r>
            <a:r>
              <a:rPr lang="ru-RU" sz="2100" dirty="0">
                <a:cs typeface="Arial" charset="0"/>
              </a:rPr>
              <a:t> до </a:t>
            </a:r>
            <a:r>
              <a:rPr lang="ru-RU" sz="2100" dirty="0" err="1">
                <a:cs typeface="Arial" charset="0"/>
              </a:rPr>
              <a:t>схвалення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своїх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дій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з</a:t>
            </a:r>
            <a:r>
              <a:rPr lang="ru-RU" sz="2100" dirty="0">
                <a:cs typeface="Arial" charset="0"/>
              </a:rPr>
              <a:t> боку </a:t>
            </a:r>
            <a:r>
              <a:rPr lang="ru-RU" sz="2100" dirty="0" err="1">
                <a:cs typeface="Arial" charset="0"/>
              </a:rPr>
              <a:t>дорослого</a:t>
            </a:r>
            <a:r>
              <a:rPr lang="ru-RU" sz="2100" dirty="0">
                <a:cs typeface="Arial" charset="0"/>
              </a:rPr>
              <a:t>, а при </a:t>
            </a:r>
            <a:r>
              <a:rPr lang="ru-RU" sz="2100" dirty="0" err="1">
                <a:cs typeface="Arial" charset="0"/>
              </a:rPr>
              <a:t>відсутності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схвалення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вважає</a:t>
            </a:r>
            <a:r>
              <a:rPr lang="ru-RU" sz="2100" dirty="0">
                <a:cs typeface="Arial" charset="0"/>
              </a:rPr>
              <a:t>, </a:t>
            </a:r>
            <a:r>
              <a:rPr lang="ru-RU" sz="2100" dirty="0" err="1">
                <a:cs typeface="Arial" charset="0"/>
              </a:rPr>
              <a:t>що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дорослий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його</a:t>
            </a:r>
            <a:r>
              <a:rPr lang="ru-RU" sz="2100" dirty="0">
                <a:cs typeface="Arial" charset="0"/>
              </a:rPr>
              <a:t> "не любить".</a:t>
            </a:r>
          </a:p>
          <a:p>
            <a:pPr>
              <a:buFont typeface="Wingdings" pitchFamily="2" charset="2"/>
              <a:buChar char="Ø"/>
            </a:pPr>
            <a:r>
              <a:rPr lang="ru-RU" sz="2100" b="1" i="1" dirty="0" err="1">
                <a:cs typeface="Arial" charset="0"/>
              </a:rPr>
              <a:t>Нові</a:t>
            </a:r>
            <a:r>
              <a:rPr lang="ru-RU" sz="2100" b="1" i="1" dirty="0">
                <a:cs typeface="Arial" charset="0"/>
              </a:rPr>
              <a:t> </a:t>
            </a:r>
            <a:r>
              <a:rPr lang="ru-RU" sz="2100" b="1" i="1" dirty="0" err="1">
                <a:cs typeface="Arial" charset="0"/>
              </a:rPr>
              <a:t>вимоги</a:t>
            </a:r>
            <a:r>
              <a:rPr lang="ru-RU" sz="2100" b="1" i="1" dirty="0">
                <a:cs typeface="Arial" charset="0"/>
              </a:rPr>
              <a:t> в </a:t>
            </a:r>
            <a:r>
              <a:rPr lang="ru-RU" sz="2100" b="1" i="1" dirty="0" err="1">
                <a:cs typeface="Arial" charset="0"/>
              </a:rPr>
              <a:t>сім'ї</a:t>
            </a:r>
            <a:r>
              <a:rPr lang="ru-RU" sz="2100" i="1" dirty="0">
                <a:cs typeface="Arial" charset="0"/>
              </a:rPr>
              <a:t>, члени </a:t>
            </a:r>
            <a:r>
              <a:rPr lang="ru-RU" sz="2100" i="1" dirty="0" err="1">
                <a:cs typeface="Arial" charset="0"/>
              </a:rPr>
              <a:t>якої</a:t>
            </a:r>
            <a:r>
              <a:rPr lang="ru-RU" sz="2100" i="1" dirty="0">
                <a:cs typeface="Arial" charset="0"/>
              </a:rPr>
              <a:t> </a:t>
            </a:r>
            <a:r>
              <a:rPr lang="ru-RU" sz="2100" i="1" dirty="0" err="1">
                <a:cs typeface="Arial" charset="0"/>
              </a:rPr>
              <a:t>починають</a:t>
            </a:r>
            <a:r>
              <a:rPr lang="ru-RU" sz="2100" i="1" dirty="0">
                <a:cs typeface="Arial" charset="0"/>
              </a:rPr>
              <a:t> </a:t>
            </a:r>
            <a:r>
              <a:rPr lang="ru-RU" sz="2100" i="1" dirty="0" err="1">
                <a:cs typeface="Arial" charset="0"/>
              </a:rPr>
              <a:t>серйозніше</a:t>
            </a:r>
            <a:r>
              <a:rPr lang="ru-RU" sz="2100" i="1" dirty="0">
                <a:cs typeface="Arial" charset="0"/>
              </a:rPr>
              <a:t> </a:t>
            </a:r>
            <a:r>
              <a:rPr lang="ru-RU" sz="2100" i="1" dirty="0" err="1">
                <a:cs typeface="Arial" charset="0"/>
              </a:rPr>
              <a:t>ставитись</a:t>
            </a:r>
            <a:r>
              <a:rPr lang="ru-RU" sz="2100" i="1" dirty="0">
                <a:cs typeface="Arial" charset="0"/>
              </a:rPr>
              <a:t> до </a:t>
            </a:r>
            <a:r>
              <a:rPr lang="ru-RU" sz="2100" i="1" dirty="0" err="1">
                <a:cs typeface="Arial" charset="0"/>
              </a:rPr>
              <a:t>дитини</a:t>
            </a:r>
            <a:r>
              <a:rPr lang="ru-RU" sz="2100" i="1" dirty="0">
                <a:cs typeface="Arial" charset="0"/>
              </a:rPr>
              <a:t>, </a:t>
            </a:r>
            <a:r>
              <a:rPr lang="ru-RU" sz="2100" i="1" dirty="0" err="1">
                <a:cs typeface="Arial" charset="0"/>
              </a:rPr>
              <a:t>до</a:t>
            </a:r>
            <a:r>
              <a:rPr lang="ru-RU" sz="2100" i="1" dirty="0">
                <a:cs typeface="Arial" charset="0"/>
              </a:rPr>
              <a:t> </a:t>
            </a:r>
            <a:r>
              <a:rPr lang="ru-RU" sz="2100" i="1" dirty="0" err="1">
                <a:cs typeface="Arial" charset="0"/>
              </a:rPr>
              <a:t>її</a:t>
            </a:r>
            <a:r>
              <a:rPr lang="ru-RU" sz="2100" dirty="0">
                <a:cs typeface="Arial" charset="0"/>
              </a:rPr>
              <a:t> </a:t>
            </a:r>
            <a:r>
              <a:rPr lang="ru-RU" sz="2100" dirty="0" err="1">
                <a:cs typeface="Arial" charset="0"/>
              </a:rPr>
              <a:t>діяльності</a:t>
            </a:r>
            <a:r>
              <a:rPr lang="ru-RU" sz="2100" dirty="0">
                <a:cs typeface="Arial" charset="0"/>
              </a:rPr>
              <a:t> в </a:t>
            </a:r>
            <a:r>
              <a:rPr lang="ru-RU" sz="2100" dirty="0" err="1">
                <a:cs typeface="Arial" charset="0"/>
              </a:rPr>
              <a:t>школі</a:t>
            </a:r>
            <a:r>
              <a:rPr lang="ru-RU" sz="2100" dirty="0">
                <a:cs typeface="Arial" charset="0"/>
              </a:rPr>
              <a:t>. </a:t>
            </a:r>
            <a:r>
              <a:rPr lang="ru-RU" sz="2100" dirty="0" err="1">
                <a:cs typeface="Arial" charset="0"/>
              </a:rPr>
              <a:t>Зростає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обов'язковість</a:t>
            </a:r>
            <a:r>
              <a:rPr lang="ru-RU" sz="2100" dirty="0">
                <a:cs typeface="Arial" charset="0"/>
              </a:rPr>
              <a:t> у </a:t>
            </a:r>
            <a:r>
              <a:rPr lang="ru-RU" sz="2100" dirty="0" err="1">
                <a:cs typeface="Arial" charset="0"/>
              </a:rPr>
              <a:t>поведінці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дитини</a:t>
            </a:r>
            <a:r>
              <a:rPr lang="ru-RU" sz="2100" dirty="0">
                <a:cs typeface="Arial" charset="0"/>
              </a:rPr>
              <a:t>. У </a:t>
            </a:r>
            <a:r>
              <a:rPr lang="ru-RU" sz="2100" dirty="0" err="1">
                <a:cs typeface="Arial" charset="0"/>
              </a:rPr>
              <a:t>центрі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відносин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з</a:t>
            </a:r>
            <a:r>
              <a:rPr lang="ru-RU" sz="2100" dirty="0">
                <a:cs typeface="Arial" charset="0"/>
              </a:rPr>
              <a:t> батьками - </a:t>
            </a:r>
            <a:r>
              <a:rPr lang="ru-RU" sz="2100" dirty="0" err="1">
                <a:cs typeface="Arial" charset="0"/>
              </a:rPr>
              <a:t>результати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й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процес</a:t>
            </a:r>
            <a:r>
              <a:rPr lang="ru-RU" sz="2100" dirty="0">
                <a:cs typeface="Arial" charset="0"/>
              </a:rPr>
              <a:t> </a:t>
            </a:r>
            <a:r>
              <a:rPr lang="ru-RU" sz="2100" dirty="0" err="1">
                <a:cs typeface="Arial" charset="0"/>
              </a:rPr>
              <a:t>учіння</a:t>
            </a:r>
            <a:r>
              <a:rPr lang="ru-RU" sz="2100" dirty="0">
                <a:cs typeface="Arial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2100" b="1" i="1" dirty="0" err="1">
                <a:cs typeface="Arial" charset="0"/>
              </a:rPr>
              <a:t>Згасання</a:t>
            </a:r>
            <a:r>
              <a:rPr lang="ru-RU" sz="2100" b="1" i="1" dirty="0">
                <a:cs typeface="Arial" charset="0"/>
              </a:rPr>
              <a:t> </a:t>
            </a:r>
            <a:r>
              <a:rPr lang="ru-RU" sz="2100" b="1" i="1" dirty="0" err="1">
                <a:cs typeface="Arial" charset="0"/>
              </a:rPr>
              <a:t>інтересу</a:t>
            </a:r>
            <a:r>
              <a:rPr lang="ru-RU" sz="2100" b="1" i="1" dirty="0">
                <a:cs typeface="Arial" charset="0"/>
              </a:rPr>
              <a:t> до </a:t>
            </a:r>
            <a:r>
              <a:rPr lang="ru-RU" sz="2100" b="1" i="1" dirty="0" err="1">
                <a:cs typeface="Arial" charset="0"/>
              </a:rPr>
              <a:t>школи</a:t>
            </a:r>
            <a:r>
              <a:rPr lang="ru-RU" sz="2100" b="1" i="1" dirty="0">
                <a:cs typeface="Arial" charset="0"/>
              </a:rPr>
              <a:t> при </a:t>
            </a:r>
            <a:r>
              <a:rPr lang="ru-RU" sz="2100" b="1" i="1" dirty="0" err="1">
                <a:cs typeface="Arial" charset="0"/>
              </a:rPr>
              <a:t>появі</a:t>
            </a:r>
            <a:r>
              <a:rPr lang="ru-RU" sz="2100" b="1" i="1" dirty="0">
                <a:cs typeface="Arial" charset="0"/>
              </a:rPr>
              <a:t> перших </a:t>
            </a:r>
            <a:r>
              <a:rPr lang="ru-RU" sz="2100" b="1" i="1" dirty="0" err="1">
                <a:cs typeface="Arial" charset="0"/>
              </a:rPr>
              <a:t>труднощів</a:t>
            </a:r>
            <a:r>
              <a:rPr lang="ru-RU" sz="2100" b="1" i="1" dirty="0">
                <a:cs typeface="Arial" charset="0"/>
              </a:rPr>
              <a:t> у </a:t>
            </a:r>
            <a:r>
              <a:rPr lang="ru-RU" sz="2100" b="1" i="1" dirty="0" err="1">
                <a:cs typeface="Arial" charset="0"/>
              </a:rPr>
              <a:t>навчанні</a:t>
            </a:r>
            <a:r>
              <a:rPr lang="ru-RU" sz="2100" b="1" i="1" dirty="0">
                <a:cs typeface="Arial" charset="0"/>
              </a:rPr>
              <a:t>, коли </a:t>
            </a:r>
            <a:r>
              <a:rPr lang="ru-RU" sz="2100" b="1" i="1" dirty="0" err="1">
                <a:cs typeface="Arial" charset="0"/>
              </a:rPr>
              <a:t>потрібно</a:t>
            </a:r>
            <a:r>
              <a:rPr lang="ru-RU" sz="2100" b="1" i="1" dirty="0">
                <a:cs typeface="Arial" charset="0"/>
              </a:rPr>
              <a:t> </a:t>
            </a:r>
            <a:r>
              <a:rPr lang="ru-RU" sz="2100" b="1" i="1" dirty="0" err="1">
                <a:cs typeface="Arial" charset="0"/>
              </a:rPr>
              <a:t>докласти</a:t>
            </a:r>
            <a:r>
              <a:rPr lang="ru-RU" sz="2100" b="1" i="1" dirty="0">
                <a:cs typeface="Arial" charset="0"/>
              </a:rPr>
              <a:t> </a:t>
            </a:r>
            <a:r>
              <a:rPr lang="ru-RU" sz="2100" b="1" i="1" dirty="0" err="1">
                <a:cs typeface="Arial" charset="0"/>
              </a:rPr>
              <a:t>зусиль</a:t>
            </a:r>
            <a:r>
              <a:rPr lang="ru-RU" sz="2100" b="1" i="1" dirty="0">
                <a:cs typeface="Arial" charset="0"/>
              </a:rPr>
              <a:t>, </a:t>
            </a:r>
            <a:r>
              <a:rPr lang="ru-RU" sz="2100" b="1" i="1" dirty="0" err="1" smtClean="0">
                <a:cs typeface="Arial" charset="0"/>
              </a:rPr>
              <a:t>проявити</a:t>
            </a:r>
            <a:r>
              <a:rPr lang="ru-RU" sz="2100" b="1" i="1" dirty="0" smtClean="0">
                <a:cs typeface="Arial" charset="0"/>
              </a:rPr>
              <a:t> </a:t>
            </a:r>
            <a:r>
              <a:rPr lang="ru-RU" sz="2100" b="1" i="1" dirty="0" err="1" smtClean="0">
                <a:cs typeface="Arial" charset="0"/>
              </a:rPr>
              <a:t>наполегливість</a:t>
            </a:r>
            <a:r>
              <a:rPr lang="ru-RU" sz="2100" b="1" i="1" dirty="0">
                <a:cs typeface="Arial" charset="0"/>
              </a:rPr>
              <a:t>, </a:t>
            </a:r>
            <a:r>
              <a:rPr lang="ru-RU" sz="2100" b="1" i="1" dirty="0" smtClean="0">
                <a:cs typeface="Arial" charset="0"/>
              </a:rPr>
              <a:t> </a:t>
            </a:r>
            <a:r>
              <a:rPr lang="ru-RU" sz="2100" b="1" i="1" dirty="0" err="1" smtClean="0">
                <a:cs typeface="Arial" charset="0"/>
              </a:rPr>
              <a:t>працелюбність</a:t>
            </a:r>
            <a:r>
              <a:rPr lang="ru-RU" sz="2100" b="1" i="1" dirty="0">
                <a:cs typeface="Arial" charset="0"/>
              </a:rPr>
              <a:t>.</a:t>
            </a:r>
            <a:r>
              <a:rPr lang="ru-RU" sz="2100" dirty="0">
                <a:cs typeface="Arial" charset="0"/>
              </a:rPr>
              <a:t> </a:t>
            </a:r>
          </a:p>
        </p:txBody>
      </p:sp>
      <p:pic>
        <p:nvPicPr>
          <p:cNvPr id="4" name="Рисунок 3" descr="1de4dc7456179ab97e080446e6459159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1071546"/>
            <a:ext cx="690562" cy="1381124"/>
          </a:xfrm>
          <a:prstGeom prst="rect">
            <a:avLst/>
          </a:prstGeom>
        </p:spPr>
      </p:pic>
      <p:pic>
        <p:nvPicPr>
          <p:cNvPr id="9" name="Рисунок 8" descr="detia-30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743575"/>
            <a:ext cx="1000125" cy="1114425"/>
          </a:xfrm>
          <a:prstGeom prst="rect">
            <a:avLst/>
          </a:prstGeom>
        </p:spPr>
      </p:pic>
      <p:pic>
        <p:nvPicPr>
          <p:cNvPr id="11" name="Рисунок 10" descr="5c5cb362805ccc139fa72a69fd666e3e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082" y="1643050"/>
            <a:ext cx="1022101" cy="738184"/>
          </a:xfrm>
          <a:prstGeom prst="rect">
            <a:avLst/>
          </a:prstGeom>
        </p:spPr>
      </p:pic>
      <p:pic>
        <p:nvPicPr>
          <p:cNvPr id="13" name="Рисунок 12" descr="detia-423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082" y="2285992"/>
            <a:ext cx="1785918" cy="1051205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80278169"/>
              </p:ext>
            </p:extLst>
          </p:nvPr>
        </p:nvGraphicFramePr>
        <p:xfrm>
          <a:off x="214282" y="1643050"/>
          <a:ext cx="8786842" cy="52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142852"/>
            <a:ext cx="86439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spc="50" dirty="0" smtClean="0">
                <a:ln w="1143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Спостереження за першокласниками  дозволило виділити:</a:t>
            </a:r>
            <a:endParaRPr lang="ru-RU" sz="3600" b="1" spc="50" dirty="0" smtClean="0">
              <a:ln w="11430"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endParaRPr lang="ru-RU" sz="2800" b="1" dirty="0">
              <a:solidFill>
                <a:schemeClr val="accent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4071942"/>
            <a:ext cx="1643074" cy="16430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642918"/>
            <a:ext cx="2900369" cy="20716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2500306"/>
            <a:ext cx="209598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0" y="0"/>
            <a:ext cx="8750665" cy="76944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Форми</a:t>
            </a: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шкільної</a:t>
            </a: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дезадаптації</a:t>
            </a:r>
            <a:r>
              <a:rPr kumimoji="0" lang="ru-RU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ru-RU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071801" y="857232"/>
            <a:ext cx="6072199" cy="6000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lvl="0" indent="-411480">
              <a:spcBef>
                <a:spcPts val="400"/>
              </a:spcBef>
              <a:buClr>
                <a:schemeClr val="tx1">
                  <a:shade val="95000"/>
                </a:schemeClr>
              </a:buClr>
              <a:buSzPct val="68000"/>
              <a:buFont typeface="Wingdings 2"/>
              <a:buChar char=""/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непристосованість до предметної сторони навчальної діяльності;</a:t>
            </a:r>
            <a:r>
              <a:rPr lang="uk-UA" sz="2800" dirty="0" smtClean="0"/>
              <a:t> низька мотивація до навчання;</a:t>
            </a:r>
          </a:p>
          <a:p>
            <a:pPr marL="548640" lvl="0" indent="-411480">
              <a:spcBef>
                <a:spcPts val="400"/>
              </a:spcBef>
              <a:buClr>
                <a:schemeClr val="tx1">
                  <a:shade val="95000"/>
                </a:schemeClr>
              </a:buClr>
              <a:buSzPct val="68000"/>
              <a:buFont typeface="Wingdings 2"/>
              <a:buChar char=""/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невміння довільно керувати своєю поведінкою;</a:t>
            </a:r>
            <a:r>
              <a:rPr lang="uk-UA" sz="2800" dirty="0" smtClean="0"/>
              <a:t> надмірна </a:t>
            </a:r>
            <a:r>
              <a:rPr lang="uk-UA" sz="2800" dirty="0" err="1" smtClean="0"/>
              <a:t>розгальмованість</a:t>
            </a:r>
            <a:r>
              <a:rPr lang="uk-UA" sz="2800" dirty="0" smtClean="0"/>
              <a:t>;  </a:t>
            </a:r>
            <a:endParaRPr lang="ru-RU" sz="2800" dirty="0" smtClean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8000"/>
              <a:buFont typeface="Wingdings 2"/>
              <a:buChar char=""/>
              <a:tabLst/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невміння увійти в темп шкільного життя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(частіше зустрічається в </a:t>
            </a:r>
            <a:r>
              <a:rPr kumimoji="0" lang="uk-U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соматично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ослаблених дітей, із затримками розвитку, слабким типом нервової системи);</a:t>
            </a: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48640" lvl="0" indent="-411480">
              <a:spcBef>
                <a:spcPts val="400"/>
              </a:spcBef>
              <a:buClr>
                <a:schemeClr val="tx1">
                  <a:shade val="95000"/>
                </a:schemeClr>
              </a:buClr>
              <a:buSzPct val="68000"/>
              <a:buFont typeface="Wingdings 2"/>
              <a:buChar char=""/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шкільний невроз або «фобія школи»,</a:t>
            </a:r>
            <a:r>
              <a:rPr lang="ru-RU" sz="28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тривожність</a:t>
            </a:r>
            <a:r>
              <a:rPr lang="ru-RU" sz="28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депресія</a:t>
            </a:r>
            <a:r>
              <a:rPr lang="ru-RU" sz="2800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.</a:t>
            </a: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Рисунок 8" descr="1316075619_children_07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6363"/>
            <a:ext cx="1928826" cy="1581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1316075606_children_01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8934"/>
            <a:ext cx="1851418" cy="1481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3078</TotalTime>
  <Words>1469</Words>
  <Application>Microsoft Office PowerPoint</Application>
  <PresentationFormat>Экран (4:3)</PresentationFormat>
  <Paragraphs>137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Открытая</vt:lpstr>
      <vt:lpstr>Презентация PowerPoint</vt:lpstr>
      <vt:lpstr>Презентация PowerPoint</vt:lpstr>
      <vt:lpstr>«Шестилітні учні за своїм статусом – школярі, які навчаються в певних часових нормах за чітко визначеними вимогами навчальних програм, підручниками. А з іншого - це діти, які за своїм віком перебувають на межі вікових періодів  - дошкілля і молодшого шкільного віку. Саме це зумовлює перебудову їхньої психіки, складність адаптації до умов шкільного навчання» – так акцентувала О.Я.Савченко доктор педагогічних наук, професор, заслужений робітник освіти Украини.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Наступною умовою успішного виховання і розвитку є вироблення у дитини вміння долати труднощі. Важливо ще в дитячому садку привчити дітей розпочату справу доводити до кінця,  потрібно підготувати дошкільника до неминучих труднощів   у  навчанні.  Свідомість переборення цих труднощів допомагає дитині правильно поставитися до своїх можливих невдач. </vt:lpstr>
      <vt:lpstr>Презентация PowerPoint</vt:lpstr>
      <vt:lpstr>Презентация PowerPoint</vt:lpstr>
      <vt:lpstr>Презентация PowerPoint</vt:lpstr>
      <vt:lpstr>    Слід пам'ятати, що під час навчання навичка читання повинна передувати навичці письма. Нині,  за нетривалий час, діти змушені паралельно засвоювати обидві навички,  а більшості дітей                       це дуже складно. 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 ВИКОРИСТАНОЇ ЛІТЕРАТУРИ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НЕВВ</cp:lastModifiedBy>
  <cp:revision>318</cp:revision>
  <dcterms:created xsi:type="dcterms:W3CDTF">2013-02-07T19:19:02Z</dcterms:created>
  <dcterms:modified xsi:type="dcterms:W3CDTF">2017-11-25T14:42:39Z</dcterms:modified>
</cp:coreProperties>
</file>