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1"/>
  </p:notesMasterIdLst>
  <p:sldIdLst>
    <p:sldId id="289" r:id="rId2"/>
    <p:sldId id="277" r:id="rId3"/>
    <p:sldId id="265" r:id="rId4"/>
    <p:sldId id="264" r:id="rId5"/>
    <p:sldId id="266" r:id="rId6"/>
    <p:sldId id="276" r:id="rId7"/>
    <p:sldId id="257" r:id="rId8"/>
    <p:sldId id="258" r:id="rId9"/>
    <p:sldId id="259" r:id="rId10"/>
    <p:sldId id="260" r:id="rId11"/>
    <p:sldId id="261" r:id="rId12"/>
    <p:sldId id="262" r:id="rId13"/>
    <p:sldId id="270" r:id="rId14"/>
    <p:sldId id="267" r:id="rId15"/>
    <p:sldId id="271" r:id="rId16"/>
    <p:sldId id="268" r:id="rId17"/>
    <p:sldId id="272" r:id="rId18"/>
    <p:sldId id="269" r:id="rId19"/>
    <p:sldId id="273" r:id="rId20"/>
    <p:sldId id="274" r:id="rId21"/>
    <p:sldId id="275" r:id="rId22"/>
    <p:sldId id="278" r:id="rId23"/>
    <p:sldId id="279" r:id="rId24"/>
    <p:sldId id="282" r:id="rId25"/>
    <p:sldId id="283" r:id="rId26"/>
    <p:sldId id="290" r:id="rId27"/>
    <p:sldId id="285" r:id="rId28"/>
    <p:sldId id="286" r:id="rId29"/>
    <p:sldId id="287" r:id="rId3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F020"/>
    <a:srgbClr val="FFFF99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0" autoAdjust="0"/>
    <p:restoredTop sz="92418" autoAdjust="0"/>
  </p:normalViewPr>
  <p:slideViewPr>
    <p:cSldViewPr>
      <p:cViewPr varScale="1">
        <p:scale>
          <a:sx n="59" d="100"/>
          <a:sy n="59" d="100"/>
        </p:scale>
        <p:origin x="-78" y="-2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dirty="0" smtClean="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BFB53099-CC75-49E5-A818-16FDF84DDB8C}" type="datetimeFigureOut">
              <a:rPr lang="ru-RU"/>
              <a:pPr>
                <a:defRPr/>
              </a:pPr>
              <a:t>10.12.2017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dirty="0" smtClean="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3CF68838-D75A-4FD8-BD67-92127403AC5F}" type="slidenum">
              <a:rPr lang="ru-RU"/>
              <a:pPr>
                <a:defRPr/>
              </a:pPr>
              <a:t>‹№›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0E02529-2CD1-4FA3-BA2A-169429E04EBB}" type="slidenum">
              <a:rPr lang="ru-RU"/>
              <a:pPr/>
              <a:t>12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48A79AA-A51D-41FD-B17B-49F2849015AB}" type="datetimeFigureOut">
              <a:rPr lang="ru-RU" smtClean="0"/>
              <a:pPr>
                <a:defRPr/>
              </a:pPr>
              <a:t>10.12.2017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C838A7-6B0C-48D3-93E0-081BC4054649}" type="slidenum">
              <a:rPr lang="ru-RU" smtClean="0"/>
              <a:pPr>
                <a:defRPr/>
              </a:pPr>
              <a:t>‹№›</a:t>
            </a:fld>
            <a:endParaRPr lang="ru-RU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2EDDD2-7AF5-408C-BCC9-0C44B69BDA70}" type="datetimeFigureOut">
              <a:rPr lang="ru-RU" smtClean="0"/>
              <a:pPr>
                <a:defRPr/>
              </a:pPr>
              <a:t>10.12.2017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0F0975-87A5-4546-BCC4-2CB091004FAB}" type="slidenum">
              <a:rPr lang="ru-RU" smtClean="0"/>
              <a:pPr>
                <a:defRPr/>
              </a:pPr>
              <a:t>‹№›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C5F5043-8955-44A1-B642-ABF2BCF8372B}" type="datetimeFigureOut">
              <a:rPr lang="ru-RU" smtClean="0"/>
              <a:pPr>
                <a:defRPr/>
              </a:pPr>
              <a:t>10.12.2017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97A0A2-14F8-4FE7-97A2-B30DAAB8860D}" type="slidenum">
              <a:rPr lang="ru-RU" smtClean="0"/>
              <a:pPr>
                <a:defRPr/>
              </a:pPr>
              <a:t>‹№›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BBF33DA-42F3-4D7F-93DD-4975ABBF73F3}" type="datetimeFigureOut">
              <a:rPr lang="ru-RU" smtClean="0"/>
              <a:pPr>
                <a:defRPr/>
              </a:pPr>
              <a:t>10.12.2017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68ADA9-187A-4CC7-B1A4-941883AF5B64}" type="slidenum">
              <a:rPr lang="ru-RU" smtClean="0"/>
              <a:pPr>
                <a:defRPr/>
              </a:pPr>
              <a:t>‹№›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3A7EB17-9AF8-4C74-B8DF-E2A154F65FBD}" type="datetimeFigureOut">
              <a:rPr lang="ru-RU" smtClean="0"/>
              <a:pPr>
                <a:defRPr/>
              </a:pPr>
              <a:t>10.12.2017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pPr>
              <a:defRPr/>
            </a:pPr>
            <a:fld id="{47157D10-E29C-4DD9-A662-689BD152A53B}" type="slidenum">
              <a:rPr lang="ru-RU" smtClean="0"/>
              <a:pPr>
                <a:defRPr/>
              </a:pPr>
              <a:t>‹№›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B67E589-468E-4523-B353-B93DD31983E0}" type="datetimeFigureOut">
              <a:rPr lang="ru-RU" smtClean="0"/>
              <a:pPr>
                <a:defRPr/>
              </a:pPr>
              <a:t>10.12.2017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A811DD-498C-4651-919A-42F30EC32D6B}" type="slidenum">
              <a:rPr lang="ru-RU" smtClean="0"/>
              <a:pPr>
                <a:defRPr/>
              </a:pPr>
              <a:t>‹№›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353C845-8C43-406B-B2F7-D60CA27CA9D8}" type="datetimeFigureOut">
              <a:rPr lang="ru-RU" smtClean="0"/>
              <a:pPr>
                <a:defRPr/>
              </a:pPr>
              <a:t>10.12.2017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A6F765-2A39-4F54-B863-4458B61F3F80}" type="slidenum">
              <a:rPr lang="ru-RU" smtClean="0"/>
              <a:pPr>
                <a:defRPr/>
              </a:pPr>
              <a:t>‹№›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FC14628-C81B-4E41-B375-40DE0E2E5F2F}" type="datetimeFigureOut">
              <a:rPr lang="ru-RU" smtClean="0"/>
              <a:pPr>
                <a:defRPr/>
              </a:pPr>
              <a:t>10.12.2017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6C5708-B168-4204-B2B7-067638FC2C05}" type="slidenum">
              <a:rPr lang="ru-RU" smtClean="0"/>
              <a:pPr>
                <a:defRPr/>
              </a:pPr>
              <a:t>‹№›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30E587D-9C49-4BAE-90FD-4594FF48D248}" type="datetimeFigureOut">
              <a:rPr lang="ru-RU" smtClean="0"/>
              <a:pPr>
                <a:defRPr/>
              </a:pPr>
              <a:t>10.12.2017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D58266-92E4-4BB4-84A2-6EDF4225ECCF}" type="slidenum">
              <a:rPr lang="ru-RU" smtClean="0"/>
              <a:pPr>
                <a:defRPr/>
              </a:pPr>
              <a:t>‹№›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A0524EB-F7F5-4EA4-924C-55380F36EFE6}" type="datetimeFigureOut">
              <a:rPr lang="ru-RU" smtClean="0"/>
              <a:pPr>
                <a:defRPr/>
              </a:pPr>
              <a:t>10.12.2017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52E99E-D83F-4535-9AF4-759C91A31347}" type="slidenum">
              <a:rPr lang="ru-RU" smtClean="0"/>
              <a:pPr>
                <a:defRPr/>
              </a:pPr>
              <a:t>‹№›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C4E2F0-6EB4-4479-A982-9EF78705D7B2}" type="datetimeFigureOut">
              <a:rPr lang="ru-RU" smtClean="0"/>
              <a:pPr>
                <a:defRPr/>
              </a:pPr>
              <a:t>10.12.2017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CAB75C-41EE-45F8-B0E5-F3DCC2761DBA}" type="slidenum">
              <a:rPr lang="ru-RU" smtClean="0"/>
              <a:pPr>
                <a:defRPr/>
              </a:pPr>
              <a:t>‹№›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6C8ABD4C-C48C-446C-9702-0DABEEC6EBA9}" type="datetimeFigureOut">
              <a:rPr lang="ru-RU" smtClean="0"/>
              <a:pPr>
                <a:defRPr/>
              </a:pPr>
              <a:t>10.12.2017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714AB735-A36E-4FFC-883B-55460A11B052}" type="slidenum">
              <a:rPr lang="ru-RU" smtClean="0"/>
              <a:pPr>
                <a:defRPr/>
              </a:pPr>
              <a:t>‹№›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29600" cy="3869052"/>
          </a:xfrm>
        </p:spPr>
        <p:txBody>
          <a:bodyPr>
            <a:normAutofit/>
          </a:bodyPr>
          <a:lstStyle/>
          <a:p>
            <a:r>
              <a:rPr lang="ru-RU" dirty="0" smtClean="0">
                <a:ln w="6350"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Урок - </a:t>
            </a:r>
            <a:r>
              <a:rPr lang="ru-RU" dirty="0" err="1" smtClean="0">
                <a:ln w="6350"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презентація</a:t>
            </a:r>
            <a:r>
              <a:rPr lang="ru-RU" dirty="0" smtClean="0">
                <a:ln w="6350"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 smtClean="0">
                <a:ln w="6350"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 smtClean="0">
                <a:ln w="6350"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 </a:t>
            </a:r>
            <a:r>
              <a:rPr lang="ru-RU" dirty="0" err="1" smtClean="0">
                <a:ln w="6350"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Найпростіші</a:t>
            </a:r>
            <a:r>
              <a:rPr lang="ru-RU" dirty="0" smtClean="0">
                <a:ln w="6350"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ln w="6350"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геометричні</a:t>
            </a:r>
            <a:r>
              <a:rPr lang="ru-RU" dirty="0" smtClean="0">
                <a:ln w="6350"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ln w="6350"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фігури</a:t>
            </a:r>
            <a:r>
              <a:rPr lang="ru-RU" dirty="0" smtClean="0">
                <a:ln w="6350"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 </a:t>
            </a:r>
            <a:r>
              <a:rPr lang="ru-RU" dirty="0" err="1" smtClean="0">
                <a:ln w="6350"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їх</a:t>
            </a:r>
            <a:r>
              <a:rPr lang="ru-RU" dirty="0" smtClean="0">
                <a:ln w="6350"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ln w="6350"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властивості</a:t>
            </a:r>
            <a:r>
              <a:rPr lang="ru-RU" dirty="0" smtClean="0">
                <a:ln w="6350"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“ </a:t>
            </a:r>
            <a:r>
              <a:rPr lang="ru-RU" dirty="0" smtClean="0">
                <a:ln w="6350"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 smtClean="0">
                <a:ln w="6350"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 smtClean="0">
                <a:ln w="6350"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 smtClean="0">
                <a:ln w="6350"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dirty="0" err="1" smtClean="0">
                <a:ln w="6350"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Геометрія</a:t>
            </a:r>
            <a:r>
              <a:rPr lang="ru-RU" sz="3600" dirty="0" smtClean="0">
                <a:ln w="6350"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7 </a:t>
            </a:r>
            <a:r>
              <a:rPr lang="ru-RU" sz="3600" dirty="0" err="1" smtClean="0">
                <a:ln w="6350"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клас</a:t>
            </a:r>
            <a:r>
              <a:rPr lang="ru-RU" dirty="0" smtClean="0">
                <a:ln w="6350"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 smtClean="0">
                <a:ln w="6350"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</a:rPr>
            </a:br>
            <a:endParaRPr lang="ru-RU" dirty="0">
              <a:ln w="6350">
                <a:solidFill>
                  <a:srgbClr val="FFC000"/>
                </a:solidFill>
              </a:ln>
              <a:solidFill>
                <a:srgbClr val="FFFF00"/>
              </a:solidFill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2915816" y="404664"/>
            <a:ext cx="3943797" cy="36004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548640" lvl="0" indent="-41148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prstClr val="white">
                  <a:shade val="95000"/>
                </a:prstClr>
              </a:buClr>
              <a:buSzPct val="65000"/>
              <a:defRPr/>
            </a:pPr>
            <a:r>
              <a:rPr lang="uk-UA" sz="2000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ЗОШ  І-ІІ ст. с. </a:t>
            </a:r>
            <a:r>
              <a:rPr lang="uk-UA" sz="2000" dirty="0" err="1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Секунь</a:t>
            </a:r>
            <a:endParaRPr lang="ru-RU" sz="2000" dirty="0" smtClean="0">
              <a:ln>
                <a:solidFill>
                  <a:srgbClr val="FFC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</a:endParaRPr>
          </a:p>
          <a:p>
            <a:pPr marL="548640" marR="0" lvl="0" indent="-41148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endParaRPr kumimoji="0" lang="uk-UA" sz="2000" b="0" i="0" u="none" strike="noStrike" kern="1200" cap="none" spc="0" normalizeH="0" baseline="0" noProof="0" dirty="0" smtClean="0">
              <a:ln>
                <a:solidFill>
                  <a:srgbClr val="FFC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932040" y="4797152"/>
            <a:ext cx="3943797" cy="7200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548640" lvl="0" indent="-41148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uk-UA" sz="2000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вчитель математики</a:t>
            </a:r>
            <a:endParaRPr kumimoji="0" lang="uk-UA" sz="2000" b="0" i="0" u="none" strike="noStrike" kern="1200" cap="none" spc="0" normalizeH="0" baseline="0" noProof="0" dirty="0" smtClean="0">
              <a:ln>
                <a:solidFill>
                  <a:srgbClr val="FFC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548640" marR="0" lvl="0" indent="-41148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uk-UA" sz="2000" b="0" i="0" u="none" strike="noStrike" kern="1200" cap="none" spc="0" normalizeH="0" baseline="0" noProof="0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Шимчук Валентина Петрівна</a:t>
            </a:r>
          </a:p>
        </p:txBody>
      </p:sp>
      <p:pic>
        <p:nvPicPr>
          <p:cNvPr id="6" name="Picture 12" descr="Картинки по запросу геометри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4005064"/>
            <a:ext cx="2411760" cy="1938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8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uk-UA" dirty="0" smtClean="0">
                <a:solidFill>
                  <a:srgbClr val="FFFF00"/>
                </a:solidFill>
              </a:rPr>
              <a:t>Властивості вимірювання кутів</a:t>
            </a:r>
            <a:endParaRPr lang="ru-RU" dirty="0" smtClean="0">
              <a:solidFill>
                <a:srgbClr val="FFFF00"/>
              </a:solidFill>
            </a:endParaRPr>
          </a:p>
        </p:txBody>
      </p:sp>
      <p:sp>
        <p:nvSpPr>
          <p:cNvPr id="9219" name="Содержимое 2"/>
          <p:cNvSpPr>
            <a:spLocks noGrp="1"/>
          </p:cNvSpPr>
          <p:nvPr>
            <p:ph idx="1"/>
          </p:nvPr>
        </p:nvSpPr>
        <p:spPr>
          <a:xfrm>
            <a:off x="314292" y="3357562"/>
            <a:ext cx="8829708" cy="2768600"/>
          </a:xfrm>
        </p:spPr>
        <p:txBody>
          <a:bodyPr>
            <a:normAutofit/>
          </a:bodyPr>
          <a:lstStyle/>
          <a:p>
            <a:pPr eaLnBrk="1" hangingPunct="1">
              <a:buFont typeface="Arial" charset="0"/>
              <a:buNone/>
            </a:pPr>
            <a:r>
              <a:rPr lang="uk-UA" sz="3200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Градусна міра кожного кута більша за нуль. </a:t>
            </a:r>
          </a:p>
          <a:p>
            <a:pPr eaLnBrk="1" hangingPunct="1">
              <a:buFont typeface="Arial" charset="0"/>
              <a:buNone/>
            </a:pPr>
            <a:endParaRPr lang="uk-UA" sz="1800" dirty="0" smtClean="0">
              <a:ln>
                <a:solidFill>
                  <a:srgbClr val="FFC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Font typeface="Arial" charset="0"/>
              <a:buNone/>
            </a:pPr>
            <a:r>
              <a:rPr lang="uk-UA" sz="3200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Градусна міра кута дорівнює сумі градусних мір кутів, на які він розбивається будь-яким променем, що проходить між його сторонами.</a:t>
            </a:r>
            <a:endParaRPr lang="ru-RU" sz="3200" dirty="0" smtClean="0">
              <a:ln>
                <a:solidFill>
                  <a:srgbClr val="FFC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1736" y="1428736"/>
            <a:ext cx="2852489" cy="1928826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dirty="0" smtClean="0">
                <a:solidFill>
                  <a:srgbClr val="FFFF00"/>
                </a:solidFill>
              </a:rPr>
              <a:t>Властивості відкладання кутів</a:t>
            </a:r>
            <a:endParaRPr lang="ru-RU" dirty="0" smtClean="0">
              <a:solidFill>
                <a:srgbClr val="FFFF00"/>
              </a:solidFill>
            </a:endParaRPr>
          </a:p>
        </p:txBody>
      </p:sp>
      <p:sp>
        <p:nvSpPr>
          <p:cNvPr id="10243" name="Содержимое 2"/>
          <p:cNvSpPr>
            <a:spLocks noGrp="1"/>
          </p:cNvSpPr>
          <p:nvPr>
            <p:ph idx="1"/>
          </p:nvPr>
        </p:nvSpPr>
        <p:spPr>
          <a:xfrm>
            <a:off x="457200" y="4214813"/>
            <a:ext cx="8229600" cy="1911350"/>
          </a:xfrm>
        </p:spPr>
        <p:txBody>
          <a:bodyPr>
            <a:normAutofit/>
          </a:bodyPr>
          <a:lstStyle/>
          <a:p>
            <a:pPr eaLnBrk="1" hangingPunct="1">
              <a:buFont typeface="Arial" charset="0"/>
              <a:buNone/>
            </a:pPr>
            <a:r>
              <a:rPr lang="uk-UA" sz="3200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Від будь-якого променя в один бік від нього можна відкласти тільки один кут даної градусної міри.</a:t>
            </a:r>
            <a:endParaRPr lang="ru-RU" sz="3200" dirty="0" smtClean="0">
              <a:ln>
                <a:solidFill>
                  <a:srgbClr val="FFC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63" y="1543050"/>
            <a:ext cx="2889106" cy="2314578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625" y="1500189"/>
            <a:ext cx="2626516" cy="2500316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Группа 26"/>
          <p:cNvGrpSpPr>
            <a:grpSpLocks/>
          </p:cNvGrpSpPr>
          <p:nvPr/>
        </p:nvGrpSpPr>
        <p:grpSpPr bwMode="auto">
          <a:xfrm>
            <a:off x="1727200" y="1214438"/>
            <a:ext cx="5273675" cy="2803525"/>
            <a:chOff x="1727739" y="1214422"/>
            <a:chExt cx="5273153" cy="2803526"/>
          </a:xfrm>
        </p:grpSpPr>
        <p:cxnSp>
          <p:nvCxnSpPr>
            <p:cNvPr id="6" name="Прямая соединительная линия 5"/>
            <p:cNvCxnSpPr/>
            <p:nvPr/>
          </p:nvCxnSpPr>
          <p:spPr>
            <a:xfrm>
              <a:off x="1786471" y="3263885"/>
              <a:ext cx="5214421" cy="1588"/>
            </a:xfrm>
            <a:prstGeom prst="line">
              <a:avLst/>
            </a:prstGeom>
            <a:ln w="635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 flipV="1">
              <a:off x="4215106" y="1500172"/>
              <a:ext cx="1928621" cy="1785938"/>
            </a:xfrm>
            <a:prstGeom prst="line">
              <a:avLst/>
            </a:prstGeom>
            <a:ln w="635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Блок-схема: узел 16"/>
            <p:cNvSpPr/>
            <p:nvPr/>
          </p:nvSpPr>
          <p:spPr>
            <a:xfrm>
              <a:off x="4192883" y="3186098"/>
              <a:ext cx="142861" cy="142875"/>
            </a:xfrm>
            <a:prstGeom prst="flowChartConnector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9" name="Дуга 18"/>
            <p:cNvSpPr/>
            <p:nvPr/>
          </p:nvSpPr>
          <p:spPr>
            <a:xfrm rot="20232413">
              <a:off x="3748427" y="2884473"/>
              <a:ext cx="1107965" cy="1133475"/>
            </a:xfrm>
            <a:prstGeom prst="arc">
              <a:avLst>
                <a:gd name="adj1" fmla="val 13561136"/>
                <a:gd name="adj2" fmla="val 79254"/>
              </a:avLst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0" name="Дуга 19"/>
            <p:cNvSpPr/>
            <p:nvPr/>
          </p:nvSpPr>
          <p:spPr>
            <a:xfrm rot="20232413">
              <a:off x="3819857" y="2813035"/>
              <a:ext cx="1107965" cy="1133475"/>
            </a:xfrm>
            <a:prstGeom prst="arc">
              <a:avLst>
                <a:gd name="adj1" fmla="val 19506633"/>
                <a:gd name="adj2" fmla="val 431691"/>
              </a:avLst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11274" name="TextBox 8"/>
            <p:cNvSpPr txBox="1">
              <a:spLocks noChangeArrowheads="1"/>
            </p:cNvSpPr>
            <p:nvPr/>
          </p:nvSpPr>
          <p:spPr bwMode="auto">
            <a:xfrm>
              <a:off x="1727739" y="2693988"/>
              <a:ext cx="214313" cy="584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uk-UA" sz="3200" b="1" dirty="0">
                  <a:solidFill>
                    <a:srgbClr val="FF0000"/>
                  </a:solidFill>
                  <a:latin typeface="Calibri" pitchFamily="34" charset="0"/>
                </a:rPr>
                <a:t>А</a:t>
              </a:r>
              <a:endParaRPr lang="ru-RU" sz="3200" b="1" dirty="0">
                <a:solidFill>
                  <a:srgbClr val="FF0000"/>
                </a:solidFill>
                <a:latin typeface="Calibri" pitchFamily="34" charset="0"/>
              </a:endParaRPr>
            </a:p>
          </p:txBody>
        </p:sp>
        <p:sp>
          <p:nvSpPr>
            <p:cNvPr id="11275" name="TextBox 11"/>
            <p:cNvSpPr txBox="1">
              <a:spLocks noChangeArrowheads="1"/>
            </p:cNvSpPr>
            <p:nvPr/>
          </p:nvSpPr>
          <p:spPr bwMode="auto">
            <a:xfrm>
              <a:off x="4031862" y="3239433"/>
              <a:ext cx="285750" cy="584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uk-UA" sz="3200" b="1" dirty="0">
                  <a:solidFill>
                    <a:srgbClr val="FF0000"/>
                  </a:solidFill>
                  <a:latin typeface="Calibri" pitchFamily="34" charset="0"/>
                </a:rPr>
                <a:t>О</a:t>
              </a:r>
              <a:endParaRPr lang="ru-RU" sz="3200" b="1" dirty="0">
                <a:solidFill>
                  <a:srgbClr val="FF0000"/>
                </a:solidFill>
                <a:latin typeface="Calibri" pitchFamily="34" charset="0"/>
              </a:endParaRPr>
            </a:p>
          </p:txBody>
        </p:sp>
        <p:sp>
          <p:nvSpPr>
            <p:cNvPr id="11276" name="TextBox 11"/>
            <p:cNvSpPr txBox="1">
              <a:spLocks noChangeArrowheads="1"/>
            </p:cNvSpPr>
            <p:nvPr/>
          </p:nvSpPr>
          <p:spPr bwMode="auto">
            <a:xfrm>
              <a:off x="5643570" y="1214422"/>
              <a:ext cx="285750" cy="584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uk-UA" sz="3200" b="1" dirty="0">
                  <a:solidFill>
                    <a:srgbClr val="FF0000"/>
                  </a:solidFill>
                  <a:latin typeface="Calibri" pitchFamily="34" charset="0"/>
                </a:rPr>
                <a:t>В</a:t>
              </a:r>
              <a:endParaRPr lang="ru-RU" sz="3200" b="1" dirty="0">
                <a:solidFill>
                  <a:srgbClr val="FF0000"/>
                </a:solidFill>
                <a:latin typeface="Calibri" pitchFamily="34" charset="0"/>
              </a:endParaRPr>
            </a:p>
          </p:txBody>
        </p:sp>
        <p:sp>
          <p:nvSpPr>
            <p:cNvPr id="11277" name="TextBox 9"/>
            <p:cNvSpPr txBox="1">
              <a:spLocks noChangeArrowheads="1"/>
            </p:cNvSpPr>
            <p:nvPr/>
          </p:nvSpPr>
          <p:spPr bwMode="auto">
            <a:xfrm>
              <a:off x="6514052" y="2716213"/>
              <a:ext cx="214312" cy="584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uk-UA" sz="3200" b="1" dirty="0">
                  <a:solidFill>
                    <a:srgbClr val="FF0000"/>
                  </a:solidFill>
                  <a:latin typeface="Calibri" pitchFamily="34" charset="0"/>
                </a:rPr>
                <a:t>С</a:t>
              </a:r>
              <a:endParaRPr lang="ru-RU" sz="3200" b="1" dirty="0">
                <a:solidFill>
                  <a:srgbClr val="FF0000"/>
                </a:solidFill>
                <a:latin typeface="Calibri" pitchFamily="34" charset="0"/>
              </a:endParaRPr>
            </a:p>
          </p:txBody>
        </p:sp>
      </p:grpSp>
      <p:sp>
        <p:nvSpPr>
          <p:cNvPr id="1126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dirty="0" smtClean="0">
                <a:solidFill>
                  <a:srgbClr val="FFFF00"/>
                </a:solidFill>
              </a:rPr>
              <a:t>Суміжні кути</a:t>
            </a:r>
            <a:endParaRPr lang="ru-RU" dirty="0" smtClean="0">
              <a:solidFill>
                <a:srgbClr val="FFFF00"/>
              </a:solidFill>
            </a:endParaRPr>
          </a:p>
        </p:txBody>
      </p:sp>
      <p:sp>
        <p:nvSpPr>
          <p:cNvPr id="11267" name="Содержимое 2"/>
          <p:cNvSpPr>
            <a:spLocks noGrp="1"/>
          </p:cNvSpPr>
          <p:nvPr>
            <p:ph idx="1"/>
          </p:nvPr>
        </p:nvSpPr>
        <p:spPr>
          <a:xfrm>
            <a:off x="571500" y="4000500"/>
            <a:ext cx="8229600" cy="1614488"/>
          </a:xfrm>
        </p:spPr>
        <p:txBody>
          <a:bodyPr/>
          <a:lstStyle/>
          <a:p>
            <a:pPr eaLnBrk="1" hangingPunct="1"/>
            <a:r>
              <a:rPr lang="uk-UA" sz="3200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Два кути називаються </a:t>
            </a:r>
            <a:r>
              <a:rPr lang="uk-UA" sz="3200" b="1" i="1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суміжними, </a:t>
            </a:r>
            <a:r>
              <a:rPr lang="uk-UA" sz="3200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якщо в них одна сторона спільна, а дві інші сторони є доповняльними променями.</a:t>
            </a:r>
            <a:endParaRPr lang="ru-RU" sz="3200" dirty="0" smtClean="0">
              <a:ln>
                <a:solidFill>
                  <a:srgbClr val="FFC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/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Группа 18"/>
          <p:cNvGrpSpPr>
            <a:grpSpLocks/>
          </p:cNvGrpSpPr>
          <p:nvPr/>
        </p:nvGrpSpPr>
        <p:grpSpPr bwMode="auto">
          <a:xfrm>
            <a:off x="1714500" y="1571625"/>
            <a:ext cx="5273675" cy="2946400"/>
            <a:chOff x="1714480" y="1428736"/>
            <a:chExt cx="5273153" cy="2946402"/>
          </a:xfrm>
        </p:grpSpPr>
        <p:cxnSp>
          <p:nvCxnSpPr>
            <p:cNvPr id="6" name="Прямая соединительная линия 5"/>
            <p:cNvCxnSpPr/>
            <p:nvPr/>
          </p:nvCxnSpPr>
          <p:spPr>
            <a:xfrm>
              <a:off x="1773212" y="3621075"/>
              <a:ext cx="5214421" cy="1587"/>
            </a:xfrm>
            <a:prstGeom prst="line">
              <a:avLst/>
            </a:prstGeom>
            <a:ln w="635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Прямая соединительная линия 6"/>
            <p:cNvCxnSpPr/>
            <p:nvPr/>
          </p:nvCxnSpPr>
          <p:spPr>
            <a:xfrm rot="5400000" flipH="1" flipV="1">
              <a:off x="3598549" y="2136806"/>
              <a:ext cx="2143126" cy="869864"/>
            </a:xfrm>
            <a:prstGeom prst="line">
              <a:avLst/>
            </a:prstGeom>
            <a:ln w="635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Блок-схема: узел 7"/>
            <p:cNvSpPr/>
            <p:nvPr/>
          </p:nvSpPr>
          <p:spPr>
            <a:xfrm>
              <a:off x="4179624" y="3543287"/>
              <a:ext cx="142861" cy="142875"/>
            </a:xfrm>
            <a:prstGeom prst="flowChartConnector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9" name="Дуга 8"/>
            <p:cNvSpPr/>
            <p:nvPr/>
          </p:nvSpPr>
          <p:spPr>
            <a:xfrm rot="20232413">
              <a:off x="3735168" y="3241662"/>
              <a:ext cx="1107965" cy="1133476"/>
            </a:xfrm>
            <a:prstGeom prst="arc">
              <a:avLst>
                <a:gd name="adj1" fmla="val 13561136"/>
                <a:gd name="adj2" fmla="val 79254"/>
              </a:avLst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10" name="Дуга 9"/>
            <p:cNvSpPr/>
            <p:nvPr/>
          </p:nvSpPr>
          <p:spPr>
            <a:xfrm rot="20232413">
              <a:off x="3806598" y="3170225"/>
              <a:ext cx="1107965" cy="1133476"/>
            </a:xfrm>
            <a:prstGeom prst="arc">
              <a:avLst>
                <a:gd name="adj1" fmla="val 17983693"/>
                <a:gd name="adj2" fmla="val 431691"/>
              </a:avLst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12298" name="TextBox 8"/>
            <p:cNvSpPr txBox="1">
              <a:spLocks noChangeArrowheads="1"/>
            </p:cNvSpPr>
            <p:nvPr/>
          </p:nvSpPr>
          <p:spPr bwMode="auto">
            <a:xfrm>
              <a:off x="1714480" y="3051178"/>
              <a:ext cx="214313" cy="584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uk-UA" sz="3200" b="1" dirty="0">
                  <a:solidFill>
                    <a:srgbClr val="FF0000"/>
                  </a:solidFill>
                  <a:latin typeface="Calibri" pitchFamily="34" charset="0"/>
                </a:rPr>
                <a:t>А</a:t>
              </a:r>
              <a:endParaRPr lang="ru-RU" sz="3200" b="1" dirty="0">
                <a:solidFill>
                  <a:srgbClr val="FF0000"/>
                </a:solidFill>
                <a:latin typeface="Calibri" pitchFamily="34" charset="0"/>
              </a:endParaRPr>
            </a:p>
          </p:txBody>
        </p:sp>
        <p:sp>
          <p:nvSpPr>
            <p:cNvPr id="12299" name="TextBox 11"/>
            <p:cNvSpPr txBox="1">
              <a:spLocks noChangeArrowheads="1"/>
            </p:cNvSpPr>
            <p:nvPr/>
          </p:nvSpPr>
          <p:spPr bwMode="auto">
            <a:xfrm>
              <a:off x="4018603" y="3596623"/>
              <a:ext cx="285750" cy="584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uk-UA" sz="3200" b="1" dirty="0">
                  <a:solidFill>
                    <a:srgbClr val="FF0000"/>
                  </a:solidFill>
                  <a:latin typeface="Calibri" pitchFamily="34" charset="0"/>
                </a:rPr>
                <a:t>О</a:t>
              </a:r>
              <a:endParaRPr lang="ru-RU" sz="3200" b="1" dirty="0">
                <a:solidFill>
                  <a:srgbClr val="FF0000"/>
                </a:solidFill>
                <a:latin typeface="Calibri" pitchFamily="34" charset="0"/>
              </a:endParaRPr>
            </a:p>
          </p:txBody>
        </p:sp>
        <p:sp>
          <p:nvSpPr>
            <p:cNvPr id="12300" name="TextBox 11"/>
            <p:cNvSpPr txBox="1">
              <a:spLocks noChangeArrowheads="1"/>
            </p:cNvSpPr>
            <p:nvPr/>
          </p:nvSpPr>
          <p:spPr bwMode="auto">
            <a:xfrm>
              <a:off x="4500562" y="1428736"/>
              <a:ext cx="285750" cy="584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uk-UA" sz="3200" b="1" dirty="0">
                  <a:solidFill>
                    <a:srgbClr val="FF0000"/>
                  </a:solidFill>
                  <a:latin typeface="Calibri" pitchFamily="34" charset="0"/>
                </a:rPr>
                <a:t>В</a:t>
              </a:r>
              <a:endParaRPr lang="ru-RU" sz="3200" b="1" dirty="0">
                <a:solidFill>
                  <a:srgbClr val="FF0000"/>
                </a:solidFill>
                <a:latin typeface="Calibri" pitchFamily="34" charset="0"/>
              </a:endParaRPr>
            </a:p>
          </p:txBody>
        </p:sp>
        <p:sp>
          <p:nvSpPr>
            <p:cNvPr id="12301" name="TextBox 9"/>
            <p:cNvSpPr txBox="1">
              <a:spLocks noChangeArrowheads="1"/>
            </p:cNvSpPr>
            <p:nvPr/>
          </p:nvSpPr>
          <p:spPr bwMode="auto">
            <a:xfrm>
              <a:off x="6500793" y="3073403"/>
              <a:ext cx="214312" cy="584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uk-UA" sz="3200" b="1" dirty="0">
                  <a:solidFill>
                    <a:srgbClr val="FF0000"/>
                  </a:solidFill>
                  <a:latin typeface="Calibri" pitchFamily="34" charset="0"/>
                </a:rPr>
                <a:t>С</a:t>
              </a:r>
              <a:endParaRPr lang="ru-RU" sz="3200" b="1" dirty="0">
                <a:solidFill>
                  <a:srgbClr val="FF0000"/>
                </a:solidFill>
                <a:latin typeface="Calibri" pitchFamily="34" charset="0"/>
              </a:endParaRPr>
            </a:p>
          </p:txBody>
        </p:sp>
      </p:grpSp>
      <p:sp>
        <p:nvSpPr>
          <p:cNvPr id="12291" name="Заголовок 1"/>
          <p:cNvSpPr>
            <a:spLocks noGrp="1"/>
          </p:cNvSpPr>
          <p:nvPr>
            <p:ph type="title"/>
          </p:nvPr>
        </p:nvSpPr>
        <p:spPr>
          <a:xfrm>
            <a:off x="428625" y="714375"/>
            <a:ext cx="8229600" cy="1071563"/>
          </a:xfrm>
        </p:spPr>
        <p:txBody>
          <a:bodyPr>
            <a:normAutofit fontScale="90000"/>
          </a:bodyPr>
          <a:lstStyle/>
          <a:p>
            <a:pPr>
              <a:spcBef>
                <a:spcPts val="600"/>
              </a:spcBef>
            </a:pPr>
            <a:r>
              <a:rPr lang="uk-UA" b="1" dirty="0" smtClean="0">
                <a:solidFill>
                  <a:srgbClr val="F5F020"/>
                </a:solidFill>
              </a:rPr>
              <a:t>Теорема </a:t>
            </a:r>
            <a:r>
              <a:rPr lang="uk-UA" sz="3600" dirty="0" smtClean="0">
                <a:solidFill>
                  <a:srgbClr val="F5F020"/>
                </a:solidFill>
              </a:rPr>
              <a:t>(про суму суміжних кутів)</a:t>
            </a:r>
            <a:r>
              <a:rPr lang="uk-UA" sz="3600" dirty="0" smtClean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  <p:sp>
        <p:nvSpPr>
          <p:cNvPr id="15" name="Прямоугольник 14"/>
          <p:cNvSpPr/>
          <p:nvPr/>
        </p:nvSpPr>
        <p:spPr>
          <a:xfrm>
            <a:off x="428596" y="5000636"/>
            <a:ext cx="842968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600" cap="none" spc="0" dirty="0" smtClean="0">
                <a:ln w="10160">
                  <a:solidFill>
                    <a:srgbClr val="FFC0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Сума суміжних кутів дорівнює 180°.</a:t>
            </a:r>
            <a:endParaRPr lang="ru-RU" sz="3600" cap="none" spc="0" dirty="0">
              <a:ln w="10160">
                <a:solidFill>
                  <a:srgbClr val="FFC000"/>
                </a:solidFill>
                <a:prstDash val="solid"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Группа 30"/>
          <p:cNvGrpSpPr>
            <a:grpSpLocks/>
          </p:cNvGrpSpPr>
          <p:nvPr/>
        </p:nvGrpSpPr>
        <p:grpSpPr bwMode="auto">
          <a:xfrm>
            <a:off x="1857375" y="1287463"/>
            <a:ext cx="5214938" cy="3355975"/>
            <a:chOff x="1857356" y="1287947"/>
            <a:chExt cx="5214974" cy="3355499"/>
          </a:xfrm>
        </p:grpSpPr>
        <p:cxnSp>
          <p:nvCxnSpPr>
            <p:cNvPr id="7" name="Прямая соединительная линия 6"/>
            <p:cNvCxnSpPr/>
            <p:nvPr/>
          </p:nvCxnSpPr>
          <p:spPr>
            <a:xfrm>
              <a:off x="1857356" y="3072044"/>
              <a:ext cx="5214974" cy="1587"/>
            </a:xfrm>
            <a:prstGeom prst="line">
              <a:avLst/>
            </a:prstGeom>
            <a:ln w="635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 flipV="1">
              <a:off x="2786050" y="1500642"/>
              <a:ext cx="3357585" cy="3142804"/>
            </a:xfrm>
            <a:prstGeom prst="line">
              <a:avLst/>
            </a:prstGeom>
            <a:ln w="635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Блок-схема: узел 8"/>
            <p:cNvSpPr/>
            <p:nvPr/>
          </p:nvSpPr>
          <p:spPr>
            <a:xfrm>
              <a:off x="4381498" y="3006965"/>
              <a:ext cx="142876" cy="142855"/>
            </a:xfrm>
            <a:prstGeom prst="flowChartConnector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1" name="Дуга 10"/>
            <p:cNvSpPr/>
            <p:nvPr/>
          </p:nvSpPr>
          <p:spPr>
            <a:xfrm rot="20565503">
              <a:off x="3952870" y="2679987"/>
              <a:ext cx="1108083" cy="1133314"/>
            </a:xfrm>
            <a:prstGeom prst="arc">
              <a:avLst>
                <a:gd name="adj1" fmla="val 19221093"/>
                <a:gd name="adj2" fmla="val 21502706"/>
              </a:avLst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13321" name="TextBox 8"/>
            <p:cNvSpPr txBox="1">
              <a:spLocks noChangeArrowheads="1"/>
            </p:cNvSpPr>
            <p:nvPr/>
          </p:nvSpPr>
          <p:spPr bwMode="auto">
            <a:xfrm>
              <a:off x="2712525" y="3895613"/>
              <a:ext cx="214313" cy="584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b="1" dirty="0">
                  <a:solidFill>
                    <a:srgbClr val="FF0000"/>
                  </a:solidFill>
                  <a:latin typeface="Calibri" pitchFamily="34" charset="0"/>
                </a:rPr>
                <a:t>D</a:t>
              </a:r>
              <a:endParaRPr lang="ru-RU" sz="3200" b="1" dirty="0">
                <a:solidFill>
                  <a:srgbClr val="FF0000"/>
                </a:solidFill>
                <a:latin typeface="Calibri" pitchFamily="34" charset="0"/>
              </a:endParaRPr>
            </a:p>
          </p:txBody>
        </p:sp>
        <p:sp>
          <p:nvSpPr>
            <p:cNvPr id="13322" name="TextBox 11"/>
            <p:cNvSpPr txBox="1">
              <a:spLocks noChangeArrowheads="1"/>
            </p:cNvSpPr>
            <p:nvPr/>
          </p:nvSpPr>
          <p:spPr bwMode="auto">
            <a:xfrm>
              <a:off x="4357686" y="3004904"/>
              <a:ext cx="285750" cy="584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uk-UA" sz="3200" b="1" dirty="0">
                  <a:solidFill>
                    <a:srgbClr val="FF0000"/>
                  </a:solidFill>
                  <a:latin typeface="Calibri" pitchFamily="34" charset="0"/>
                </a:rPr>
                <a:t>О</a:t>
              </a:r>
              <a:endParaRPr lang="ru-RU" sz="3200" b="1" dirty="0">
                <a:solidFill>
                  <a:srgbClr val="FF0000"/>
                </a:solidFill>
                <a:latin typeface="Calibri" pitchFamily="34" charset="0"/>
              </a:endParaRPr>
            </a:p>
          </p:txBody>
        </p:sp>
        <p:sp>
          <p:nvSpPr>
            <p:cNvPr id="13323" name="TextBox 11"/>
            <p:cNvSpPr txBox="1">
              <a:spLocks noChangeArrowheads="1"/>
            </p:cNvSpPr>
            <p:nvPr/>
          </p:nvSpPr>
          <p:spPr bwMode="auto">
            <a:xfrm>
              <a:off x="5527528" y="1287947"/>
              <a:ext cx="285750" cy="584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uk-UA" sz="3200" b="1" dirty="0">
                  <a:solidFill>
                    <a:srgbClr val="FF0000"/>
                  </a:solidFill>
                  <a:latin typeface="Calibri" pitchFamily="34" charset="0"/>
                </a:rPr>
                <a:t>В</a:t>
              </a:r>
              <a:endParaRPr lang="ru-RU" sz="3200" b="1" dirty="0">
                <a:solidFill>
                  <a:srgbClr val="FF0000"/>
                </a:solidFill>
                <a:latin typeface="Calibri" pitchFamily="34" charset="0"/>
              </a:endParaRPr>
            </a:p>
          </p:txBody>
        </p:sp>
        <p:sp>
          <p:nvSpPr>
            <p:cNvPr id="13324" name="TextBox 9"/>
            <p:cNvSpPr txBox="1">
              <a:spLocks noChangeArrowheads="1"/>
            </p:cNvSpPr>
            <p:nvPr/>
          </p:nvSpPr>
          <p:spPr bwMode="auto">
            <a:xfrm>
              <a:off x="6445071" y="2560593"/>
              <a:ext cx="214312" cy="584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uk-UA" sz="3200" b="1" dirty="0">
                  <a:solidFill>
                    <a:srgbClr val="FF0000"/>
                  </a:solidFill>
                  <a:latin typeface="Calibri" pitchFamily="34" charset="0"/>
                </a:rPr>
                <a:t>С</a:t>
              </a:r>
              <a:endParaRPr lang="ru-RU" sz="3200" b="1" dirty="0">
                <a:solidFill>
                  <a:srgbClr val="FF0000"/>
                </a:solidFill>
                <a:latin typeface="Calibri" pitchFamily="34" charset="0"/>
              </a:endParaRPr>
            </a:p>
          </p:txBody>
        </p:sp>
        <p:sp>
          <p:nvSpPr>
            <p:cNvPr id="13325" name="TextBox 8"/>
            <p:cNvSpPr txBox="1">
              <a:spLocks noChangeArrowheads="1"/>
            </p:cNvSpPr>
            <p:nvPr/>
          </p:nvSpPr>
          <p:spPr bwMode="auto">
            <a:xfrm>
              <a:off x="1973061" y="2537874"/>
              <a:ext cx="214313" cy="584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uk-UA" sz="3200" b="1" dirty="0">
                  <a:solidFill>
                    <a:srgbClr val="FF0000"/>
                  </a:solidFill>
                  <a:latin typeface="Calibri" pitchFamily="34" charset="0"/>
                </a:rPr>
                <a:t>А</a:t>
              </a:r>
              <a:endParaRPr lang="ru-RU" sz="3200" b="1" dirty="0">
                <a:solidFill>
                  <a:srgbClr val="FF0000"/>
                </a:solidFill>
                <a:latin typeface="Calibri" pitchFamily="34" charset="0"/>
              </a:endParaRPr>
            </a:p>
          </p:txBody>
        </p:sp>
        <p:sp>
          <p:nvSpPr>
            <p:cNvPr id="28" name="Дуга 27"/>
            <p:cNvSpPr/>
            <p:nvPr/>
          </p:nvSpPr>
          <p:spPr>
            <a:xfrm rot="7753972">
              <a:off x="3945016" y="2424351"/>
              <a:ext cx="1107918" cy="1133483"/>
            </a:xfrm>
            <a:prstGeom prst="arc">
              <a:avLst>
                <a:gd name="adj1" fmla="val 21558908"/>
                <a:gd name="adj2" fmla="val 2641505"/>
              </a:avLst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pPr algn="ctr">
                <a:defRPr/>
              </a:pPr>
              <a:endParaRPr lang="ru-RU" dirty="0"/>
            </a:p>
          </p:txBody>
        </p:sp>
      </p:grpSp>
      <p:sp>
        <p:nvSpPr>
          <p:cNvPr id="1331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FFFF00"/>
                </a:solidFill>
              </a:rPr>
              <a:t>Вертикальні кути</a:t>
            </a:r>
            <a:endParaRPr lang="ru-RU" dirty="0" smtClean="0">
              <a:solidFill>
                <a:srgbClr val="FFFF00"/>
              </a:solidFill>
            </a:endParaRPr>
          </a:p>
        </p:txBody>
      </p:sp>
      <p:sp>
        <p:nvSpPr>
          <p:cNvPr id="13315" name="Содержимое 2"/>
          <p:cNvSpPr>
            <a:spLocks noGrp="1"/>
          </p:cNvSpPr>
          <p:nvPr>
            <p:ph idx="1"/>
          </p:nvPr>
        </p:nvSpPr>
        <p:spPr>
          <a:xfrm>
            <a:off x="428624" y="4572000"/>
            <a:ext cx="8429655" cy="1614488"/>
          </a:xfrm>
        </p:spPr>
        <p:txBody>
          <a:bodyPr/>
          <a:lstStyle/>
          <a:p>
            <a:r>
              <a:rPr lang="uk-UA" sz="3200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Два кути називаються </a:t>
            </a:r>
            <a:r>
              <a:rPr lang="uk-UA" sz="3200" b="1" i="1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вертикальними, </a:t>
            </a:r>
            <a:r>
              <a:rPr lang="uk-UA" sz="3200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якщо сторони одного кута є доповняльними променями до сторін іншого.</a:t>
            </a:r>
            <a:endParaRPr lang="ru-RU" sz="3200" dirty="0" smtClean="0">
              <a:ln>
                <a:solidFill>
                  <a:srgbClr val="FFC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Arial" charset="0"/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Группа 28"/>
          <p:cNvGrpSpPr>
            <a:grpSpLocks/>
          </p:cNvGrpSpPr>
          <p:nvPr/>
        </p:nvGrpSpPr>
        <p:grpSpPr bwMode="auto">
          <a:xfrm>
            <a:off x="2071688" y="1258888"/>
            <a:ext cx="4786312" cy="3384550"/>
            <a:chOff x="2071670" y="1259026"/>
            <a:chExt cx="4786346" cy="3384420"/>
          </a:xfrm>
        </p:grpSpPr>
        <p:cxnSp>
          <p:nvCxnSpPr>
            <p:cNvPr id="8" name="Прямая соединительная линия 7"/>
            <p:cNvCxnSpPr/>
            <p:nvPr/>
          </p:nvCxnSpPr>
          <p:spPr>
            <a:xfrm flipV="1">
              <a:off x="2071670" y="2071795"/>
              <a:ext cx="4786346" cy="2000173"/>
            </a:xfrm>
            <a:prstGeom prst="line">
              <a:avLst/>
            </a:prstGeom>
            <a:ln w="635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 rot="10800000">
              <a:off x="2357422" y="1500317"/>
              <a:ext cx="4214842" cy="3143129"/>
            </a:xfrm>
            <a:prstGeom prst="line">
              <a:avLst/>
            </a:prstGeom>
            <a:ln w="635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Блок-схема: узел 9"/>
            <p:cNvSpPr/>
            <p:nvPr/>
          </p:nvSpPr>
          <p:spPr>
            <a:xfrm>
              <a:off x="4381498" y="3006796"/>
              <a:ext cx="142876" cy="142870"/>
            </a:xfrm>
            <a:prstGeom prst="flowChartConnector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1" name="Дуга 10"/>
            <p:cNvSpPr/>
            <p:nvPr/>
          </p:nvSpPr>
          <p:spPr>
            <a:xfrm rot="20565503">
              <a:off x="4056059" y="2725820"/>
              <a:ext cx="777881" cy="769907"/>
            </a:xfrm>
            <a:prstGeom prst="arc">
              <a:avLst>
                <a:gd name="adj1" fmla="val 10868922"/>
                <a:gd name="adj2" fmla="val 2779600"/>
              </a:avLst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14345" name="TextBox 8"/>
            <p:cNvSpPr txBox="1">
              <a:spLocks noChangeArrowheads="1"/>
            </p:cNvSpPr>
            <p:nvPr/>
          </p:nvSpPr>
          <p:spPr bwMode="auto">
            <a:xfrm>
              <a:off x="6148168" y="3917915"/>
              <a:ext cx="214313" cy="584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b="1" dirty="0">
                  <a:solidFill>
                    <a:srgbClr val="FF0000"/>
                  </a:solidFill>
                  <a:latin typeface="Calibri" pitchFamily="34" charset="0"/>
                </a:rPr>
                <a:t>D</a:t>
              </a:r>
              <a:endParaRPr lang="ru-RU" sz="3200" b="1" dirty="0">
                <a:solidFill>
                  <a:srgbClr val="FF0000"/>
                </a:solidFill>
                <a:latin typeface="Calibri" pitchFamily="34" charset="0"/>
              </a:endParaRPr>
            </a:p>
          </p:txBody>
        </p:sp>
        <p:sp>
          <p:nvSpPr>
            <p:cNvPr id="14346" name="TextBox 11"/>
            <p:cNvSpPr txBox="1">
              <a:spLocks noChangeArrowheads="1"/>
            </p:cNvSpPr>
            <p:nvPr/>
          </p:nvSpPr>
          <p:spPr bwMode="auto">
            <a:xfrm>
              <a:off x="4212723" y="3071810"/>
              <a:ext cx="285750" cy="584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uk-UA" sz="3200" b="1" dirty="0">
                  <a:solidFill>
                    <a:srgbClr val="FF0000"/>
                  </a:solidFill>
                  <a:latin typeface="Calibri" pitchFamily="34" charset="0"/>
                </a:rPr>
                <a:t>О</a:t>
              </a:r>
              <a:endParaRPr lang="ru-RU" sz="3200" b="1" dirty="0">
                <a:solidFill>
                  <a:srgbClr val="FF0000"/>
                </a:solidFill>
                <a:latin typeface="Calibri" pitchFamily="34" charset="0"/>
              </a:endParaRPr>
            </a:p>
          </p:txBody>
        </p:sp>
        <p:sp>
          <p:nvSpPr>
            <p:cNvPr id="14347" name="TextBox 11"/>
            <p:cNvSpPr txBox="1">
              <a:spLocks noChangeArrowheads="1"/>
            </p:cNvSpPr>
            <p:nvPr/>
          </p:nvSpPr>
          <p:spPr bwMode="auto">
            <a:xfrm>
              <a:off x="2643174" y="1259026"/>
              <a:ext cx="285750" cy="584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uk-UA" sz="3200" b="1" dirty="0">
                  <a:solidFill>
                    <a:srgbClr val="FF0000"/>
                  </a:solidFill>
                  <a:latin typeface="Calibri" pitchFamily="34" charset="0"/>
                </a:rPr>
                <a:t>В</a:t>
              </a:r>
              <a:endParaRPr lang="ru-RU" sz="3200" b="1" dirty="0">
                <a:solidFill>
                  <a:srgbClr val="FF0000"/>
                </a:solidFill>
                <a:latin typeface="Calibri" pitchFamily="34" charset="0"/>
              </a:endParaRPr>
            </a:p>
          </p:txBody>
        </p:sp>
        <p:sp>
          <p:nvSpPr>
            <p:cNvPr id="14348" name="TextBox 9"/>
            <p:cNvSpPr txBox="1">
              <a:spLocks noChangeArrowheads="1"/>
            </p:cNvSpPr>
            <p:nvPr/>
          </p:nvSpPr>
          <p:spPr bwMode="auto">
            <a:xfrm>
              <a:off x="6232844" y="1714488"/>
              <a:ext cx="214312" cy="584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uk-UA" sz="3200" b="1" dirty="0">
                  <a:solidFill>
                    <a:srgbClr val="FF0000"/>
                  </a:solidFill>
                  <a:latin typeface="Calibri" pitchFamily="34" charset="0"/>
                </a:rPr>
                <a:t>С</a:t>
              </a:r>
              <a:endParaRPr lang="ru-RU" sz="3200" b="1" dirty="0">
                <a:solidFill>
                  <a:srgbClr val="FF0000"/>
                </a:solidFill>
                <a:latin typeface="Calibri" pitchFamily="34" charset="0"/>
              </a:endParaRPr>
            </a:p>
          </p:txBody>
        </p:sp>
        <p:sp>
          <p:nvSpPr>
            <p:cNvPr id="14349" name="TextBox 8"/>
            <p:cNvSpPr txBox="1">
              <a:spLocks noChangeArrowheads="1"/>
            </p:cNvSpPr>
            <p:nvPr/>
          </p:nvSpPr>
          <p:spPr bwMode="auto">
            <a:xfrm>
              <a:off x="2210014" y="3357562"/>
              <a:ext cx="214313" cy="584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uk-UA" sz="3200" b="1" dirty="0">
                  <a:solidFill>
                    <a:srgbClr val="FF0000"/>
                  </a:solidFill>
                  <a:latin typeface="Calibri" pitchFamily="34" charset="0"/>
                </a:rPr>
                <a:t>А</a:t>
              </a:r>
              <a:endParaRPr lang="ru-RU" sz="3200" b="1" dirty="0">
                <a:solidFill>
                  <a:srgbClr val="FF0000"/>
                </a:solidFill>
                <a:latin typeface="Calibri" pitchFamily="34" charset="0"/>
              </a:endParaRPr>
            </a:p>
          </p:txBody>
        </p:sp>
        <p:sp>
          <p:nvSpPr>
            <p:cNvPr id="17" name="Дуга 16"/>
            <p:cNvSpPr/>
            <p:nvPr/>
          </p:nvSpPr>
          <p:spPr>
            <a:xfrm rot="13213837">
              <a:off x="4202110" y="2811541"/>
              <a:ext cx="523879" cy="507980"/>
            </a:xfrm>
            <a:prstGeom prst="arc">
              <a:avLst>
                <a:gd name="adj1" fmla="val 21558908"/>
                <a:gd name="adj2" fmla="val 7038007"/>
              </a:avLst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pPr algn="ctr">
                <a:defRPr/>
              </a:pPr>
              <a:endParaRPr lang="ru-RU" dirty="0"/>
            </a:p>
          </p:txBody>
        </p:sp>
      </p:grpSp>
      <p:sp>
        <p:nvSpPr>
          <p:cNvPr id="14340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ln w="6350">
                  <a:solidFill>
                    <a:srgbClr val="FFC000"/>
                  </a:solidFill>
                </a:ln>
                <a:solidFill>
                  <a:srgbClr val="FFFF00"/>
                </a:solidFill>
              </a:rPr>
              <a:t>Теорема </a:t>
            </a:r>
            <a:r>
              <a:rPr lang="uk-UA" dirty="0" smtClean="0">
                <a:ln w="6350">
                  <a:solidFill>
                    <a:srgbClr val="FFC000"/>
                  </a:solidFill>
                </a:ln>
                <a:solidFill>
                  <a:srgbClr val="FFFF00"/>
                </a:solidFill>
              </a:rPr>
              <a:t>(про вертикальні кути)</a:t>
            </a:r>
            <a:endParaRPr lang="ru-RU" dirty="0" smtClean="0">
              <a:ln w="6350">
                <a:solidFill>
                  <a:srgbClr val="FFC000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14339" name="Содержимое 2"/>
          <p:cNvSpPr>
            <a:spLocks noGrp="1"/>
          </p:cNvSpPr>
          <p:nvPr>
            <p:ph idx="1"/>
          </p:nvPr>
        </p:nvSpPr>
        <p:spPr>
          <a:xfrm>
            <a:off x="2214563" y="4857750"/>
            <a:ext cx="5857875" cy="1000125"/>
          </a:xfrm>
        </p:spPr>
        <p:txBody>
          <a:bodyPr/>
          <a:lstStyle/>
          <a:p>
            <a:r>
              <a:rPr lang="uk-UA" sz="4000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Вертикальні кути рівні.</a:t>
            </a:r>
            <a:endParaRPr lang="ru-RU" sz="4000" dirty="0" smtClean="0">
              <a:ln>
                <a:solidFill>
                  <a:srgbClr val="FFC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6578" y="1000108"/>
            <a:ext cx="1747837" cy="1571625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pic>
        <p:nvPicPr>
          <p:cNvPr id="1536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1364870"/>
            <a:ext cx="1928813" cy="1724392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sp>
        <p:nvSpPr>
          <p:cNvPr id="1536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FFFF00"/>
                </a:solidFill>
              </a:rPr>
              <a:t>Перпендикулярні прямі</a:t>
            </a:r>
            <a:endParaRPr lang="ru-RU" dirty="0" smtClean="0">
              <a:solidFill>
                <a:srgbClr val="FFFF00"/>
              </a:solidFill>
            </a:endParaRPr>
          </a:p>
        </p:txBody>
      </p:sp>
      <p:sp>
        <p:nvSpPr>
          <p:cNvPr id="15365" name="Содержимое 2"/>
          <p:cNvSpPr>
            <a:spLocks noGrp="1"/>
          </p:cNvSpPr>
          <p:nvPr>
            <p:ph idx="1"/>
          </p:nvPr>
        </p:nvSpPr>
        <p:spPr>
          <a:xfrm>
            <a:off x="2143108" y="2285992"/>
            <a:ext cx="6215062" cy="1428750"/>
          </a:xfrm>
        </p:spPr>
        <p:txBody>
          <a:bodyPr>
            <a:normAutofit fontScale="92500"/>
          </a:bodyPr>
          <a:lstStyle/>
          <a:p>
            <a:pPr>
              <a:buFont typeface="Arial" charset="0"/>
              <a:buNone/>
            </a:pPr>
            <a:r>
              <a:rPr lang="uk-UA" dirty="0" smtClean="0"/>
              <a:t>     </a:t>
            </a:r>
            <a:r>
              <a:rPr lang="uk-UA" sz="3000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Дві прямі називаються </a:t>
            </a:r>
            <a:r>
              <a:rPr lang="uk-UA" sz="3000" b="1" i="1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перпендикулярними</a:t>
            </a:r>
            <a:r>
              <a:rPr lang="uk-UA" sz="3000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якщо вони перетинаються під прямим кутом</a:t>
            </a:r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dirty="0" smtClean="0">
              <a:ln>
                <a:solidFill>
                  <a:srgbClr val="FFC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 smtClean="0">
              <a:ln>
                <a:solidFill>
                  <a:srgbClr val="FFC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Содержимое 2"/>
          <p:cNvSpPr txBox="1">
            <a:spLocks/>
          </p:cNvSpPr>
          <p:nvPr/>
        </p:nvSpPr>
        <p:spPr bwMode="auto">
          <a:xfrm>
            <a:off x="500063" y="4071938"/>
            <a:ext cx="61436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Char char="•"/>
              <a:defRPr/>
            </a:pPr>
            <a:r>
              <a:rPr lang="uk-UA" sz="2800" b="1" i="1" dirty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Перпендикуляром</a:t>
            </a:r>
            <a:r>
              <a:rPr lang="uk-UA" sz="2800" i="1" dirty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uk-UA" sz="2800" dirty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до даної прямої називається відрізок прямої, перпендикулярної до даної прямої, який має одним зі</a:t>
            </a:r>
            <a:r>
              <a:rPr lang="en-US" sz="2800" dirty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uk-UA" sz="2800" dirty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своїх кінців точку їх перетину. </a:t>
            </a:r>
            <a:endParaRPr lang="ru-RU" sz="2800" dirty="0">
              <a:ln>
                <a:solidFill>
                  <a:srgbClr val="FFC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342900" indent="-342900" eaLnBrk="0" hangingPunct="0">
              <a:spcBef>
                <a:spcPct val="20000"/>
              </a:spcBef>
              <a:defRPr/>
            </a:pPr>
            <a:endParaRPr lang="ru-RU" sz="3200" dirty="0">
              <a:latin typeface="+mn-lt"/>
            </a:endParaRPr>
          </a:p>
          <a:p>
            <a:pPr marL="342900" indent="-342900" eaLnBrk="0" hangingPunct="0">
              <a:spcBef>
                <a:spcPct val="20000"/>
              </a:spcBef>
              <a:defRPr/>
            </a:pPr>
            <a:endParaRPr lang="ru-RU" sz="3200" dirty="0">
              <a:latin typeface="+mn-lt"/>
            </a:endParaRPr>
          </a:p>
        </p:txBody>
      </p:sp>
      <p:grpSp>
        <p:nvGrpSpPr>
          <p:cNvPr id="15367" name="Группа 12"/>
          <p:cNvGrpSpPr>
            <a:grpSpLocks/>
          </p:cNvGrpSpPr>
          <p:nvPr/>
        </p:nvGrpSpPr>
        <p:grpSpPr bwMode="auto">
          <a:xfrm>
            <a:off x="5819775" y="4429125"/>
            <a:ext cx="3038475" cy="2027238"/>
            <a:chOff x="1785918" y="782389"/>
            <a:chExt cx="5214974" cy="3060967"/>
          </a:xfrm>
        </p:grpSpPr>
        <p:cxnSp>
          <p:nvCxnSpPr>
            <p:cNvPr id="14" name="Прямая соединительная линия 13"/>
            <p:cNvCxnSpPr/>
            <p:nvPr/>
          </p:nvCxnSpPr>
          <p:spPr>
            <a:xfrm>
              <a:off x="1785918" y="3263283"/>
              <a:ext cx="5214974" cy="2396"/>
            </a:xfrm>
            <a:prstGeom prst="line">
              <a:avLst/>
            </a:prstGeom>
            <a:ln w="635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>
            <a:xfrm rot="60000" flipH="1" flipV="1">
              <a:off x="4265347" y="1105984"/>
              <a:ext cx="32696" cy="2150106"/>
            </a:xfrm>
            <a:prstGeom prst="line">
              <a:avLst/>
            </a:prstGeom>
            <a:ln w="635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Блок-схема: узел 15"/>
            <p:cNvSpPr/>
            <p:nvPr/>
          </p:nvSpPr>
          <p:spPr>
            <a:xfrm>
              <a:off x="4191782" y="3186579"/>
              <a:ext cx="144405" cy="141422"/>
            </a:xfrm>
            <a:prstGeom prst="flowChartConnector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5374" name="TextBox 8"/>
            <p:cNvSpPr txBox="1">
              <a:spLocks noChangeArrowheads="1"/>
            </p:cNvSpPr>
            <p:nvPr/>
          </p:nvSpPr>
          <p:spPr bwMode="auto">
            <a:xfrm>
              <a:off x="1850370" y="3186340"/>
              <a:ext cx="214312" cy="6039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uk-UA" sz="2000" b="1" dirty="0">
                  <a:solidFill>
                    <a:srgbClr val="FF0000"/>
                  </a:solidFill>
                  <a:latin typeface="Calibri" pitchFamily="34" charset="0"/>
                </a:rPr>
                <a:t>А</a:t>
              </a:r>
              <a:endParaRPr lang="ru-RU" sz="2000" b="1" dirty="0">
                <a:solidFill>
                  <a:srgbClr val="FF0000"/>
                </a:solidFill>
                <a:latin typeface="Calibri" pitchFamily="34" charset="0"/>
              </a:endParaRPr>
            </a:p>
          </p:txBody>
        </p:sp>
        <p:sp>
          <p:nvSpPr>
            <p:cNvPr id="15375" name="TextBox 11"/>
            <p:cNvSpPr txBox="1">
              <a:spLocks noChangeArrowheads="1"/>
            </p:cNvSpPr>
            <p:nvPr/>
          </p:nvSpPr>
          <p:spPr bwMode="auto">
            <a:xfrm>
              <a:off x="4031862" y="3239433"/>
              <a:ext cx="285749" cy="6039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uk-UA" sz="2000" b="1" dirty="0">
                  <a:solidFill>
                    <a:srgbClr val="FF0000"/>
                  </a:solidFill>
                  <a:latin typeface="Calibri" pitchFamily="34" charset="0"/>
                </a:rPr>
                <a:t>О</a:t>
              </a:r>
              <a:endParaRPr lang="ru-RU" sz="2000" b="1" dirty="0">
                <a:solidFill>
                  <a:srgbClr val="FF0000"/>
                </a:solidFill>
                <a:latin typeface="Calibri" pitchFamily="34" charset="0"/>
              </a:endParaRPr>
            </a:p>
          </p:txBody>
        </p:sp>
        <p:sp>
          <p:nvSpPr>
            <p:cNvPr id="15376" name="TextBox 11"/>
            <p:cNvSpPr txBox="1">
              <a:spLocks noChangeArrowheads="1"/>
            </p:cNvSpPr>
            <p:nvPr/>
          </p:nvSpPr>
          <p:spPr bwMode="auto">
            <a:xfrm>
              <a:off x="4355085" y="782389"/>
              <a:ext cx="285749" cy="6039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uk-UA" sz="2000" b="1" dirty="0">
                  <a:solidFill>
                    <a:srgbClr val="FF0000"/>
                  </a:solidFill>
                  <a:latin typeface="Calibri" pitchFamily="34" charset="0"/>
                </a:rPr>
                <a:t>В</a:t>
              </a:r>
              <a:endParaRPr lang="ru-RU" sz="2000" b="1" dirty="0">
                <a:solidFill>
                  <a:srgbClr val="FF0000"/>
                </a:solidFill>
                <a:latin typeface="Calibri" pitchFamily="34" charset="0"/>
              </a:endParaRPr>
            </a:p>
          </p:txBody>
        </p:sp>
        <p:sp>
          <p:nvSpPr>
            <p:cNvPr id="15377" name="TextBox 9"/>
            <p:cNvSpPr txBox="1">
              <a:spLocks noChangeArrowheads="1"/>
            </p:cNvSpPr>
            <p:nvPr/>
          </p:nvSpPr>
          <p:spPr bwMode="auto">
            <a:xfrm>
              <a:off x="6514052" y="3196945"/>
              <a:ext cx="214312" cy="6039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uk-UA" sz="2000" b="1" dirty="0">
                  <a:solidFill>
                    <a:srgbClr val="FF0000"/>
                  </a:solidFill>
                  <a:latin typeface="Calibri" pitchFamily="34" charset="0"/>
                </a:rPr>
                <a:t>С</a:t>
              </a:r>
              <a:endParaRPr lang="ru-RU" sz="2000" b="1" dirty="0">
                <a:solidFill>
                  <a:srgbClr val="FF0000"/>
                </a:solidFill>
                <a:latin typeface="Calibri" pitchFamily="34" charset="0"/>
              </a:endParaRPr>
            </a:p>
          </p:txBody>
        </p:sp>
      </p:grpSp>
      <p:sp>
        <p:nvSpPr>
          <p:cNvPr id="29" name="Блок-схема: узел 28"/>
          <p:cNvSpPr/>
          <p:nvPr/>
        </p:nvSpPr>
        <p:spPr>
          <a:xfrm flipV="1">
            <a:off x="7245350" y="4602163"/>
            <a:ext cx="71438" cy="71437"/>
          </a:xfrm>
          <a:prstGeom prst="flowChartConnector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>
            <a:off x="7072313" y="5878513"/>
            <a:ext cx="214312" cy="158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rot="5400000">
            <a:off x="6980238" y="5969000"/>
            <a:ext cx="206375" cy="317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5" grpId="0" build="p"/>
      <p:bldP spid="2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Группа 50"/>
          <p:cNvGrpSpPr>
            <a:grpSpLocks/>
          </p:cNvGrpSpPr>
          <p:nvPr/>
        </p:nvGrpSpPr>
        <p:grpSpPr bwMode="auto">
          <a:xfrm>
            <a:off x="2071688" y="1571625"/>
            <a:ext cx="4572000" cy="2643188"/>
            <a:chOff x="1571604" y="1571612"/>
            <a:chExt cx="4286280" cy="2366519"/>
          </a:xfrm>
        </p:grpSpPr>
        <p:cxnSp>
          <p:nvCxnSpPr>
            <p:cNvPr id="7" name="Прямая соединительная линия 6"/>
            <p:cNvCxnSpPr/>
            <p:nvPr/>
          </p:nvCxnSpPr>
          <p:spPr>
            <a:xfrm>
              <a:off x="1571604" y="3133657"/>
              <a:ext cx="4286280" cy="1421"/>
            </a:xfrm>
            <a:prstGeom prst="line">
              <a:avLst/>
            </a:prstGeom>
            <a:ln w="635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 rot="5400000" flipH="1" flipV="1">
              <a:off x="2714158" y="2294974"/>
              <a:ext cx="2286924" cy="857256"/>
            </a:xfrm>
            <a:prstGeom prst="line">
              <a:avLst/>
            </a:prstGeom>
            <a:ln w="635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Блок-схема: узел 8"/>
            <p:cNvSpPr/>
            <p:nvPr/>
          </p:nvSpPr>
          <p:spPr>
            <a:xfrm>
              <a:off x="3646283" y="3079646"/>
              <a:ext cx="117575" cy="119392"/>
            </a:xfrm>
            <a:prstGeom prst="flowChartConnector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6392" name="TextBox 8"/>
            <p:cNvSpPr txBox="1">
              <a:spLocks noChangeArrowheads="1"/>
            </p:cNvSpPr>
            <p:nvPr/>
          </p:nvSpPr>
          <p:spPr bwMode="auto">
            <a:xfrm>
              <a:off x="3312950" y="1571612"/>
              <a:ext cx="17614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 dirty="0">
                  <a:solidFill>
                    <a:srgbClr val="FF0000"/>
                  </a:solidFill>
                  <a:latin typeface="Calibri" pitchFamily="34" charset="0"/>
                </a:rPr>
                <a:t>D</a:t>
              </a:r>
              <a:endParaRPr lang="ru-RU" sz="2800" b="1" dirty="0">
                <a:solidFill>
                  <a:srgbClr val="FF0000"/>
                </a:solidFill>
                <a:latin typeface="Calibri" pitchFamily="34" charset="0"/>
              </a:endParaRPr>
            </a:p>
          </p:txBody>
        </p:sp>
        <p:sp>
          <p:nvSpPr>
            <p:cNvPr id="16393" name="TextBox 11"/>
            <p:cNvSpPr txBox="1">
              <a:spLocks noChangeArrowheads="1"/>
            </p:cNvSpPr>
            <p:nvPr/>
          </p:nvSpPr>
          <p:spPr bwMode="auto">
            <a:xfrm>
              <a:off x="3714744" y="3080875"/>
              <a:ext cx="234863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uk-UA" sz="2800" b="1" dirty="0">
                  <a:solidFill>
                    <a:srgbClr val="FF0000"/>
                  </a:solidFill>
                  <a:latin typeface="Calibri" pitchFamily="34" charset="0"/>
                </a:rPr>
                <a:t>О</a:t>
              </a:r>
              <a:endParaRPr lang="ru-RU" sz="2800" b="1" dirty="0">
                <a:solidFill>
                  <a:srgbClr val="FF0000"/>
                </a:solidFill>
                <a:latin typeface="Calibri" pitchFamily="34" charset="0"/>
              </a:endParaRPr>
            </a:p>
          </p:txBody>
        </p:sp>
        <p:sp>
          <p:nvSpPr>
            <p:cNvPr id="16394" name="TextBox 11"/>
            <p:cNvSpPr txBox="1">
              <a:spLocks noChangeArrowheads="1"/>
            </p:cNvSpPr>
            <p:nvPr/>
          </p:nvSpPr>
          <p:spPr bwMode="auto">
            <a:xfrm>
              <a:off x="5357818" y="3076342"/>
              <a:ext cx="234863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uk-UA" sz="2800" b="1" dirty="0">
                  <a:solidFill>
                    <a:srgbClr val="FF0000"/>
                  </a:solidFill>
                  <a:latin typeface="Calibri" pitchFamily="34" charset="0"/>
                </a:rPr>
                <a:t>В</a:t>
              </a:r>
              <a:endParaRPr lang="ru-RU" sz="2800" b="1" dirty="0">
                <a:solidFill>
                  <a:srgbClr val="FF0000"/>
                </a:solidFill>
                <a:latin typeface="Calibri" pitchFamily="34" charset="0"/>
              </a:endParaRPr>
            </a:p>
          </p:txBody>
        </p:sp>
        <p:sp>
          <p:nvSpPr>
            <p:cNvPr id="16395" name="TextBox 9"/>
            <p:cNvSpPr txBox="1">
              <a:spLocks noChangeArrowheads="1"/>
            </p:cNvSpPr>
            <p:nvPr/>
          </p:nvSpPr>
          <p:spPr bwMode="auto">
            <a:xfrm>
              <a:off x="4152436" y="1652114"/>
              <a:ext cx="176147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uk-UA" sz="2800" b="1" dirty="0">
                  <a:solidFill>
                    <a:srgbClr val="FF0000"/>
                  </a:solidFill>
                  <a:latin typeface="Calibri" pitchFamily="34" charset="0"/>
                </a:rPr>
                <a:t>С</a:t>
              </a:r>
              <a:endParaRPr lang="ru-RU" sz="2800" b="1" dirty="0">
                <a:solidFill>
                  <a:srgbClr val="FF0000"/>
                </a:solidFill>
                <a:latin typeface="Calibri" pitchFamily="34" charset="0"/>
              </a:endParaRPr>
            </a:p>
          </p:txBody>
        </p:sp>
        <p:sp>
          <p:nvSpPr>
            <p:cNvPr id="16396" name="TextBox 8"/>
            <p:cNvSpPr txBox="1">
              <a:spLocks noChangeArrowheads="1"/>
            </p:cNvSpPr>
            <p:nvPr/>
          </p:nvSpPr>
          <p:spPr bwMode="auto">
            <a:xfrm>
              <a:off x="1571604" y="3080875"/>
              <a:ext cx="17614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uk-UA" sz="2800" b="1" dirty="0">
                  <a:solidFill>
                    <a:srgbClr val="FF0000"/>
                  </a:solidFill>
                  <a:latin typeface="Calibri" pitchFamily="34" charset="0"/>
                </a:rPr>
                <a:t>А</a:t>
              </a:r>
              <a:endParaRPr lang="ru-RU" sz="2800" b="1" dirty="0">
                <a:solidFill>
                  <a:srgbClr val="FF0000"/>
                </a:solidFill>
                <a:latin typeface="Calibri" pitchFamily="34" charset="0"/>
              </a:endParaRPr>
            </a:p>
          </p:txBody>
        </p:sp>
        <p:cxnSp>
          <p:nvCxnSpPr>
            <p:cNvPr id="17" name="Прямая соединительная линия 16"/>
            <p:cNvCxnSpPr/>
            <p:nvPr/>
          </p:nvCxnSpPr>
          <p:spPr>
            <a:xfrm rot="5400000" flipH="1" flipV="1">
              <a:off x="2537203" y="2759102"/>
              <a:ext cx="2356569" cy="1488"/>
            </a:xfrm>
            <a:prstGeom prst="line">
              <a:avLst/>
            </a:prstGeom>
            <a:ln w="635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>
              <a:off x="3500430" y="2928985"/>
              <a:ext cx="214314" cy="1421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Прямая соединительная линия 39"/>
            <p:cNvCxnSpPr/>
            <p:nvPr/>
          </p:nvCxnSpPr>
          <p:spPr>
            <a:xfrm rot="5400000">
              <a:off x="3410000" y="3029832"/>
              <a:ext cx="204672" cy="2977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Содержимое 2"/>
          <p:cNvSpPr txBox="1">
            <a:spLocks/>
          </p:cNvSpPr>
          <p:nvPr/>
        </p:nvSpPr>
        <p:spPr bwMode="auto">
          <a:xfrm>
            <a:off x="714375" y="4572000"/>
            <a:ext cx="7786688" cy="164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Char char="•"/>
              <a:defRPr/>
            </a:pPr>
            <a:r>
              <a:rPr lang="uk-UA" sz="3600" dirty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Через будь-яку точку на прямій проходить тільки одна пряма, перпендикулярна до даної  прямої.</a:t>
            </a:r>
            <a:endParaRPr lang="ru-RU" sz="3600" dirty="0">
              <a:ln>
                <a:solidFill>
                  <a:srgbClr val="FFC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342900" indent="-342900" eaLnBrk="0" hangingPunct="0">
              <a:spcBef>
                <a:spcPct val="20000"/>
              </a:spcBef>
              <a:defRPr/>
            </a:pPr>
            <a:endParaRPr lang="ru-RU" sz="3200" dirty="0">
              <a:latin typeface="+mn-lt"/>
            </a:endParaRPr>
          </a:p>
        </p:txBody>
      </p:sp>
      <p:sp>
        <p:nvSpPr>
          <p:cNvPr id="1638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01050" cy="1143000"/>
          </a:xfrm>
        </p:spPr>
        <p:txBody>
          <a:bodyPr/>
          <a:lstStyle/>
          <a:p>
            <a:r>
              <a:rPr lang="uk-UA" sz="4000" b="1" dirty="0" smtClean="0">
                <a:solidFill>
                  <a:srgbClr val="FFFF00"/>
                </a:solidFill>
              </a:rPr>
              <a:t>Теорема </a:t>
            </a:r>
            <a:br>
              <a:rPr lang="uk-UA" sz="4000" b="1" dirty="0" smtClean="0">
                <a:solidFill>
                  <a:srgbClr val="FFFF00"/>
                </a:solidFill>
              </a:rPr>
            </a:br>
            <a:r>
              <a:rPr lang="uk-UA" sz="2800" dirty="0" smtClean="0">
                <a:solidFill>
                  <a:srgbClr val="FFFF00"/>
                </a:solidFill>
              </a:rPr>
              <a:t>(про єдиність перпендикулярної прямої)</a:t>
            </a:r>
            <a:endParaRPr lang="ru-RU" sz="2800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Группа 21"/>
          <p:cNvGrpSpPr>
            <a:grpSpLocks/>
          </p:cNvGrpSpPr>
          <p:nvPr/>
        </p:nvGrpSpPr>
        <p:grpSpPr bwMode="auto">
          <a:xfrm>
            <a:off x="1357313" y="1758950"/>
            <a:ext cx="6286500" cy="2182813"/>
            <a:chOff x="1357290" y="1759092"/>
            <a:chExt cx="6286544" cy="2182670"/>
          </a:xfrm>
        </p:grpSpPr>
        <p:cxnSp>
          <p:nvCxnSpPr>
            <p:cNvPr id="6" name="Прямая соединительная линия 5"/>
            <p:cNvCxnSpPr/>
            <p:nvPr/>
          </p:nvCxnSpPr>
          <p:spPr>
            <a:xfrm>
              <a:off x="1357290" y="2286107"/>
              <a:ext cx="6286544" cy="22224"/>
            </a:xfrm>
            <a:prstGeom prst="line">
              <a:avLst/>
            </a:prstGeom>
            <a:ln w="635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Прямая соединительная линия 6"/>
            <p:cNvCxnSpPr/>
            <p:nvPr/>
          </p:nvCxnSpPr>
          <p:spPr>
            <a:xfrm>
              <a:off x="1357290" y="3429033"/>
              <a:ext cx="6286544" cy="1588"/>
            </a:xfrm>
            <a:prstGeom prst="line">
              <a:avLst/>
            </a:prstGeom>
            <a:ln w="635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415" name="TextBox 8"/>
            <p:cNvSpPr txBox="1">
              <a:spLocks noChangeArrowheads="1"/>
            </p:cNvSpPr>
            <p:nvPr/>
          </p:nvSpPr>
          <p:spPr bwMode="auto">
            <a:xfrm>
              <a:off x="2129154" y="3357562"/>
              <a:ext cx="214313" cy="584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uk-UA" sz="3200" b="1" dirty="0">
                  <a:solidFill>
                    <a:srgbClr val="FF0000"/>
                  </a:solidFill>
                  <a:latin typeface="Calibri" pitchFamily="34" charset="0"/>
                </a:rPr>
                <a:t>А</a:t>
              </a:r>
              <a:endParaRPr lang="ru-RU" sz="3200" b="1" dirty="0">
                <a:solidFill>
                  <a:srgbClr val="FF0000"/>
                </a:solidFill>
                <a:latin typeface="Calibri" pitchFamily="34" charset="0"/>
              </a:endParaRPr>
            </a:p>
          </p:txBody>
        </p:sp>
        <p:sp>
          <p:nvSpPr>
            <p:cNvPr id="17416" name="TextBox 11"/>
            <p:cNvSpPr txBox="1">
              <a:spLocks noChangeArrowheads="1"/>
            </p:cNvSpPr>
            <p:nvPr/>
          </p:nvSpPr>
          <p:spPr bwMode="auto">
            <a:xfrm>
              <a:off x="6378165" y="3357562"/>
              <a:ext cx="285750" cy="584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uk-UA" sz="3200" b="1" dirty="0">
                  <a:solidFill>
                    <a:srgbClr val="FF0000"/>
                  </a:solidFill>
                  <a:latin typeface="Calibri" pitchFamily="34" charset="0"/>
                </a:rPr>
                <a:t>В</a:t>
              </a:r>
              <a:endParaRPr lang="ru-RU" sz="3200" b="1" dirty="0">
                <a:solidFill>
                  <a:srgbClr val="FF0000"/>
                </a:solidFill>
                <a:latin typeface="Calibri" pitchFamily="34" charset="0"/>
              </a:endParaRPr>
            </a:p>
          </p:txBody>
        </p:sp>
        <p:sp>
          <p:nvSpPr>
            <p:cNvPr id="17417" name="TextBox 9"/>
            <p:cNvSpPr txBox="1">
              <a:spLocks noChangeArrowheads="1"/>
            </p:cNvSpPr>
            <p:nvPr/>
          </p:nvSpPr>
          <p:spPr bwMode="auto">
            <a:xfrm>
              <a:off x="2143108" y="1759092"/>
              <a:ext cx="214312" cy="584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uk-UA" sz="3200" b="1" dirty="0">
                  <a:solidFill>
                    <a:srgbClr val="FF0000"/>
                  </a:solidFill>
                  <a:latin typeface="Calibri" pitchFamily="34" charset="0"/>
                </a:rPr>
                <a:t>С</a:t>
              </a:r>
              <a:endParaRPr lang="ru-RU" sz="3200" b="1" dirty="0">
                <a:solidFill>
                  <a:srgbClr val="FF0000"/>
                </a:solidFill>
                <a:latin typeface="Calibri" pitchFamily="34" charset="0"/>
              </a:endParaRPr>
            </a:p>
          </p:txBody>
        </p:sp>
        <p:sp>
          <p:nvSpPr>
            <p:cNvPr id="17418" name="TextBox 8"/>
            <p:cNvSpPr txBox="1">
              <a:spLocks noChangeArrowheads="1"/>
            </p:cNvSpPr>
            <p:nvPr/>
          </p:nvSpPr>
          <p:spPr bwMode="auto">
            <a:xfrm>
              <a:off x="6357950" y="1785926"/>
              <a:ext cx="214313" cy="584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b="1" dirty="0">
                  <a:solidFill>
                    <a:srgbClr val="FF0000"/>
                  </a:solidFill>
                  <a:latin typeface="Calibri" pitchFamily="34" charset="0"/>
                </a:rPr>
                <a:t>D</a:t>
              </a:r>
              <a:endParaRPr lang="ru-RU" sz="3200" b="1" dirty="0">
                <a:solidFill>
                  <a:srgbClr val="FF0000"/>
                </a:solidFill>
                <a:latin typeface="Calibri" pitchFamily="34" charset="0"/>
              </a:endParaRPr>
            </a:p>
          </p:txBody>
        </p:sp>
      </p:grpSp>
      <p:sp>
        <p:nvSpPr>
          <p:cNvPr id="1741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r>
              <a:rPr lang="uk-UA" dirty="0" smtClean="0">
                <a:solidFill>
                  <a:srgbClr val="FFFF00"/>
                </a:solidFill>
              </a:rPr>
              <a:t>Паралельні прямі</a:t>
            </a:r>
            <a:endParaRPr lang="ru-RU" dirty="0" smtClean="0">
              <a:solidFill>
                <a:srgbClr val="FFFF00"/>
              </a:solidFill>
            </a:endParaRPr>
          </a:p>
        </p:txBody>
      </p:sp>
      <p:sp>
        <p:nvSpPr>
          <p:cNvPr id="17411" name="Содержимое 2"/>
          <p:cNvSpPr>
            <a:spLocks noGrp="1"/>
          </p:cNvSpPr>
          <p:nvPr>
            <p:ph idx="1"/>
          </p:nvPr>
        </p:nvSpPr>
        <p:spPr>
          <a:xfrm>
            <a:off x="714375" y="4429125"/>
            <a:ext cx="8186738" cy="1328738"/>
          </a:xfrm>
        </p:spPr>
        <p:txBody>
          <a:bodyPr>
            <a:normAutofit fontScale="92500"/>
          </a:bodyPr>
          <a:lstStyle/>
          <a:p>
            <a:pPr>
              <a:buFont typeface="Arial" charset="0"/>
              <a:buNone/>
            </a:pPr>
            <a:r>
              <a:rPr lang="uk-UA" sz="3200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Дві прямі на площині називаються</a:t>
            </a:r>
          </a:p>
          <a:p>
            <a:pPr>
              <a:buFont typeface="Arial" charset="0"/>
              <a:buNone/>
            </a:pPr>
            <a:r>
              <a:rPr lang="uk-UA" sz="3200" b="1" i="1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паралельними, </a:t>
            </a:r>
            <a:r>
              <a:rPr lang="uk-UA" sz="3200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якщо вони не перетинаються.</a:t>
            </a:r>
            <a:endParaRPr lang="ru-RU" sz="3200" dirty="0" smtClean="0">
              <a:ln>
                <a:solidFill>
                  <a:srgbClr val="FFC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160"/>
                            </p:stCondLst>
                            <p:childTnLst>
                              <p:par>
                                <p:cTn id="1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Группа 20"/>
          <p:cNvGrpSpPr>
            <a:grpSpLocks/>
          </p:cNvGrpSpPr>
          <p:nvPr/>
        </p:nvGrpSpPr>
        <p:grpSpPr bwMode="auto">
          <a:xfrm>
            <a:off x="1357313" y="1714500"/>
            <a:ext cx="6286500" cy="2227263"/>
            <a:chOff x="1357290" y="1714488"/>
            <a:chExt cx="6286544" cy="2227274"/>
          </a:xfrm>
        </p:grpSpPr>
        <p:grpSp>
          <p:nvGrpSpPr>
            <p:cNvPr id="18437" name="Группа 6"/>
            <p:cNvGrpSpPr>
              <a:grpSpLocks/>
            </p:cNvGrpSpPr>
            <p:nvPr/>
          </p:nvGrpSpPr>
          <p:grpSpPr bwMode="auto">
            <a:xfrm>
              <a:off x="1357290" y="1714488"/>
              <a:ext cx="6286544" cy="2227274"/>
              <a:chOff x="1357290" y="1714488"/>
              <a:chExt cx="6286544" cy="2227274"/>
            </a:xfrm>
          </p:grpSpPr>
          <p:cxnSp>
            <p:nvCxnSpPr>
              <p:cNvPr id="8" name="Прямая соединительная линия 7"/>
              <p:cNvCxnSpPr/>
              <p:nvPr/>
            </p:nvCxnSpPr>
            <p:spPr>
              <a:xfrm>
                <a:off x="1357290" y="2285991"/>
                <a:ext cx="6286544" cy="22225"/>
              </a:xfrm>
              <a:prstGeom prst="line">
                <a:avLst/>
              </a:prstGeom>
              <a:ln w="635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Прямая соединительная линия 8"/>
              <p:cNvCxnSpPr/>
              <p:nvPr/>
            </p:nvCxnSpPr>
            <p:spPr>
              <a:xfrm>
                <a:off x="1357290" y="3428996"/>
                <a:ext cx="6286544" cy="1588"/>
              </a:xfrm>
              <a:prstGeom prst="line">
                <a:avLst/>
              </a:prstGeom>
              <a:ln w="635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441" name="TextBox 8"/>
              <p:cNvSpPr txBox="1">
                <a:spLocks noChangeArrowheads="1"/>
              </p:cNvSpPr>
              <p:nvPr/>
            </p:nvSpPr>
            <p:spPr bwMode="auto">
              <a:xfrm>
                <a:off x="2857488" y="3357562"/>
                <a:ext cx="214313" cy="584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uk-UA" sz="3200" b="1" i="1" dirty="0">
                    <a:solidFill>
                      <a:srgbClr val="FF0000"/>
                    </a:solidFill>
                    <a:latin typeface="Calibri" pitchFamily="34" charset="0"/>
                  </a:rPr>
                  <a:t>а</a:t>
                </a:r>
                <a:endParaRPr lang="ru-RU" sz="3200" b="1" i="1" dirty="0">
                  <a:solidFill>
                    <a:srgbClr val="FF0000"/>
                  </a:solidFill>
                  <a:latin typeface="Calibri" pitchFamily="34" charset="0"/>
                </a:endParaRPr>
              </a:p>
            </p:txBody>
          </p:sp>
          <p:sp>
            <p:nvSpPr>
              <p:cNvPr id="18442" name="TextBox 11"/>
              <p:cNvSpPr txBox="1">
                <a:spLocks noChangeArrowheads="1"/>
              </p:cNvSpPr>
              <p:nvPr/>
            </p:nvSpPr>
            <p:spPr bwMode="auto">
              <a:xfrm>
                <a:off x="4290780" y="1714488"/>
                <a:ext cx="285750" cy="584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uk-UA" sz="3200" b="1" dirty="0">
                    <a:solidFill>
                      <a:srgbClr val="FF0000"/>
                    </a:solidFill>
                    <a:latin typeface="Calibri" pitchFamily="34" charset="0"/>
                  </a:rPr>
                  <a:t>В</a:t>
                </a:r>
                <a:endParaRPr lang="ru-RU" sz="3200" b="1" dirty="0">
                  <a:solidFill>
                    <a:srgbClr val="FF0000"/>
                  </a:solidFill>
                  <a:latin typeface="Calibri" pitchFamily="34" charset="0"/>
                </a:endParaRPr>
              </a:p>
            </p:txBody>
          </p:sp>
          <p:sp>
            <p:nvSpPr>
              <p:cNvPr id="18443" name="TextBox 9"/>
              <p:cNvSpPr txBox="1">
                <a:spLocks noChangeArrowheads="1"/>
              </p:cNvSpPr>
              <p:nvPr/>
            </p:nvSpPr>
            <p:spPr bwMode="auto">
              <a:xfrm>
                <a:off x="2285984" y="2500306"/>
                <a:ext cx="214312" cy="584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3200" b="1" i="1" dirty="0">
                    <a:solidFill>
                      <a:srgbClr val="FF0000"/>
                    </a:solidFill>
                    <a:latin typeface="Calibri" pitchFamily="34" charset="0"/>
                  </a:rPr>
                  <a:t>b</a:t>
                </a:r>
                <a:endParaRPr lang="ru-RU" sz="3200" b="1" i="1" dirty="0">
                  <a:solidFill>
                    <a:srgbClr val="FF0000"/>
                  </a:solidFill>
                  <a:latin typeface="Calibri" pitchFamily="34" charset="0"/>
                </a:endParaRPr>
              </a:p>
            </p:txBody>
          </p:sp>
          <p:sp>
            <p:nvSpPr>
              <p:cNvPr id="18444" name="TextBox 8"/>
              <p:cNvSpPr txBox="1">
                <a:spLocks noChangeArrowheads="1"/>
              </p:cNvSpPr>
              <p:nvPr/>
            </p:nvSpPr>
            <p:spPr bwMode="auto">
              <a:xfrm>
                <a:off x="2285984" y="1714488"/>
                <a:ext cx="214313" cy="584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uk-UA" sz="3200" b="1" i="1" dirty="0">
                    <a:solidFill>
                      <a:srgbClr val="FF0000"/>
                    </a:solidFill>
                    <a:latin typeface="Calibri" pitchFamily="34" charset="0"/>
                  </a:rPr>
                  <a:t>с</a:t>
                </a:r>
                <a:endParaRPr lang="ru-RU" sz="3200" b="1" i="1" dirty="0">
                  <a:solidFill>
                    <a:srgbClr val="FF0000"/>
                  </a:solidFill>
                  <a:latin typeface="Calibri" pitchFamily="34" charset="0"/>
                </a:endParaRPr>
              </a:p>
            </p:txBody>
          </p:sp>
          <p:cxnSp>
            <p:nvCxnSpPr>
              <p:cNvPr id="14" name="Прямая соединительная линия 13"/>
              <p:cNvCxnSpPr/>
              <p:nvPr/>
            </p:nvCxnSpPr>
            <p:spPr>
              <a:xfrm flipV="1">
                <a:off x="1428727" y="1857364"/>
                <a:ext cx="6000792" cy="857254"/>
              </a:xfrm>
              <a:prstGeom prst="line">
                <a:avLst/>
              </a:prstGeom>
              <a:ln w="635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9" name="Блок-схема: узел 18"/>
            <p:cNvSpPr/>
            <p:nvPr/>
          </p:nvSpPr>
          <p:spPr>
            <a:xfrm>
              <a:off x="4429123" y="2214553"/>
              <a:ext cx="142876" cy="142876"/>
            </a:xfrm>
            <a:prstGeom prst="flowChartConnector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sp>
        <p:nvSpPr>
          <p:cNvPr id="1843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FFFF00"/>
                </a:solidFill>
              </a:rPr>
              <a:t>Аксіома паралельних прямих</a:t>
            </a:r>
            <a:endParaRPr lang="ru-RU" dirty="0" smtClean="0">
              <a:solidFill>
                <a:srgbClr val="FFFF00"/>
              </a:solidFill>
            </a:endParaRPr>
          </a:p>
        </p:txBody>
      </p:sp>
      <p:sp>
        <p:nvSpPr>
          <p:cNvPr id="23" name="Содержимое 2"/>
          <p:cNvSpPr txBox="1">
            <a:spLocks/>
          </p:cNvSpPr>
          <p:nvPr/>
        </p:nvSpPr>
        <p:spPr bwMode="auto">
          <a:xfrm>
            <a:off x="714375" y="4071938"/>
            <a:ext cx="8072467" cy="178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Char char="•"/>
              <a:defRPr/>
            </a:pPr>
            <a:r>
              <a:rPr lang="uk-UA" sz="3600" b="1" dirty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uk-UA" sz="3600" dirty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Через точку, що не лежить на даній прямій, можна провести тільки одну пряму, паралельну даній.</a:t>
            </a:r>
            <a:endParaRPr lang="ru-RU" sz="3600" dirty="0">
              <a:ln>
                <a:solidFill>
                  <a:srgbClr val="FFC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342900" indent="-342900" eaLnBrk="0" hangingPunct="0">
              <a:spcBef>
                <a:spcPct val="20000"/>
              </a:spcBef>
              <a:defRPr/>
            </a:pPr>
            <a:endParaRPr lang="ru-RU" sz="3200" dirty="0">
              <a:latin typeface="+mn-lt"/>
            </a:endParaRPr>
          </a:p>
          <a:p>
            <a:pPr marL="342900" indent="-342900" eaLnBrk="0" hangingPunct="0">
              <a:spcBef>
                <a:spcPct val="20000"/>
              </a:spcBef>
              <a:defRPr/>
            </a:pPr>
            <a:endParaRPr lang="ru-RU" sz="32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928802"/>
            <a:ext cx="8229600" cy="2714644"/>
          </a:xfrm>
          <a:noFill/>
        </p:spPr>
        <p:txBody>
          <a:bodyPr>
            <a:normAutofit fontScale="90000"/>
          </a:bodyPr>
          <a:lstStyle/>
          <a:p>
            <a:pPr algn="l"/>
            <a:r>
              <a:rPr lang="uk-UA" dirty="0" smtClean="0">
                <a:ln w="6350"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Математика </a:t>
            </a:r>
            <a:r>
              <a:rPr lang="uk-UA" dirty="0" smtClean="0">
                <a:ln w="6350"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це знаряддя, з     допомогою якого людина пізнає і підкоряє собі навколишній світ, а також, сама підкоряється їй.</a:t>
            </a:r>
            <a:endParaRPr lang="ru-RU" dirty="0">
              <a:ln w="6350">
                <a:solidFill>
                  <a:srgbClr val="FFC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C:\Documents and Settings\Администратор\Рабочий стол\AN00790_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72330" y="4786322"/>
            <a:ext cx="1285884" cy="1438237"/>
          </a:xfrm>
          <a:prstGeom prst="rect">
            <a:avLst/>
          </a:prstGeom>
          <a:noFill/>
        </p:spPr>
      </p:pic>
      <p:pic>
        <p:nvPicPr>
          <p:cNvPr id="4" name="Picture 7" descr="C:\Documents and Settings\Администратор\Рабочий стол\J0223770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548680"/>
            <a:ext cx="1571636" cy="13712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Группа 40"/>
          <p:cNvGrpSpPr>
            <a:grpSpLocks/>
          </p:cNvGrpSpPr>
          <p:nvPr/>
        </p:nvGrpSpPr>
        <p:grpSpPr bwMode="auto">
          <a:xfrm>
            <a:off x="1357290" y="1142984"/>
            <a:ext cx="5643563" cy="2886075"/>
            <a:chOff x="1346139" y="1042625"/>
            <a:chExt cx="5643602" cy="2886443"/>
          </a:xfrm>
        </p:grpSpPr>
        <p:grpSp>
          <p:nvGrpSpPr>
            <p:cNvPr id="19461" name="Группа 5"/>
            <p:cNvGrpSpPr>
              <a:grpSpLocks/>
            </p:cNvGrpSpPr>
            <p:nvPr/>
          </p:nvGrpSpPr>
          <p:grpSpPr bwMode="auto">
            <a:xfrm>
              <a:off x="1346139" y="1042625"/>
              <a:ext cx="5643602" cy="2886443"/>
              <a:chOff x="1357290" y="1016246"/>
              <a:chExt cx="5708471" cy="2999758"/>
            </a:xfrm>
          </p:grpSpPr>
          <p:grpSp>
            <p:nvGrpSpPr>
              <p:cNvPr id="19465" name="Группа 6"/>
              <p:cNvGrpSpPr>
                <a:grpSpLocks/>
              </p:cNvGrpSpPr>
              <p:nvPr/>
            </p:nvGrpSpPr>
            <p:grpSpPr bwMode="auto">
              <a:xfrm>
                <a:off x="1357290" y="1016246"/>
                <a:ext cx="5708471" cy="2999758"/>
                <a:chOff x="1357290" y="1016246"/>
                <a:chExt cx="5708471" cy="2999758"/>
              </a:xfrm>
            </p:grpSpPr>
            <p:cxnSp>
              <p:nvCxnSpPr>
                <p:cNvPr id="9" name="Прямая соединительная линия 8"/>
                <p:cNvCxnSpPr/>
                <p:nvPr/>
              </p:nvCxnSpPr>
              <p:spPr>
                <a:xfrm>
                  <a:off x="1357290" y="2085467"/>
                  <a:ext cx="5708471" cy="23100"/>
                </a:xfrm>
                <a:prstGeom prst="line">
                  <a:avLst/>
                </a:prstGeom>
                <a:ln w="635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Прямая соединительная линия 9"/>
                <p:cNvCxnSpPr/>
                <p:nvPr/>
              </p:nvCxnSpPr>
              <p:spPr>
                <a:xfrm>
                  <a:off x="1357290" y="3199238"/>
                  <a:ext cx="5708471" cy="1651"/>
                </a:xfrm>
                <a:prstGeom prst="line">
                  <a:avLst/>
                </a:prstGeom>
                <a:ln w="635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470" name="TextBox 8"/>
                <p:cNvSpPr txBox="1">
                  <a:spLocks noChangeArrowheads="1"/>
                </p:cNvSpPr>
                <p:nvPr/>
              </p:nvSpPr>
              <p:spPr bwMode="auto">
                <a:xfrm>
                  <a:off x="1689332" y="3067149"/>
                  <a:ext cx="214313" cy="5842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uk-UA" sz="3200" b="1" i="1" dirty="0">
                      <a:solidFill>
                        <a:srgbClr val="FF0000"/>
                      </a:solidFill>
                      <a:latin typeface="Calibri" pitchFamily="34" charset="0"/>
                    </a:rPr>
                    <a:t>а</a:t>
                  </a:r>
                  <a:endParaRPr lang="ru-RU" sz="3200" b="1" i="1" dirty="0">
                    <a:solidFill>
                      <a:srgbClr val="FF0000"/>
                    </a:solidFill>
                    <a:latin typeface="Calibri" pitchFamily="34" charset="0"/>
                  </a:endParaRPr>
                </a:p>
              </p:txBody>
            </p:sp>
            <p:sp>
              <p:nvSpPr>
                <p:cNvPr id="19471" name="TextBox 11"/>
                <p:cNvSpPr txBox="1">
                  <a:spLocks noChangeArrowheads="1"/>
                </p:cNvSpPr>
                <p:nvPr/>
              </p:nvSpPr>
              <p:spPr bwMode="auto">
                <a:xfrm>
                  <a:off x="4114416" y="2679637"/>
                  <a:ext cx="285750" cy="54376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sz="2800" b="1" dirty="0">
                      <a:solidFill>
                        <a:srgbClr val="FF0000"/>
                      </a:solidFill>
                      <a:latin typeface="Calibri" pitchFamily="34" charset="0"/>
                    </a:rPr>
                    <a:t>1</a:t>
                  </a:r>
                  <a:endParaRPr lang="ru-RU" sz="2800" b="1" dirty="0">
                    <a:solidFill>
                      <a:srgbClr val="FF0000"/>
                    </a:solidFill>
                    <a:latin typeface="Calibri" pitchFamily="34" charset="0"/>
                  </a:endParaRPr>
                </a:p>
              </p:txBody>
            </p:sp>
            <p:sp>
              <p:nvSpPr>
                <p:cNvPr id="19472" name="TextBox 9"/>
                <p:cNvSpPr txBox="1">
                  <a:spLocks noChangeArrowheads="1"/>
                </p:cNvSpPr>
                <p:nvPr/>
              </p:nvSpPr>
              <p:spPr bwMode="auto">
                <a:xfrm>
                  <a:off x="1729865" y="1542822"/>
                  <a:ext cx="214312" cy="6077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sz="3200" b="1" i="1" dirty="0">
                      <a:solidFill>
                        <a:srgbClr val="FF0000"/>
                      </a:solidFill>
                      <a:latin typeface="Calibri" pitchFamily="34" charset="0"/>
                    </a:rPr>
                    <a:t>b</a:t>
                  </a:r>
                  <a:endParaRPr lang="ru-RU" sz="3200" b="1" i="1" dirty="0">
                    <a:solidFill>
                      <a:srgbClr val="FF0000"/>
                    </a:solidFill>
                    <a:latin typeface="Calibri" pitchFamily="34" charset="0"/>
                  </a:endParaRPr>
                </a:p>
              </p:txBody>
            </p:sp>
            <p:sp>
              <p:nvSpPr>
                <p:cNvPr id="19473" name="TextBox 8"/>
                <p:cNvSpPr txBox="1">
                  <a:spLocks noChangeArrowheads="1"/>
                </p:cNvSpPr>
                <p:nvPr/>
              </p:nvSpPr>
              <p:spPr bwMode="auto">
                <a:xfrm>
                  <a:off x="4821144" y="1016246"/>
                  <a:ext cx="214313" cy="58420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uk-UA" sz="3200" b="1" i="1" dirty="0">
                      <a:solidFill>
                        <a:srgbClr val="FF0000"/>
                      </a:solidFill>
                      <a:latin typeface="Calibri" pitchFamily="34" charset="0"/>
                    </a:rPr>
                    <a:t>с</a:t>
                  </a:r>
                  <a:endParaRPr lang="ru-RU" sz="3200" b="1" i="1" dirty="0">
                    <a:solidFill>
                      <a:srgbClr val="FF0000"/>
                    </a:solidFill>
                    <a:latin typeface="Calibri" pitchFamily="34" charset="0"/>
                  </a:endParaRPr>
                </a:p>
              </p:txBody>
            </p:sp>
            <p:cxnSp>
              <p:nvCxnSpPr>
                <p:cNvPr id="15" name="Прямая соединительная линия 14"/>
                <p:cNvCxnSpPr/>
                <p:nvPr/>
              </p:nvCxnSpPr>
              <p:spPr>
                <a:xfrm rot="5400000" flipH="1" flipV="1">
                  <a:off x="2837874" y="1522335"/>
                  <a:ext cx="2747304" cy="2240033"/>
                </a:xfrm>
                <a:prstGeom prst="line">
                  <a:avLst/>
                </a:prstGeom>
                <a:ln w="635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475" name="TextBox 25"/>
                <p:cNvSpPr txBox="1">
                  <a:spLocks noChangeArrowheads="1"/>
                </p:cNvSpPr>
                <p:nvPr/>
              </p:nvSpPr>
              <p:spPr bwMode="auto">
                <a:xfrm>
                  <a:off x="4837007" y="2159940"/>
                  <a:ext cx="285750" cy="54376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sz="2800" b="1" dirty="0">
                      <a:solidFill>
                        <a:srgbClr val="FF0000"/>
                      </a:solidFill>
                      <a:latin typeface="Calibri" pitchFamily="34" charset="0"/>
                    </a:rPr>
                    <a:t>2</a:t>
                  </a:r>
                  <a:endParaRPr lang="ru-RU" sz="2800" b="1" dirty="0">
                    <a:solidFill>
                      <a:srgbClr val="FF0000"/>
                    </a:solidFill>
                    <a:latin typeface="Calibri" pitchFamily="34" charset="0"/>
                  </a:endParaRPr>
                </a:p>
              </p:txBody>
            </p:sp>
          </p:grpSp>
          <p:sp>
            <p:nvSpPr>
              <p:cNvPr id="8" name="Блок-схема: узел 7"/>
              <p:cNvSpPr/>
              <p:nvPr/>
            </p:nvSpPr>
            <p:spPr>
              <a:xfrm>
                <a:off x="4586470" y="2022765"/>
                <a:ext cx="142912" cy="143552"/>
              </a:xfrm>
              <a:prstGeom prst="flowChartConnector">
                <a:avLst/>
              </a:prstGeom>
              <a:solidFill>
                <a:schemeClr val="accent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/>
              </a:p>
            </p:txBody>
          </p:sp>
          <p:sp>
            <p:nvSpPr>
              <p:cNvPr id="23" name="Блок-схема: узел 22"/>
              <p:cNvSpPr/>
              <p:nvPr/>
            </p:nvSpPr>
            <p:spPr>
              <a:xfrm>
                <a:off x="3669582" y="3148087"/>
                <a:ext cx="142913" cy="143552"/>
              </a:xfrm>
              <a:prstGeom prst="flowChartConnector">
                <a:avLst/>
              </a:prstGeom>
              <a:solidFill>
                <a:schemeClr val="accent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/>
              </a:p>
            </p:txBody>
          </p:sp>
        </p:grpSp>
        <p:sp>
          <p:nvSpPr>
            <p:cNvPr id="24" name="Дуга 23"/>
            <p:cNvSpPr/>
            <p:nvPr/>
          </p:nvSpPr>
          <p:spPr>
            <a:xfrm rot="20565503">
              <a:off x="3184477" y="2830378"/>
              <a:ext cx="917581" cy="900227"/>
            </a:xfrm>
            <a:prstGeom prst="arc">
              <a:avLst>
                <a:gd name="adj1" fmla="val 19221093"/>
                <a:gd name="adj2" fmla="val 21502706"/>
              </a:avLst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5" name="Дуга 24"/>
            <p:cNvSpPr/>
            <p:nvPr/>
          </p:nvSpPr>
          <p:spPr>
            <a:xfrm rot="8271894">
              <a:off x="4251284" y="1704696"/>
              <a:ext cx="644529" cy="649371"/>
            </a:xfrm>
            <a:prstGeom prst="arc">
              <a:avLst>
                <a:gd name="adj1" fmla="val 13561136"/>
                <a:gd name="adj2" fmla="val 20763947"/>
              </a:avLst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7" name="Дуга 26"/>
            <p:cNvSpPr/>
            <p:nvPr/>
          </p:nvSpPr>
          <p:spPr>
            <a:xfrm rot="8271894">
              <a:off x="4279859" y="1718986"/>
              <a:ext cx="534992" cy="579511"/>
            </a:xfrm>
            <a:prstGeom prst="arc">
              <a:avLst>
                <a:gd name="adj1" fmla="val 13994086"/>
                <a:gd name="adj2" fmla="val 20089291"/>
              </a:avLst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pPr algn="ctr">
                <a:defRPr/>
              </a:pPr>
              <a:endParaRPr lang="ru-RU" dirty="0"/>
            </a:p>
          </p:txBody>
        </p:sp>
      </p:grpSp>
      <p:sp>
        <p:nvSpPr>
          <p:cNvPr id="19459" name="Заголовок 1"/>
          <p:cNvSpPr>
            <a:spLocks noGrp="1"/>
          </p:cNvSpPr>
          <p:nvPr>
            <p:ph type="title"/>
          </p:nvPr>
        </p:nvSpPr>
        <p:spPr>
          <a:xfrm>
            <a:off x="457200" y="357188"/>
            <a:ext cx="8472488" cy="857250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FFFF00"/>
                </a:solidFill>
              </a:rPr>
              <a:t>Теорема </a:t>
            </a:r>
            <a:br>
              <a:rPr lang="uk-UA" dirty="0" smtClean="0">
                <a:solidFill>
                  <a:srgbClr val="FFFF00"/>
                </a:solidFill>
              </a:rPr>
            </a:br>
            <a:r>
              <a:rPr lang="uk-UA" sz="3600" dirty="0" smtClean="0">
                <a:solidFill>
                  <a:srgbClr val="FFFF00"/>
                </a:solidFill>
              </a:rPr>
              <a:t>(ознака паралельності прямих)</a:t>
            </a:r>
            <a:endParaRPr lang="ru-RU" sz="3600" dirty="0" smtClean="0">
              <a:solidFill>
                <a:srgbClr val="FFFF00"/>
              </a:solidFill>
            </a:endParaRPr>
          </a:p>
        </p:txBody>
      </p:sp>
      <p:sp>
        <p:nvSpPr>
          <p:cNvPr id="19460" name="Содержимое 2"/>
          <p:cNvSpPr>
            <a:spLocks noGrp="1"/>
          </p:cNvSpPr>
          <p:nvPr>
            <p:ph idx="1"/>
          </p:nvPr>
        </p:nvSpPr>
        <p:spPr>
          <a:xfrm>
            <a:off x="500063" y="4214818"/>
            <a:ext cx="8001000" cy="1643074"/>
          </a:xfrm>
        </p:spPr>
        <p:txBody>
          <a:bodyPr/>
          <a:lstStyle/>
          <a:p>
            <a:r>
              <a:rPr lang="uk-UA" sz="3200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Якщо при перетині двох прямих третьою сума внутрішніх односторонніх кутів дорівнює 180°, то прямі паралельні.</a:t>
            </a:r>
            <a:endParaRPr lang="ru-RU" sz="3200" dirty="0" smtClean="0">
              <a:ln>
                <a:solidFill>
                  <a:srgbClr val="FFC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2" name="Группа 65"/>
          <p:cNvGrpSpPr>
            <a:grpSpLocks/>
          </p:cNvGrpSpPr>
          <p:nvPr/>
        </p:nvGrpSpPr>
        <p:grpSpPr bwMode="auto">
          <a:xfrm>
            <a:off x="500063" y="4500563"/>
            <a:ext cx="2143125" cy="1428750"/>
            <a:chOff x="500034" y="4500570"/>
            <a:chExt cx="2143139" cy="1428760"/>
          </a:xfrm>
        </p:grpSpPr>
        <p:grpSp>
          <p:nvGrpSpPr>
            <p:cNvPr id="20513" name="Группа 41"/>
            <p:cNvGrpSpPr>
              <a:grpSpLocks/>
            </p:cNvGrpSpPr>
            <p:nvPr/>
          </p:nvGrpSpPr>
          <p:grpSpPr bwMode="auto">
            <a:xfrm>
              <a:off x="500034" y="4500570"/>
              <a:ext cx="2143139" cy="1428760"/>
              <a:chOff x="428596" y="1643844"/>
              <a:chExt cx="2143139" cy="1428760"/>
            </a:xfrm>
          </p:grpSpPr>
          <p:grpSp>
            <p:nvGrpSpPr>
              <p:cNvPr id="20518" name="Группа 5"/>
              <p:cNvGrpSpPr>
                <a:grpSpLocks/>
              </p:cNvGrpSpPr>
              <p:nvPr/>
            </p:nvGrpSpPr>
            <p:grpSpPr bwMode="auto">
              <a:xfrm>
                <a:off x="428596" y="1643844"/>
                <a:ext cx="2143139" cy="1428760"/>
                <a:chOff x="1357290" y="970722"/>
                <a:chExt cx="5708471" cy="2999759"/>
              </a:xfrm>
            </p:grpSpPr>
            <p:grpSp>
              <p:nvGrpSpPr>
                <p:cNvPr id="20521" name="Группа 49"/>
                <p:cNvGrpSpPr>
                  <a:grpSpLocks/>
                </p:cNvGrpSpPr>
                <p:nvPr/>
              </p:nvGrpSpPr>
              <p:grpSpPr bwMode="auto">
                <a:xfrm>
                  <a:off x="1357290" y="970722"/>
                  <a:ext cx="5708471" cy="2999759"/>
                  <a:chOff x="1357290" y="970722"/>
                  <a:chExt cx="5708471" cy="2999759"/>
                </a:xfrm>
              </p:grpSpPr>
              <p:cxnSp>
                <p:nvCxnSpPr>
                  <p:cNvPr id="53" name="Прямая соединительная линия 52"/>
                  <p:cNvCxnSpPr/>
                  <p:nvPr/>
                </p:nvCxnSpPr>
                <p:spPr>
                  <a:xfrm>
                    <a:off x="1357290" y="2123963"/>
                    <a:ext cx="5708471" cy="19998"/>
                  </a:xfrm>
                  <a:prstGeom prst="line">
                    <a:avLst/>
                  </a:prstGeom>
                  <a:ln w="4445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4" name="Прямая соединительная линия 53"/>
                  <p:cNvCxnSpPr/>
                  <p:nvPr/>
                </p:nvCxnSpPr>
                <p:spPr>
                  <a:xfrm>
                    <a:off x="1357290" y="3200542"/>
                    <a:ext cx="5708471" cy="0"/>
                  </a:xfrm>
                  <a:prstGeom prst="line">
                    <a:avLst/>
                  </a:prstGeom>
                  <a:ln w="4445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5" name="Прямая соединительная линия 54"/>
                  <p:cNvCxnSpPr/>
                  <p:nvPr/>
                </p:nvCxnSpPr>
                <p:spPr>
                  <a:xfrm rot="5400000" flipH="1" flipV="1">
                    <a:off x="2523479" y="2468487"/>
                    <a:ext cx="2999759" cy="4227"/>
                  </a:xfrm>
                  <a:prstGeom prst="line">
                    <a:avLst/>
                  </a:prstGeom>
                  <a:ln w="4445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51" name="Блок-схема: узел 50"/>
                <p:cNvSpPr/>
                <p:nvPr/>
              </p:nvSpPr>
              <p:spPr>
                <a:xfrm>
                  <a:off x="3932443" y="2047301"/>
                  <a:ext cx="143769" cy="143323"/>
                </a:xfrm>
                <a:prstGeom prst="flowChartConnector">
                  <a:avLst/>
                </a:prstGeom>
                <a:solidFill>
                  <a:schemeClr val="accent1"/>
                </a:solidFill>
                <a:ln w="444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dirty="0"/>
                </a:p>
              </p:txBody>
            </p:sp>
            <p:sp>
              <p:nvSpPr>
                <p:cNvPr id="52" name="Блок-схема: узел 51"/>
                <p:cNvSpPr/>
                <p:nvPr/>
              </p:nvSpPr>
              <p:spPr>
                <a:xfrm>
                  <a:off x="3936673" y="3147213"/>
                  <a:ext cx="143769" cy="143323"/>
                </a:xfrm>
                <a:prstGeom prst="flowChartConnector">
                  <a:avLst/>
                </a:prstGeom>
                <a:solidFill>
                  <a:schemeClr val="accent1"/>
                </a:solidFill>
                <a:ln w="444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dirty="0"/>
                </a:p>
              </p:txBody>
            </p:sp>
          </p:grpSp>
          <p:sp>
            <p:nvSpPr>
              <p:cNvPr id="20519" name="TextBox 43"/>
              <p:cNvSpPr txBox="1">
                <a:spLocks noChangeArrowheads="1"/>
              </p:cNvSpPr>
              <p:nvPr/>
            </p:nvSpPr>
            <p:spPr bwMode="auto">
              <a:xfrm>
                <a:off x="1533619" y="2417717"/>
                <a:ext cx="118007" cy="338554"/>
              </a:xfrm>
              <a:prstGeom prst="rect">
                <a:avLst/>
              </a:prstGeom>
              <a:noFill/>
              <a:ln w="38100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600" b="1" dirty="0">
                    <a:solidFill>
                      <a:srgbClr val="FF0000"/>
                    </a:solidFill>
                    <a:latin typeface="Calibri" pitchFamily="34" charset="0"/>
                  </a:rPr>
                  <a:t>1</a:t>
                </a:r>
                <a:endParaRPr lang="ru-RU" sz="1600" b="1" dirty="0">
                  <a:solidFill>
                    <a:srgbClr val="FF0000"/>
                  </a:solidFill>
                  <a:latin typeface="Calibri" pitchFamily="34" charset="0"/>
                </a:endParaRPr>
              </a:p>
            </p:txBody>
          </p:sp>
          <p:sp>
            <p:nvSpPr>
              <p:cNvPr id="20520" name="TextBox 44"/>
              <p:cNvSpPr txBox="1">
                <a:spLocks noChangeArrowheads="1"/>
              </p:cNvSpPr>
              <p:nvPr/>
            </p:nvSpPr>
            <p:spPr bwMode="auto">
              <a:xfrm>
                <a:off x="1547215" y="2151822"/>
                <a:ext cx="118007" cy="338554"/>
              </a:xfrm>
              <a:prstGeom prst="rect">
                <a:avLst/>
              </a:prstGeom>
              <a:noFill/>
              <a:ln w="38100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600" b="1" dirty="0">
                    <a:solidFill>
                      <a:srgbClr val="FF0000"/>
                    </a:solidFill>
                    <a:latin typeface="Calibri" pitchFamily="34" charset="0"/>
                  </a:rPr>
                  <a:t>2</a:t>
                </a:r>
                <a:endParaRPr lang="ru-RU" sz="1600" b="1" dirty="0">
                  <a:solidFill>
                    <a:srgbClr val="FF0000"/>
                  </a:solidFill>
                  <a:latin typeface="Calibri" pitchFamily="34" charset="0"/>
                </a:endParaRPr>
              </a:p>
            </p:txBody>
          </p:sp>
        </p:grpSp>
        <p:cxnSp>
          <p:nvCxnSpPr>
            <p:cNvPr id="58" name="Прямая соединительная линия 57"/>
            <p:cNvCxnSpPr/>
            <p:nvPr/>
          </p:nvCxnSpPr>
          <p:spPr>
            <a:xfrm rot="16440000" flipH="1">
              <a:off x="1549379" y="5100648"/>
              <a:ext cx="144463" cy="11113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Прямая соединительная линия 58"/>
            <p:cNvCxnSpPr/>
            <p:nvPr/>
          </p:nvCxnSpPr>
          <p:spPr>
            <a:xfrm rot="420000" flipV="1">
              <a:off x="1477940" y="5151450"/>
              <a:ext cx="142876" cy="20637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Прямая соединительная линия 63"/>
            <p:cNvCxnSpPr/>
            <p:nvPr/>
          </p:nvCxnSpPr>
          <p:spPr>
            <a:xfrm rot="16440000" flipH="1">
              <a:off x="1546203" y="5510227"/>
              <a:ext cx="142876" cy="952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Прямая соединительная линия 64"/>
            <p:cNvCxnSpPr/>
            <p:nvPr/>
          </p:nvCxnSpPr>
          <p:spPr>
            <a:xfrm rot="420000" flipV="1">
              <a:off x="1489052" y="5441964"/>
              <a:ext cx="142876" cy="2063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483" name="Группа 66"/>
          <p:cNvGrpSpPr>
            <a:grpSpLocks/>
          </p:cNvGrpSpPr>
          <p:nvPr/>
        </p:nvGrpSpPr>
        <p:grpSpPr bwMode="auto">
          <a:xfrm>
            <a:off x="500063" y="3000375"/>
            <a:ext cx="2143125" cy="1308100"/>
            <a:chOff x="428596" y="1785926"/>
            <a:chExt cx="2143139" cy="1308359"/>
          </a:xfrm>
        </p:grpSpPr>
        <p:grpSp>
          <p:nvGrpSpPr>
            <p:cNvPr id="20500" name="Группа 23"/>
            <p:cNvGrpSpPr>
              <a:grpSpLocks/>
            </p:cNvGrpSpPr>
            <p:nvPr/>
          </p:nvGrpSpPr>
          <p:grpSpPr bwMode="auto">
            <a:xfrm>
              <a:off x="428596" y="1785928"/>
              <a:ext cx="2143139" cy="1308360"/>
              <a:chOff x="571472" y="2049202"/>
              <a:chExt cx="2357453" cy="1308361"/>
            </a:xfrm>
          </p:grpSpPr>
          <p:grpSp>
            <p:nvGrpSpPr>
              <p:cNvPr id="20503" name="Группа 4"/>
              <p:cNvGrpSpPr>
                <a:grpSpLocks/>
              </p:cNvGrpSpPr>
              <p:nvPr/>
            </p:nvGrpSpPr>
            <p:grpSpPr bwMode="auto">
              <a:xfrm>
                <a:off x="571472" y="2049202"/>
                <a:ext cx="2357453" cy="1308361"/>
                <a:chOff x="1346139" y="1285861"/>
                <a:chExt cx="5643602" cy="2643206"/>
              </a:xfrm>
            </p:grpSpPr>
            <p:grpSp>
              <p:nvGrpSpPr>
                <p:cNvPr id="20505" name="Группа 5"/>
                <p:cNvGrpSpPr>
                  <a:grpSpLocks/>
                </p:cNvGrpSpPr>
                <p:nvPr/>
              </p:nvGrpSpPr>
              <p:grpSpPr bwMode="auto">
                <a:xfrm>
                  <a:off x="1346139" y="1285861"/>
                  <a:ext cx="5643602" cy="2643206"/>
                  <a:chOff x="1357290" y="1269033"/>
                  <a:chExt cx="5708471" cy="2746971"/>
                </a:xfrm>
              </p:grpSpPr>
              <p:grpSp>
                <p:nvGrpSpPr>
                  <p:cNvPr id="20507" name="Группа 35"/>
                  <p:cNvGrpSpPr>
                    <a:grpSpLocks/>
                  </p:cNvGrpSpPr>
                  <p:nvPr/>
                </p:nvGrpSpPr>
                <p:grpSpPr bwMode="auto">
                  <a:xfrm>
                    <a:off x="1357290" y="1269033"/>
                    <a:ext cx="5708471" cy="2746971"/>
                    <a:chOff x="1357290" y="1269033"/>
                    <a:chExt cx="5708471" cy="2746971"/>
                  </a:xfrm>
                </p:grpSpPr>
                <p:cxnSp>
                  <p:nvCxnSpPr>
                    <p:cNvPr id="78" name="Прямая соединительная линия 77"/>
                    <p:cNvCxnSpPr/>
                    <p:nvPr/>
                  </p:nvCxnSpPr>
                  <p:spPr>
                    <a:xfrm>
                      <a:off x="1357290" y="2122456"/>
                      <a:ext cx="5708471" cy="23337"/>
                    </a:xfrm>
                    <a:prstGeom prst="line">
                      <a:avLst/>
                    </a:prstGeom>
                    <a:ln w="4445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9" name="Прямая соединительная линия 78"/>
                    <p:cNvCxnSpPr/>
                    <p:nvPr/>
                  </p:nvCxnSpPr>
                  <p:spPr>
                    <a:xfrm>
                      <a:off x="1357290" y="3199242"/>
                      <a:ext cx="5708471" cy="3333"/>
                    </a:xfrm>
                    <a:prstGeom prst="line">
                      <a:avLst/>
                    </a:prstGeom>
                    <a:ln w="4445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0" name="Прямая соединительная линия 79"/>
                    <p:cNvCxnSpPr/>
                    <p:nvPr/>
                  </p:nvCxnSpPr>
                  <p:spPr>
                    <a:xfrm rot="5400000" flipH="1" flipV="1">
                      <a:off x="2838042" y="1521960"/>
                      <a:ext cx="2746969" cy="2241103"/>
                    </a:xfrm>
                    <a:prstGeom prst="line">
                      <a:avLst/>
                    </a:prstGeom>
                    <a:ln w="4445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76" name="Блок-схема: узел 75"/>
                  <p:cNvSpPr/>
                  <p:nvPr/>
                </p:nvSpPr>
                <p:spPr>
                  <a:xfrm>
                    <a:off x="4587862" y="2022445"/>
                    <a:ext cx="139539" cy="143350"/>
                  </a:xfrm>
                  <a:prstGeom prst="flowChartConnector">
                    <a:avLst/>
                  </a:prstGeom>
                  <a:solidFill>
                    <a:schemeClr val="accent1"/>
                  </a:solidFill>
                  <a:ln w="444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ru-RU" dirty="0"/>
                  </a:p>
                </p:txBody>
              </p:sp>
              <p:sp>
                <p:nvSpPr>
                  <p:cNvPr id="77" name="Блок-схема: узел 76"/>
                  <p:cNvSpPr/>
                  <p:nvPr/>
                </p:nvSpPr>
                <p:spPr>
                  <a:xfrm>
                    <a:off x="3670277" y="3149236"/>
                    <a:ext cx="143769" cy="143350"/>
                  </a:xfrm>
                  <a:prstGeom prst="flowChartConnector">
                    <a:avLst/>
                  </a:prstGeom>
                  <a:solidFill>
                    <a:schemeClr val="accent1"/>
                  </a:solidFill>
                  <a:ln w="444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ru-RU" dirty="0"/>
                  </a:p>
                </p:txBody>
              </p:sp>
            </p:grpSp>
            <p:sp>
              <p:nvSpPr>
                <p:cNvPr id="74" name="Дуга 73"/>
                <p:cNvSpPr/>
                <p:nvPr/>
              </p:nvSpPr>
              <p:spPr>
                <a:xfrm rot="20565503">
                  <a:off x="3185535" y="2828796"/>
                  <a:ext cx="915516" cy="901383"/>
                </a:xfrm>
                <a:prstGeom prst="arc">
                  <a:avLst>
                    <a:gd name="adj1" fmla="val 19221093"/>
                    <a:gd name="adj2" fmla="val 21502706"/>
                  </a:avLst>
                </a:prstGeom>
                <a:ln w="444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>
                  <a:scene3d>
                    <a:camera prst="orthographicFront"/>
                    <a:lightRig rig="threePt" dir="t"/>
                  </a:scene3d>
                  <a:sp3d extrusionH="57150">
                    <a:bevelT w="38100" h="38100"/>
                  </a:sp3d>
                </a:bodyPr>
                <a:lstStyle/>
                <a:p>
                  <a:pPr algn="ctr">
                    <a:defRPr/>
                  </a:pPr>
                  <a:endParaRPr lang="ru-RU" dirty="0"/>
                </a:p>
              </p:txBody>
            </p:sp>
          </p:grpSp>
          <p:sp>
            <p:nvSpPr>
              <p:cNvPr id="72" name="Дуга 71"/>
              <p:cNvSpPr/>
              <p:nvPr/>
            </p:nvSpPr>
            <p:spPr>
              <a:xfrm rot="19905804">
                <a:off x="1743213" y="2309602"/>
                <a:ext cx="384178" cy="444588"/>
              </a:xfrm>
              <a:prstGeom prst="arc">
                <a:avLst>
                  <a:gd name="adj1" fmla="val 19221093"/>
                  <a:gd name="adj2" fmla="val 21502706"/>
                </a:avLst>
              </a:prstGeom>
              <a:ln w="444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>
                <a:scene3d>
                  <a:camera prst="orthographicFront"/>
                  <a:lightRig rig="threePt" dir="t"/>
                </a:scene3d>
                <a:sp3d extrusionH="57150">
                  <a:bevelT w="38100" h="38100"/>
                </a:sp3d>
              </a:bodyPr>
              <a:lstStyle/>
              <a:p>
                <a:pPr algn="ctr">
                  <a:defRPr/>
                </a:pPr>
                <a:endParaRPr lang="ru-RU" dirty="0"/>
              </a:p>
            </p:txBody>
          </p:sp>
        </p:grpSp>
        <p:sp>
          <p:nvSpPr>
            <p:cNvPr id="20501" name="TextBox 68"/>
            <p:cNvSpPr txBox="1">
              <a:spLocks noChangeArrowheads="1"/>
            </p:cNvSpPr>
            <p:nvPr/>
          </p:nvSpPr>
          <p:spPr bwMode="auto">
            <a:xfrm>
              <a:off x="1444411" y="2417717"/>
              <a:ext cx="118007" cy="338554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b="1" dirty="0">
                  <a:solidFill>
                    <a:srgbClr val="FF0000"/>
                  </a:solidFill>
                  <a:latin typeface="Calibri" pitchFamily="34" charset="0"/>
                </a:rPr>
                <a:t>1</a:t>
              </a:r>
              <a:endParaRPr lang="ru-RU" sz="1600" b="1" dirty="0">
                <a:solidFill>
                  <a:srgbClr val="FF0000"/>
                </a:solidFill>
                <a:latin typeface="Calibri" pitchFamily="34" charset="0"/>
              </a:endParaRPr>
            </a:p>
          </p:txBody>
        </p:sp>
        <p:sp>
          <p:nvSpPr>
            <p:cNvPr id="20502" name="TextBox 69"/>
            <p:cNvSpPr txBox="1">
              <a:spLocks noChangeArrowheads="1"/>
            </p:cNvSpPr>
            <p:nvPr/>
          </p:nvSpPr>
          <p:spPr bwMode="auto">
            <a:xfrm>
              <a:off x="1794982" y="1890817"/>
              <a:ext cx="118007" cy="338554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b="1" dirty="0">
                  <a:solidFill>
                    <a:srgbClr val="FF0000"/>
                  </a:solidFill>
                  <a:latin typeface="Calibri" pitchFamily="34" charset="0"/>
                </a:rPr>
                <a:t>2</a:t>
              </a:r>
              <a:endParaRPr lang="ru-RU" sz="1600" b="1" dirty="0">
                <a:solidFill>
                  <a:srgbClr val="FF0000"/>
                </a:solidFill>
                <a:latin typeface="Calibri" pitchFamily="34" charset="0"/>
              </a:endParaRPr>
            </a:p>
          </p:txBody>
        </p:sp>
      </p:grpSp>
      <p:grpSp>
        <p:nvGrpSpPr>
          <p:cNvPr id="20484" name="Группа 80"/>
          <p:cNvGrpSpPr>
            <a:grpSpLocks/>
          </p:cNvGrpSpPr>
          <p:nvPr/>
        </p:nvGrpSpPr>
        <p:grpSpPr bwMode="auto">
          <a:xfrm>
            <a:off x="500063" y="1500188"/>
            <a:ext cx="2143125" cy="1308100"/>
            <a:chOff x="428596" y="1785926"/>
            <a:chExt cx="2143139" cy="1308359"/>
          </a:xfrm>
        </p:grpSpPr>
        <p:grpSp>
          <p:nvGrpSpPr>
            <p:cNvPr id="20487" name="Группа 23"/>
            <p:cNvGrpSpPr>
              <a:grpSpLocks/>
            </p:cNvGrpSpPr>
            <p:nvPr/>
          </p:nvGrpSpPr>
          <p:grpSpPr bwMode="auto">
            <a:xfrm>
              <a:off x="428596" y="1785926"/>
              <a:ext cx="2143139" cy="1308359"/>
              <a:chOff x="571472" y="2049202"/>
              <a:chExt cx="2357453" cy="1308361"/>
            </a:xfrm>
          </p:grpSpPr>
          <p:grpSp>
            <p:nvGrpSpPr>
              <p:cNvPr id="20490" name="Группа 4"/>
              <p:cNvGrpSpPr>
                <a:grpSpLocks/>
              </p:cNvGrpSpPr>
              <p:nvPr/>
            </p:nvGrpSpPr>
            <p:grpSpPr bwMode="auto">
              <a:xfrm>
                <a:off x="571472" y="2049202"/>
                <a:ext cx="2357453" cy="1308361"/>
                <a:chOff x="1346139" y="1285861"/>
                <a:chExt cx="5643602" cy="2643206"/>
              </a:xfrm>
            </p:grpSpPr>
            <p:grpSp>
              <p:nvGrpSpPr>
                <p:cNvPr id="20492" name="Группа 5"/>
                <p:cNvGrpSpPr>
                  <a:grpSpLocks/>
                </p:cNvGrpSpPr>
                <p:nvPr/>
              </p:nvGrpSpPr>
              <p:grpSpPr bwMode="auto">
                <a:xfrm>
                  <a:off x="1346139" y="1285861"/>
                  <a:ext cx="5643602" cy="2643206"/>
                  <a:chOff x="1357290" y="1269033"/>
                  <a:chExt cx="5708471" cy="2746971"/>
                </a:xfrm>
              </p:grpSpPr>
              <p:grpSp>
                <p:nvGrpSpPr>
                  <p:cNvPr id="20494" name="Группа 88"/>
                  <p:cNvGrpSpPr>
                    <a:grpSpLocks/>
                  </p:cNvGrpSpPr>
                  <p:nvPr/>
                </p:nvGrpSpPr>
                <p:grpSpPr bwMode="auto">
                  <a:xfrm>
                    <a:off x="1357290" y="1269033"/>
                    <a:ext cx="5708471" cy="2746971"/>
                    <a:chOff x="1357290" y="1269033"/>
                    <a:chExt cx="5708471" cy="2746971"/>
                  </a:xfrm>
                </p:grpSpPr>
                <p:cxnSp>
                  <p:nvCxnSpPr>
                    <p:cNvPr id="92" name="Прямая соединительная линия 91"/>
                    <p:cNvCxnSpPr/>
                    <p:nvPr/>
                  </p:nvCxnSpPr>
                  <p:spPr>
                    <a:xfrm>
                      <a:off x="1357290" y="2122461"/>
                      <a:ext cx="5708471" cy="23335"/>
                    </a:xfrm>
                    <a:prstGeom prst="line">
                      <a:avLst/>
                    </a:prstGeom>
                    <a:ln w="4445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3" name="Прямая соединительная линия 92"/>
                    <p:cNvCxnSpPr/>
                    <p:nvPr/>
                  </p:nvCxnSpPr>
                  <p:spPr>
                    <a:xfrm>
                      <a:off x="1357290" y="3199246"/>
                      <a:ext cx="5708471" cy="3335"/>
                    </a:xfrm>
                    <a:prstGeom prst="line">
                      <a:avLst/>
                    </a:prstGeom>
                    <a:ln w="4445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4" name="Прямая соединительная линия 93"/>
                    <p:cNvCxnSpPr/>
                    <p:nvPr/>
                  </p:nvCxnSpPr>
                  <p:spPr>
                    <a:xfrm rot="5400000" flipH="1" flipV="1">
                      <a:off x="2838041" y="1521966"/>
                      <a:ext cx="2746971" cy="2241103"/>
                    </a:xfrm>
                    <a:prstGeom prst="line">
                      <a:avLst/>
                    </a:prstGeom>
                    <a:ln w="4445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90" name="Блок-схема: узел 89"/>
                  <p:cNvSpPr/>
                  <p:nvPr/>
                </p:nvSpPr>
                <p:spPr>
                  <a:xfrm>
                    <a:off x="4587862" y="2022450"/>
                    <a:ext cx="139539" cy="143348"/>
                  </a:xfrm>
                  <a:prstGeom prst="flowChartConnector">
                    <a:avLst/>
                  </a:prstGeom>
                  <a:solidFill>
                    <a:schemeClr val="accent1"/>
                  </a:solidFill>
                  <a:ln w="444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ru-RU" dirty="0"/>
                  </a:p>
                </p:txBody>
              </p:sp>
              <p:sp>
                <p:nvSpPr>
                  <p:cNvPr id="91" name="Блок-схема: узел 90"/>
                  <p:cNvSpPr/>
                  <p:nvPr/>
                </p:nvSpPr>
                <p:spPr>
                  <a:xfrm>
                    <a:off x="3670277" y="3149241"/>
                    <a:ext cx="143769" cy="143348"/>
                  </a:xfrm>
                  <a:prstGeom prst="flowChartConnector">
                    <a:avLst/>
                  </a:prstGeom>
                  <a:solidFill>
                    <a:schemeClr val="accent1"/>
                  </a:solidFill>
                  <a:ln w="444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ru-RU" dirty="0"/>
                  </a:p>
                </p:txBody>
              </p:sp>
            </p:grpSp>
            <p:sp>
              <p:nvSpPr>
                <p:cNvPr id="88" name="Дуга 87"/>
                <p:cNvSpPr/>
                <p:nvPr/>
              </p:nvSpPr>
              <p:spPr>
                <a:xfrm rot="20565503">
                  <a:off x="3185535" y="2828799"/>
                  <a:ext cx="915516" cy="901386"/>
                </a:xfrm>
                <a:prstGeom prst="arc">
                  <a:avLst>
                    <a:gd name="adj1" fmla="val 19221093"/>
                    <a:gd name="adj2" fmla="val 21502706"/>
                  </a:avLst>
                </a:prstGeom>
                <a:ln w="444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>
                  <a:scene3d>
                    <a:camera prst="orthographicFront"/>
                    <a:lightRig rig="threePt" dir="t"/>
                  </a:scene3d>
                  <a:sp3d extrusionH="57150">
                    <a:bevelT w="38100" h="38100"/>
                  </a:sp3d>
                </a:bodyPr>
                <a:lstStyle/>
                <a:p>
                  <a:pPr algn="ctr">
                    <a:defRPr/>
                  </a:pPr>
                  <a:endParaRPr lang="ru-RU" dirty="0"/>
                </a:p>
              </p:txBody>
            </p:sp>
          </p:grpSp>
          <p:sp>
            <p:nvSpPr>
              <p:cNvPr id="86" name="Дуга 85"/>
              <p:cNvSpPr/>
              <p:nvPr/>
            </p:nvSpPr>
            <p:spPr>
              <a:xfrm rot="9297316">
                <a:off x="1743213" y="2165112"/>
                <a:ext cx="384178" cy="444589"/>
              </a:xfrm>
              <a:prstGeom prst="arc">
                <a:avLst>
                  <a:gd name="adj1" fmla="val 19221093"/>
                  <a:gd name="adj2" fmla="val 21502706"/>
                </a:avLst>
              </a:prstGeom>
              <a:ln w="444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>
                <a:scene3d>
                  <a:camera prst="orthographicFront"/>
                  <a:lightRig rig="threePt" dir="t"/>
                </a:scene3d>
                <a:sp3d extrusionH="57150">
                  <a:bevelT w="38100" h="38100"/>
                </a:sp3d>
              </a:bodyPr>
              <a:lstStyle/>
              <a:p>
                <a:pPr algn="ctr">
                  <a:defRPr/>
                </a:pPr>
                <a:endParaRPr lang="ru-RU" dirty="0"/>
              </a:p>
            </p:txBody>
          </p:sp>
        </p:grpSp>
        <p:sp>
          <p:nvSpPr>
            <p:cNvPr id="20488" name="TextBox 82"/>
            <p:cNvSpPr txBox="1">
              <a:spLocks noChangeArrowheads="1"/>
            </p:cNvSpPr>
            <p:nvPr/>
          </p:nvSpPr>
          <p:spPr bwMode="auto">
            <a:xfrm>
              <a:off x="1444411" y="2417717"/>
              <a:ext cx="118007" cy="338554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b="1" dirty="0">
                  <a:solidFill>
                    <a:srgbClr val="FF0000"/>
                  </a:solidFill>
                  <a:latin typeface="Calibri" pitchFamily="34" charset="0"/>
                </a:rPr>
                <a:t>1</a:t>
              </a:r>
              <a:endParaRPr lang="ru-RU" sz="1600" b="1" dirty="0">
                <a:solidFill>
                  <a:srgbClr val="FF0000"/>
                </a:solidFill>
                <a:latin typeface="Calibri" pitchFamily="34" charset="0"/>
              </a:endParaRPr>
            </a:p>
          </p:txBody>
        </p:sp>
        <p:sp>
          <p:nvSpPr>
            <p:cNvPr id="20489" name="TextBox 83"/>
            <p:cNvSpPr txBox="1">
              <a:spLocks noChangeArrowheads="1"/>
            </p:cNvSpPr>
            <p:nvPr/>
          </p:nvSpPr>
          <p:spPr bwMode="auto">
            <a:xfrm>
              <a:off x="1323837" y="2154267"/>
              <a:ext cx="118007" cy="338554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b="1" dirty="0">
                  <a:solidFill>
                    <a:srgbClr val="FF0000"/>
                  </a:solidFill>
                  <a:latin typeface="Calibri" pitchFamily="34" charset="0"/>
                </a:rPr>
                <a:t>2</a:t>
              </a:r>
              <a:endParaRPr lang="ru-RU" sz="1600" b="1" dirty="0">
                <a:solidFill>
                  <a:srgbClr val="FF0000"/>
                </a:solidFill>
                <a:latin typeface="Calibri" pitchFamily="34" charset="0"/>
              </a:endParaRPr>
            </a:p>
          </p:txBody>
        </p:sp>
      </p:grpSp>
      <p:sp>
        <p:nvSpPr>
          <p:cNvPr id="204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n w="6350">
                  <a:solidFill>
                    <a:srgbClr val="FFC000"/>
                  </a:solidFill>
                </a:ln>
                <a:solidFill>
                  <a:srgbClr val="FFFF00"/>
                </a:solidFill>
              </a:rPr>
              <a:t>Наслідки</a:t>
            </a:r>
          </a:p>
        </p:txBody>
      </p:sp>
      <p:sp>
        <p:nvSpPr>
          <p:cNvPr id="20486" name="Содержимое 2"/>
          <p:cNvSpPr>
            <a:spLocks noGrp="1"/>
          </p:cNvSpPr>
          <p:nvPr>
            <p:ph idx="1"/>
          </p:nvPr>
        </p:nvSpPr>
        <p:spPr>
          <a:xfrm>
            <a:off x="2786050" y="1857375"/>
            <a:ext cx="6357950" cy="4643459"/>
          </a:xfrm>
        </p:spPr>
        <p:txBody>
          <a:bodyPr>
            <a:normAutofit fontScale="77500" lnSpcReduction="20000"/>
          </a:bodyPr>
          <a:lstStyle/>
          <a:p>
            <a:endParaRPr lang="ru-RU" sz="3200" dirty="0" smtClean="0">
              <a:ln>
                <a:solidFill>
                  <a:srgbClr val="FFC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3800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Дві прямі паралельні, якщо внутрішні різносторонні кути рівні.</a:t>
            </a:r>
          </a:p>
          <a:p>
            <a:endParaRPr lang="ru-RU" sz="3800" dirty="0" smtClean="0">
              <a:ln>
                <a:solidFill>
                  <a:srgbClr val="FFC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3800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Дві прямі паралельні, якщо відповідні кути рівні.</a:t>
            </a:r>
          </a:p>
          <a:p>
            <a:endParaRPr lang="ru-RU" sz="3800" dirty="0" smtClean="0">
              <a:ln>
                <a:solidFill>
                  <a:srgbClr val="FFC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3800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Дві прямі паралельні, якщо вони перпендикулярні до третьої прямої.</a:t>
            </a:r>
          </a:p>
          <a:p>
            <a:pPr>
              <a:buFont typeface="Arial" charset="0"/>
              <a:buNone/>
            </a:pPr>
            <a:r>
              <a:rPr lang="ru-RU" sz="3800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204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204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204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320"/>
                            </p:stCondLst>
                            <p:childTnLst>
                              <p:par>
                                <p:cTn id="17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204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204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204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840"/>
                            </p:stCondLst>
                            <p:childTnLst>
                              <p:par>
                                <p:cTn id="29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204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204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204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FFFF00"/>
                </a:solidFill>
              </a:rPr>
              <a:t>Усні вправи (гра ланцюжок)</a:t>
            </a:r>
            <a:r>
              <a:rPr lang="ru-RU" dirty="0" smtClean="0">
                <a:solidFill>
                  <a:srgbClr val="FFFF00"/>
                </a:solidFill>
              </a:rPr>
              <a:t/>
            </a:r>
            <a:br>
              <a:rPr lang="ru-RU" dirty="0" smtClean="0">
                <a:solidFill>
                  <a:srgbClr val="FFFF00"/>
                </a:solidFill>
              </a:rPr>
            </a:b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42984"/>
            <a:ext cx="6858016" cy="535785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uk-UA" sz="3100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1.  Як знайти кут, суміжний                       </a:t>
            </a:r>
          </a:p>
          <a:p>
            <a:pPr>
              <a:buNone/>
            </a:pPr>
            <a:r>
              <a:rPr lang="uk-UA" sz="3100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з кутом </a:t>
            </a:r>
            <a:r>
              <a:rPr lang="ru-RU" sz="3100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50° ?</a:t>
            </a:r>
          </a:p>
          <a:p>
            <a:endParaRPr lang="ru-RU" sz="3100" dirty="0" smtClean="0">
              <a:ln>
                <a:solidFill>
                  <a:srgbClr val="FFC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uk-UA" sz="3100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2.  Який кут буде вертикальний </a:t>
            </a:r>
          </a:p>
          <a:p>
            <a:pPr>
              <a:buNone/>
            </a:pPr>
            <a:r>
              <a:rPr lang="uk-UA" sz="3100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∠ КАМ ?</a:t>
            </a:r>
            <a:endParaRPr lang="ru-RU" sz="3100" dirty="0" smtClean="0">
              <a:ln>
                <a:solidFill>
                  <a:srgbClr val="FFC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uk-UA" sz="3100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3.   За малюнком знайти ∠ В  </a:t>
            </a:r>
            <a:r>
              <a:rPr lang="uk-UA" sz="2400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△</a:t>
            </a:r>
            <a:r>
              <a:rPr lang="uk-UA" sz="3100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АВС.</a:t>
            </a:r>
            <a:endParaRPr lang="ru-RU" sz="3100" dirty="0" smtClean="0">
              <a:ln>
                <a:solidFill>
                  <a:srgbClr val="FFC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ru-RU" sz="3100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</a:p>
          <a:p>
            <a:pPr>
              <a:buNone/>
            </a:pPr>
            <a:r>
              <a:rPr lang="uk-UA" sz="3100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4.   Прямі АВ і </a:t>
            </a:r>
            <a:r>
              <a:rPr lang="en-US" sz="3100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CD </a:t>
            </a:r>
            <a:r>
              <a:rPr lang="uk-UA" sz="3100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перетинаються </a:t>
            </a:r>
          </a:p>
          <a:p>
            <a:pPr>
              <a:buNone/>
            </a:pPr>
            <a:r>
              <a:rPr lang="uk-UA" sz="3100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в точці О так, що </a:t>
            </a:r>
            <a:r>
              <a:rPr lang="ru-RU" sz="3100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∠ </a:t>
            </a:r>
            <a:r>
              <a:rPr lang="en-US" sz="3100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AOC</a:t>
            </a:r>
            <a:r>
              <a:rPr lang="ru-RU" sz="3100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45°. </a:t>
            </a:r>
          </a:p>
          <a:p>
            <a:pPr>
              <a:buNone/>
            </a:pPr>
            <a:r>
              <a:rPr lang="uk-UA" sz="3100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Як знайти ∠ ВОС?</a:t>
            </a:r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29454" y="5214950"/>
            <a:ext cx="1644721" cy="95885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43702" y="3857628"/>
            <a:ext cx="2327742" cy="92869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43702" y="2571744"/>
            <a:ext cx="2003823" cy="100013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15140" y="1142984"/>
            <a:ext cx="1905450" cy="107157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920"/>
                            </p:stCondLst>
                            <p:childTnLst>
                              <p:par>
                                <p:cTn id="1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360"/>
                            </p:stCondLst>
                            <p:childTnLst>
                              <p:par>
                                <p:cTn id="17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40"/>
                            </p:stCondLst>
                            <p:childTnLst>
                              <p:par>
                                <p:cTn id="3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80"/>
                            </p:stCondLst>
                            <p:childTnLst>
                              <p:par>
                                <p:cTn id="41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40"/>
                            </p:stCondLst>
                            <p:childTnLst>
                              <p:par>
                                <p:cTn id="59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3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4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40"/>
                            </p:stCondLst>
                            <p:childTnLst>
                              <p:par>
                                <p:cTn id="77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9" dur="8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0" dur="8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8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960"/>
                            </p:stCondLst>
                            <p:childTnLst>
                              <p:par>
                                <p:cTn id="83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5" dur="8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6" dur="8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8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520"/>
                            </p:stCondLst>
                            <p:childTnLst>
                              <p:par>
                                <p:cTn id="89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857232"/>
            <a:ext cx="8186766" cy="53578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Сума 2-ох вертикальних кутів, які утворюються при перетині двох прямих, дорівнює </a:t>
            </a:r>
            <a:r>
              <a:rPr lang="ru-RU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68°. </a:t>
            </a:r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Знайти ці кути.</a:t>
            </a:r>
            <a:endParaRPr lang="ru-RU" dirty="0" smtClean="0">
              <a:ln>
                <a:solidFill>
                  <a:srgbClr val="FFC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uk-UA" sz="1000" dirty="0" smtClean="0">
              <a:ln>
                <a:solidFill>
                  <a:srgbClr val="FFC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 Промінь ОМ </a:t>
            </a:r>
            <a:r>
              <a:rPr lang="ru-RU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— </a:t>
            </a:r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бісектриса кута АОВ. </a:t>
            </a:r>
          </a:p>
          <a:p>
            <a:pPr>
              <a:buNone/>
            </a:pPr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∠ АОМ дорівнює </a:t>
            </a:r>
            <a:r>
              <a:rPr lang="ru-RU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54°. </a:t>
            </a:r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Знайти ∠ АОВ.</a:t>
            </a:r>
            <a:endParaRPr lang="ru-RU" dirty="0" smtClean="0">
              <a:ln>
                <a:solidFill>
                  <a:srgbClr val="FFC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uk-UA" sz="1000" dirty="0" smtClean="0">
              <a:ln>
                <a:solidFill>
                  <a:srgbClr val="FFC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7. Один з кутів, що утворюється при перетині двох прямих, дорівнює </a:t>
            </a:r>
            <a:r>
              <a:rPr lang="ru-RU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25°. </a:t>
            </a:r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Знайти решту кутів.</a:t>
            </a:r>
            <a:endParaRPr lang="ru-RU" dirty="0" smtClean="0">
              <a:ln>
                <a:solidFill>
                  <a:srgbClr val="FFC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uk-UA" sz="1000" dirty="0" smtClean="0">
              <a:ln>
                <a:solidFill>
                  <a:srgbClr val="FFC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8. Один із суміжних кутів на </a:t>
            </a:r>
            <a:r>
              <a:rPr lang="ru-RU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20° </a:t>
            </a:r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більший від іншого. Знайти ці кути.</a:t>
            </a:r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00892" y="2143116"/>
            <a:ext cx="1785950" cy="139937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240"/>
                            </p:stCondLst>
                            <p:childTnLst>
                              <p:par>
                                <p:cTn id="18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360"/>
                            </p:stCondLst>
                            <p:childTnLst>
                              <p:par>
                                <p:cTn id="24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FFFF00"/>
                </a:solidFill>
              </a:rPr>
              <a:t>Скласти задачу за малюнком</a:t>
            </a:r>
            <a:r>
              <a:rPr lang="ru-RU" dirty="0" smtClean="0">
                <a:solidFill>
                  <a:srgbClr val="FFFF00"/>
                </a:solidFill>
              </a:rPr>
              <a:t/>
            </a:r>
            <a:br>
              <a:rPr lang="ru-RU" dirty="0" smtClean="0">
                <a:solidFill>
                  <a:srgbClr val="FFFF00"/>
                </a:solidFill>
              </a:rPr>
            </a:br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4" name="Рисунок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18" y="1714489"/>
            <a:ext cx="5726756" cy="40239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1" name="Овал 10"/>
          <p:cNvSpPr/>
          <p:nvPr/>
        </p:nvSpPr>
        <p:spPr>
          <a:xfrm>
            <a:off x="880374" y="1428736"/>
            <a:ext cx="1357322" cy="571504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Мал. 1</a:t>
            </a:r>
            <a:endParaRPr lang="ru-RU" b="1" dirty="0">
              <a:ln>
                <a:solidFill>
                  <a:srgbClr val="FFC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7143768" y="1500174"/>
            <a:ext cx="1357322" cy="571504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Мал. 2</a:t>
            </a:r>
            <a:endParaRPr lang="ru-RU" b="1" dirty="0">
              <a:ln>
                <a:solidFill>
                  <a:srgbClr val="FFC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928662" y="5500702"/>
            <a:ext cx="1357322" cy="571504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Мал. 3</a:t>
            </a:r>
            <a:endParaRPr lang="ru-RU" b="1" dirty="0">
              <a:ln>
                <a:solidFill>
                  <a:srgbClr val="FFC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7143768" y="5429264"/>
            <a:ext cx="1357322" cy="571504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Мал. 4</a:t>
            </a:r>
            <a:endParaRPr lang="ru-RU" b="1" dirty="0">
              <a:ln>
                <a:solidFill>
                  <a:srgbClr val="FFC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FFFF00"/>
                </a:solidFill>
              </a:rPr>
              <a:t>Скласти задачу за малюнком</a:t>
            </a:r>
            <a:r>
              <a:rPr lang="ru-RU" dirty="0" smtClean="0">
                <a:solidFill>
                  <a:srgbClr val="FFFF00"/>
                </a:solidFill>
              </a:rPr>
              <a:t/>
            </a:r>
            <a:br>
              <a:rPr lang="ru-RU" dirty="0" smtClean="0">
                <a:solidFill>
                  <a:srgbClr val="FFFF00"/>
                </a:solidFill>
              </a:rPr>
            </a:br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1026" name="Рисунок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1714488"/>
            <a:ext cx="5676334" cy="421484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4" name="Овал 3"/>
          <p:cNvSpPr/>
          <p:nvPr/>
        </p:nvSpPr>
        <p:spPr>
          <a:xfrm>
            <a:off x="857224" y="1357298"/>
            <a:ext cx="1357322" cy="571504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Мал. 5</a:t>
            </a:r>
            <a:endParaRPr lang="ru-RU" b="1" dirty="0">
              <a:ln>
                <a:solidFill>
                  <a:srgbClr val="FFC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7286644" y="1357298"/>
            <a:ext cx="1357322" cy="571504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Мал. 6</a:t>
            </a:r>
            <a:endParaRPr lang="ru-RU" b="1" dirty="0">
              <a:ln>
                <a:solidFill>
                  <a:srgbClr val="FFC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857224" y="5643578"/>
            <a:ext cx="1357322" cy="571504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Мал. 7</a:t>
            </a:r>
            <a:endParaRPr lang="ru-RU" b="1" dirty="0">
              <a:ln>
                <a:solidFill>
                  <a:srgbClr val="FFC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7286644" y="5572140"/>
            <a:ext cx="1357322" cy="571504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Мал. 8</a:t>
            </a:r>
            <a:endParaRPr lang="ru-RU" b="1" dirty="0">
              <a:ln>
                <a:solidFill>
                  <a:srgbClr val="FFC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txBody>
          <a:bodyPr>
            <a:normAutofit fontScale="90000" lnSpcReduction="20000"/>
          </a:bodyPr>
          <a:lstStyle/>
          <a:p>
            <a:pPr algn="ctr">
              <a:defRPr/>
            </a:pPr>
            <a:r>
              <a:rPr lang="uk-UA" sz="4400" dirty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Робота  в  </a:t>
            </a:r>
            <a:r>
              <a:rPr lang="uk-UA" sz="4400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парах</a:t>
            </a:r>
            <a:r>
              <a:rPr lang="ru-RU" sz="4400" dirty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4400" dirty="0">
                <a:solidFill>
                  <a:srgbClr val="FFFF00"/>
                </a:solidFill>
                <a:latin typeface="+mj-lt"/>
                <a:ea typeface="+mj-ea"/>
                <a:cs typeface="+mj-cs"/>
              </a:rPr>
            </a:br>
            <a:endParaRPr lang="ru-RU" sz="4400" dirty="0">
              <a:solidFill>
                <a:srgbClr val="FFFF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Содержимое 2"/>
          <p:cNvSpPr txBox="1">
            <a:spLocks/>
          </p:cNvSpPr>
          <p:nvPr/>
        </p:nvSpPr>
        <p:spPr>
          <a:xfrm>
            <a:off x="642910" y="1643050"/>
            <a:ext cx="8143932" cy="4071966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514350" indent="-514350">
              <a:spcBef>
                <a:spcPct val="20000"/>
              </a:spcBef>
              <a:buFont typeface="Arial" charset="0"/>
              <a:buAutoNum type="arabicPeriod"/>
              <a:defRPr/>
            </a:pPr>
            <a:r>
              <a:rPr lang="uk-UA" sz="3200" dirty="0" smtClean="0">
                <a:ln>
                  <a:solidFill>
                    <a:srgbClr val="FFC000"/>
                  </a:solidFill>
                </a:ln>
                <a:solidFill>
                  <a:srgbClr val="F5F02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Знайти кути, які утворились в результаті перетину двох прямих, </a:t>
            </a:r>
          </a:p>
          <a:p>
            <a:pPr marL="514350" indent="-514350">
              <a:spcBef>
                <a:spcPct val="20000"/>
              </a:spcBef>
              <a:defRPr/>
            </a:pPr>
            <a:r>
              <a:rPr lang="uk-UA" sz="3200" dirty="0" smtClean="0">
                <a:ln>
                  <a:solidFill>
                    <a:srgbClr val="FFC000"/>
                  </a:solidFill>
                </a:ln>
                <a:solidFill>
                  <a:srgbClr val="F5F02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а) якщо сума двох з них дорівнює </a:t>
            </a:r>
            <a:r>
              <a:rPr lang="uk-UA" sz="3200" i="1" dirty="0" smtClean="0">
                <a:ln>
                  <a:solidFill>
                    <a:srgbClr val="FFC000"/>
                  </a:solidFill>
                </a:ln>
                <a:solidFill>
                  <a:srgbClr val="F5F02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100</a:t>
            </a:r>
            <a:r>
              <a:rPr lang="uk-UA" sz="3200" i="1" dirty="0" smtClean="0">
                <a:ln>
                  <a:solidFill>
                    <a:srgbClr val="FFC000"/>
                  </a:solidFill>
                </a:ln>
                <a:solidFill>
                  <a:srgbClr val="F5F02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°;</a:t>
            </a:r>
          </a:p>
          <a:p>
            <a:pPr marL="514350" indent="-514350">
              <a:spcBef>
                <a:spcPct val="20000"/>
              </a:spcBef>
              <a:defRPr/>
            </a:pPr>
            <a:r>
              <a:rPr lang="uk-UA" sz="3200" dirty="0" smtClean="0">
                <a:ln>
                  <a:solidFill>
                    <a:srgbClr val="FFC000"/>
                  </a:solidFill>
                </a:ln>
                <a:solidFill>
                  <a:srgbClr val="F5F02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б) градусна міра кутів відноситься як </a:t>
            </a:r>
            <a:r>
              <a:rPr lang="uk-UA" sz="3200" i="1" dirty="0" smtClean="0">
                <a:ln>
                  <a:solidFill>
                    <a:srgbClr val="FFC000"/>
                  </a:solidFill>
                </a:ln>
                <a:solidFill>
                  <a:srgbClr val="F5F02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2:3</a:t>
            </a:r>
            <a:r>
              <a:rPr lang="uk-UA" sz="3200" dirty="0" smtClean="0">
                <a:ln>
                  <a:solidFill>
                    <a:srgbClr val="FFC000"/>
                  </a:solidFill>
                </a:ln>
                <a:solidFill>
                  <a:srgbClr val="F5F02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.</a:t>
            </a:r>
            <a:endParaRPr lang="ru-RU" sz="3200" dirty="0">
              <a:ln>
                <a:solidFill>
                  <a:srgbClr val="FFC000"/>
                </a:solidFill>
              </a:ln>
              <a:solidFill>
                <a:srgbClr val="F5F02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None/>
              <a:defRPr/>
            </a:pPr>
            <a:endParaRPr lang="uk-UA" sz="3200" dirty="0">
              <a:latin typeface="+mn-lt"/>
            </a:endParaRPr>
          </a:p>
          <a:p>
            <a:pPr marL="514350" indent="-514350">
              <a:spcBef>
                <a:spcPct val="20000"/>
              </a:spcBef>
              <a:buFont typeface="Arial" charset="0"/>
              <a:buAutoNum type="arabicPeriod" startAt="2"/>
              <a:defRPr/>
            </a:pPr>
            <a:r>
              <a:rPr lang="uk-UA" sz="3200" dirty="0" smtClean="0">
                <a:ln>
                  <a:solidFill>
                    <a:srgbClr val="FFC000"/>
                  </a:solidFill>
                </a:ln>
                <a:solidFill>
                  <a:srgbClr val="F5F02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Сума трьох кутів утворених в результаті перетину двох прямих дорівнює </a:t>
            </a:r>
            <a:r>
              <a:rPr lang="uk-UA" sz="3200" i="1" dirty="0" smtClean="0">
                <a:ln>
                  <a:solidFill>
                    <a:srgbClr val="FFC000"/>
                  </a:solidFill>
                </a:ln>
                <a:solidFill>
                  <a:srgbClr val="F5F02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295</a:t>
            </a:r>
            <a:r>
              <a:rPr lang="uk-UA" sz="3200" i="1" dirty="0" smtClean="0">
                <a:ln>
                  <a:solidFill>
                    <a:srgbClr val="FFC000"/>
                  </a:solidFill>
                </a:ln>
                <a:solidFill>
                  <a:srgbClr val="F5F02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°.</a:t>
            </a:r>
          </a:p>
          <a:p>
            <a:pPr marL="514350" indent="-514350">
              <a:spcBef>
                <a:spcPct val="20000"/>
              </a:spcBef>
              <a:defRPr/>
            </a:pPr>
            <a:r>
              <a:rPr lang="uk-UA" sz="3200" dirty="0" smtClean="0">
                <a:ln>
                  <a:solidFill>
                    <a:srgbClr val="FFC000"/>
                  </a:solidFill>
                </a:ln>
                <a:solidFill>
                  <a:srgbClr val="F5F02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      Знайти ці кути?</a:t>
            </a:r>
            <a:endParaRPr lang="ru-RU" sz="3200" dirty="0">
              <a:ln>
                <a:solidFill>
                  <a:srgbClr val="FFC000"/>
                </a:solidFill>
              </a:ln>
              <a:solidFill>
                <a:srgbClr val="F5F02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endParaRPr lang="ru-RU" sz="32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200"/>
                            </p:stCondLst>
                            <p:childTnLst>
                              <p:par>
                                <p:cTn id="1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480"/>
                            </p:stCondLst>
                            <p:childTnLst>
                              <p:par>
                                <p:cTn id="17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960"/>
                            </p:stCondLst>
                            <p:childTnLst>
                              <p:par>
                                <p:cTn id="23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600"/>
                            </p:stCondLst>
                            <p:childTnLst>
                              <p:par>
                                <p:cTn id="29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2"/>
          <p:cNvSpPr>
            <a:spLocks noGrp="1"/>
          </p:cNvSpPr>
          <p:nvPr>
            <p:ph idx="1"/>
          </p:nvPr>
        </p:nvSpPr>
        <p:spPr>
          <a:xfrm>
            <a:off x="357158" y="2143116"/>
            <a:ext cx="8786842" cy="407196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F5F02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 Кути </a:t>
            </a:r>
            <a:r>
              <a:rPr lang="uk-UA" i="1" dirty="0" smtClean="0">
                <a:ln>
                  <a:solidFill>
                    <a:srgbClr val="FFC000"/>
                  </a:solidFill>
                </a:ln>
                <a:solidFill>
                  <a:srgbClr val="F5F02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АОВ</a:t>
            </a:r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F5F02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</a:t>
            </a:r>
            <a:r>
              <a:rPr lang="uk-UA" i="1" dirty="0" smtClean="0">
                <a:ln>
                  <a:solidFill>
                    <a:srgbClr val="FFC000"/>
                  </a:solidFill>
                </a:ln>
                <a:solidFill>
                  <a:srgbClr val="F5F02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СОВ</a:t>
            </a:r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F5F02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суміжні причому  </a:t>
            </a:r>
            <a:r>
              <a:rPr lang="uk-UA" i="1" dirty="0" smtClean="0">
                <a:ln>
                  <a:solidFill>
                    <a:srgbClr val="FFC000"/>
                  </a:solidFill>
                </a:ln>
                <a:solidFill>
                  <a:srgbClr val="F5F02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∠ АОВ =108 °.</a:t>
            </a:r>
            <a:endParaRPr lang="ru-RU" i="1" dirty="0" smtClean="0">
              <a:ln>
                <a:solidFill>
                  <a:srgbClr val="FFC000"/>
                </a:solidFill>
              </a:ln>
              <a:solidFill>
                <a:srgbClr val="F5F02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F5F02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З точки </a:t>
            </a:r>
            <a:r>
              <a:rPr lang="uk-UA" i="1" dirty="0" smtClean="0">
                <a:ln>
                  <a:solidFill>
                    <a:srgbClr val="FFC000"/>
                  </a:solidFill>
                </a:ln>
                <a:solidFill>
                  <a:srgbClr val="F5F02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</a:t>
            </a:r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F5F02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проведено промінь </a:t>
            </a:r>
            <a:r>
              <a:rPr lang="uk-UA" i="1" dirty="0" smtClean="0">
                <a:ln>
                  <a:solidFill>
                    <a:srgbClr val="FFC000"/>
                  </a:solidFill>
                </a:ln>
                <a:solidFill>
                  <a:srgbClr val="F5F02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</a:t>
            </a:r>
            <a:r>
              <a:rPr lang="en-US" i="1" dirty="0" smtClean="0">
                <a:ln>
                  <a:solidFill>
                    <a:srgbClr val="FFC000"/>
                  </a:solidFill>
                </a:ln>
                <a:solidFill>
                  <a:srgbClr val="F5F02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F5F02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так, що </a:t>
            </a:r>
            <a:r>
              <a:rPr lang="uk-UA" i="1" dirty="0" smtClean="0">
                <a:ln>
                  <a:solidFill>
                    <a:srgbClr val="FFC000"/>
                  </a:solidFill>
                </a:ln>
                <a:solidFill>
                  <a:srgbClr val="F5F02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∠ СО</a:t>
            </a:r>
            <a:r>
              <a:rPr lang="en-US" i="1" dirty="0" smtClean="0">
                <a:ln>
                  <a:solidFill>
                    <a:srgbClr val="FFC000"/>
                  </a:solidFill>
                </a:ln>
                <a:solidFill>
                  <a:srgbClr val="F5F02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 </a:t>
            </a:r>
            <a:r>
              <a:rPr lang="uk-UA" i="1" dirty="0" smtClean="0">
                <a:ln>
                  <a:solidFill>
                    <a:srgbClr val="FFC000"/>
                  </a:solidFill>
                </a:ln>
                <a:solidFill>
                  <a:srgbClr val="F5F02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=126°. </a:t>
            </a:r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F5F02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Дослідити  чи є промінь </a:t>
            </a:r>
            <a:r>
              <a:rPr lang="uk-UA" i="1" dirty="0" smtClean="0">
                <a:ln>
                  <a:solidFill>
                    <a:srgbClr val="FFC000"/>
                  </a:solidFill>
                </a:ln>
                <a:solidFill>
                  <a:srgbClr val="F5F02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</a:t>
            </a:r>
            <a:r>
              <a:rPr lang="en-US" i="1" dirty="0" smtClean="0">
                <a:ln>
                  <a:solidFill>
                    <a:srgbClr val="FFC000"/>
                  </a:solidFill>
                </a:ln>
                <a:solidFill>
                  <a:srgbClr val="F5F02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 </a:t>
            </a:r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F5F02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бісектрисою </a:t>
            </a:r>
            <a:r>
              <a:rPr lang="uk-UA" i="1" dirty="0" smtClean="0">
                <a:ln>
                  <a:solidFill>
                    <a:srgbClr val="FFC000"/>
                  </a:solidFill>
                </a:ln>
                <a:solidFill>
                  <a:srgbClr val="F5F02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∠ АОВ. </a:t>
            </a:r>
          </a:p>
          <a:p>
            <a:pPr>
              <a:buNone/>
            </a:pPr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F5F02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Відповідь обґрунтуйте. </a:t>
            </a:r>
            <a:endParaRPr lang="ru-RU" dirty="0" smtClean="0">
              <a:ln>
                <a:solidFill>
                  <a:srgbClr val="FFC000"/>
                </a:solidFill>
              </a:ln>
              <a:solidFill>
                <a:srgbClr val="F5F02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F5F02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 Дано  шаблон кута  в </a:t>
            </a:r>
            <a:r>
              <a:rPr lang="uk-UA" i="1" dirty="0" smtClean="0">
                <a:ln>
                  <a:solidFill>
                    <a:srgbClr val="FFC000"/>
                  </a:solidFill>
                </a:ln>
                <a:solidFill>
                  <a:srgbClr val="F5F02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17°.</a:t>
            </a:r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F5F02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Як за допомогою  цього шаблона  побудувати  кут  </a:t>
            </a:r>
            <a:r>
              <a:rPr lang="uk-UA" i="1" dirty="0" smtClean="0">
                <a:ln>
                  <a:solidFill>
                    <a:srgbClr val="FFC000"/>
                  </a:solidFill>
                </a:ln>
                <a:solidFill>
                  <a:srgbClr val="F5F02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10° </a:t>
            </a:r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F5F02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ru-RU" dirty="0" smtClean="0">
              <a:ln>
                <a:solidFill>
                  <a:srgbClr val="FFC000"/>
                </a:solidFill>
              </a:ln>
              <a:solidFill>
                <a:srgbClr val="F5F02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4400" dirty="0" smtClean="0">
                <a:solidFill>
                  <a:srgbClr val="FFFF00"/>
                </a:solidFill>
              </a:rPr>
              <a:t>Робота  в  групах</a:t>
            </a:r>
            <a:r>
              <a:rPr lang="ru-RU" dirty="0" smtClean="0">
                <a:solidFill>
                  <a:srgbClr val="FFFF00"/>
                </a:solidFill>
              </a:rPr>
              <a:t/>
            </a:r>
            <a:br>
              <a:rPr lang="ru-RU" dirty="0" smtClean="0">
                <a:solidFill>
                  <a:srgbClr val="FFFF00"/>
                </a:solidFill>
              </a:rPr>
            </a:b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2071670" y="1142984"/>
            <a:ext cx="5429288" cy="1000132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b="1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 Дослідники “</a:t>
            </a:r>
            <a:endParaRPr lang="ru-RU" sz="4000" b="1" dirty="0">
              <a:ln>
                <a:solidFill>
                  <a:srgbClr val="FFC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2214546" y="3857628"/>
            <a:ext cx="5072098" cy="1071570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b="1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 Практики “</a:t>
            </a:r>
            <a:endParaRPr lang="ru-RU" sz="4000" b="1" dirty="0">
              <a:ln>
                <a:solidFill>
                  <a:srgbClr val="FFC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20"/>
                            </p:stCondLst>
                            <p:childTnLst>
                              <p:par>
                                <p:cTn id="20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180"/>
                            </p:stCondLst>
                            <p:childTnLst>
                              <p:par>
                                <p:cTn id="26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60"/>
                            </p:stCondLst>
                            <p:childTnLst>
                              <p:par>
                                <p:cTn id="32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2"/>
          <p:cNvSpPr>
            <a:spLocks noGrp="1"/>
          </p:cNvSpPr>
          <p:nvPr>
            <p:ph idx="1"/>
          </p:nvPr>
        </p:nvSpPr>
        <p:spPr>
          <a:xfrm>
            <a:off x="214282" y="1071546"/>
            <a:ext cx="8786874" cy="5429288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	</a:t>
            </a:r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Скільки спільних точок мають дві прямі, які не перетинаються?</a:t>
            </a:r>
            <a:endParaRPr lang="ru-RU" dirty="0" smtClean="0">
              <a:ln>
                <a:solidFill>
                  <a:srgbClr val="FFC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а) одну;   б) дві;    а) жодної;    г) безліч.</a:t>
            </a:r>
            <a:endParaRPr lang="ru-RU" dirty="0" smtClean="0">
              <a:ln>
                <a:solidFill>
                  <a:srgbClr val="FFC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ru-RU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	</a:t>
            </a:r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Скільки кутів утворюють три промені, що виходять з однієї точки?</a:t>
            </a:r>
            <a:endParaRPr lang="ru-RU" dirty="0" smtClean="0">
              <a:ln>
                <a:solidFill>
                  <a:srgbClr val="FFC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а) 6;     б</a:t>
            </a:r>
            <a:r>
              <a:rPr lang="ru-RU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)4;     </a:t>
            </a:r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в)3;     г)2.</a:t>
            </a:r>
            <a:endParaRPr lang="ru-RU" dirty="0" smtClean="0">
              <a:ln>
                <a:solidFill>
                  <a:srgbClr val="FFC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ru-RU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	</a:t>
            </a:r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Скільки існує різних відрізків з кінцями в точках </a:t>
            </a:r>
            <a:r>
              <a:rPr lang="uk-UA" i="1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Е, </a:t>
            </a:r>
            <a:r>
              <a:rPr lang="en-US" i="1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r>
              <a:rPr lang="ru-RU" i="1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uk-UA" i="1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</a:t>
            </a:r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uk-UA" i="1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 </a:t>
            </a:r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ru-RU" dirty="0" smtClean="0">
              <a:ln>
                <a:solidFill>
                  <a:srgbClr val="FFC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а) 4;    б</a:t>
            </a:r>
            <a:r>
              <a:rPr lang="ru-RU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6;     </a:t>
            </a:r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в) </a:t>
            </a:r>
            <a:r>
              <a:rPr lang="ru-RU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</a:t>
            </a:r>
          </a:p>
          <a:p>
            <a:pPr>
              <a:buNone/>
            </a:pPr>
            <a:r>
              <a:rPr lang="ru-RU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	</a:t>
            </a:r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відрізку </a:t>
            </a:r>
            <a:r>
              <a:rPr lang="uk-UA" i="1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АВ </a:t>
            </a:r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довжиною </a:t>
            </a:r>
            <a:r>
              <a:rPr lang="ru-RU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36 </a:t>
            </a:r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см позначено точку </a:t>
            </a:r>
            <a:r>
              <a:rPr lang="uk-UA" i="1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К. </a:t>
            </a:r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Знайти довжину  відрізка </a:t>
            </a:r>
            <a:r>
              <a:rPr lang="uk-UA" i="1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 </a:t>
            </a:r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 </a:t>
            </a:r>
            <a:r>
              <a:rPr lang="uk-UA" i="1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ВК, </a:t>
            </a:r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якщо </a:t>
            </a:r>
            <a:r>
              <a:rPr lang="uk-UA" i="1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 </a:t>
            </a:r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більший на </a:t>
            </a:r>
            <a:r>
              <a:rPr lang="uk-UA" i="1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ВК </a:t>
            </a:r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</a:t>
            </a:r>
            <a:r>
              <a:rPr lang="ru-RU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</a:t>
            </a:r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см.</a:t>
            </a:r>
          </a:p>
          <a:p>
            <a:pPr>
              <a:buNone/>
            </a:pPr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а) </a:t>
            </a:r>
            <a:r>
              <a:rPr lang="ru-RU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28 </a:t>
            </a:r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см і </a:t>
            </a:r>
            <a:r>
              <a:rPr lang="ru-RU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 </a:t>
            </a:r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см;    </a:t>
            </a:r>
            <a:r>
              <a:rPr lang="ru-RU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6) 20 </a:t>
            </a:r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см і </a:t>
            </a:r>
            <a:r>
              <a:rPr lang="ru-RU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 </a:t>
            </a:r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см;    в) </a:t>
            </a:r>
            <a:r>
              <a:rPr lang="ru-RU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22 </a:t>
            </a:r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см і </a:t>
            </a:r>
            <a:r>
              <a:rPr lang="ru-RU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 </a:t>
            </a:r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см.</a:t>
            </a:r>
            <a:r>
              <a:rPr lang="ru-RU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>
              <a:buNone/>
            </a:pPr>
            <a:r>
              <a:rPr lang="ru-RU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	</a:t>
            </a:r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Сума двох кутів, що утворилася при перетині двох прямих, дорівнює </a:t>
            </a:r>
            <a:r>
              <a:rPr lang="ru-RU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60°. </a:t>
            </a:r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Знайти ці кути.</a:t>
            </a:r>
            <a:endParaRPr lang="ru-RU" dirty="0" smtClean="0">
              <a:ln>
                <a:solidFill>
                  <a:srgbClr val="FFC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а) </a:t>
            </a:r>
            <a:r>
              <a:rPr lang="ru-RU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10° </a:t>
            </a:r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 </a:t>
            </a:r>
            <a:r>
              <a:rPr lang="ru-RU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50°;    б) 30° </a:t>
            </a:r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 </a:t>
            </a:r>
            <a:r>
              <a:rPr lang="ru-RU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30°;    </a:t>
            </a:r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в) </a:t>
            </a:r>
            <a:r>
              <a:rPr lang="ru-RU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20° </a:t>
            </a:r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 </a:t>
            </a:r>
            <a:r>
              <a:rPr lang="ru-RU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40°.</a:t>
            </a:r>
          </a:p>
          <a:p>
            <a:pPr>
              <a:buNone/>
            </a:pPr>
            <a:r>
              <a:rPr lang="ru-RU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	</a:t>
            </a:r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Знайдіть суміжні кути, якщо їх градусні міри відносяться, як </a:t>
            </a:r>
            <a:r>
              <a:rPr lang="ru-RU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: 2.</a:t>
            </a:r>
          </a:p>
          <a:p>
            <a:pPr>
              <a:buNone/>
            </a:pPr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а) </a:t>
            </a:r>
            <a:r>
              <a:rPr lang="ru-RU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60° </a:t>
            </a:r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 </a:t>
            </a:r>
            <a:r>
              <a:rPr lang="ru-RU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120°;    б) 72° </a:t>
            </a:r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 </a:t>
            </a:r>
            <a:r>
              <a:rPr lang="ru-RU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108°;    </a:t>
            </a:r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в) </a:t>
            </a:r>
            <a:r>
              <a:rPr lang="ru-RU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90° </a:t>
            </a:r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 </a:t>
            </a:r>
            <a:r>
              <a:rPr lang="ru-RU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180°.</a:t>
            </a:r>
          </a:p>
          <a:p>
            <a:pPr>
              <a:buNone/>
            </a:pPr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7.	</a:t>
            </a:r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Прямий кут поділено променем, що виходить з його вершини, на два такі кути, що половина одного з них дорівнює третині другого. Знайти ці кути.</a:t>
            </a:r>
            <a:endParaRPr lang="ru-RU" dirty="0" smtClean="0">
              <a:ln>
                <a:solidFill>
                  <a:srgbClr val="FFC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а) </a:t>
            </a:r>
            <a:r>
              <a:rPr lang="ru-RU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42° </a:t>
            </a:r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 </a:t>
            </a:r>
            <a:r>
              <a:rPr lang="ru-RU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48°;    </a:t>
            </a:r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б) </a:t>
            </a:r>
            <a:r>
              <a:rPr lang="ru-RU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36° </a:t>
            </a:r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 </a:t>
            </a:r>
            <a:r>
              <a:rPr lang="ru-RU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54°;    </a:t>
            </a:r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в) </a:t>
            </a:r>
            <a:r>
              <a:rPr lang="ru-RU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40° </a:t>
            </a:r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 </a:t>
            </a:r>
            <a:r>
              <a:rPr lang="ru-RU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50°.</a:t>
            </a:r>
          </a:p>
          <a:p>
            <a:pPr>
              <a:buNone/>
            </a:pPr>
            <a:r>
              <a:rPr lang="ru-RU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8.	</a:t>
            </a:r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Знайти кут між бісектрисами двох суміжних кутів.</a:t>
            </a:r>
            <a:endParaRPr lang="ru-RU" dirty="0" smtClean="0">
              <a:ln>
                <a:solidFill>
                  <a:srgbClr val="FFC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а) </a:t>
            </a:r>
            <a:r>
              <a:rPr lang="ru-RU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60°;    б)90°;   в) 45°.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 fontScale="90000"/>
          </a:bodyPr>
          <a:lstStyle/>
          <a:p>
            <a:r>
              <a:rPr lang="uk-UA" sz="4400" dirty="0" smtClean="0">
                <a:solidFill>
                  <a:srgbClr val="FFFF00"/>
                </a:solidFill>
              </a:rPr>
              <a:t>Тестова перевірка</a:t>
            </a:r>
            <a:r>
              <a:rPr lang="ru-RU" dirty="0" smtClean="0">
                <a:solidFill>
                  <a:srgbClr val="FFFF00"/>
                </a:solidFill>
              </a:rPr>
              <a:t/>
            </a:r>
            <a:br>
              <a:rPr lang="ru-RU" dirty="0" smtClean="0">
                <a:solidFill>
                  <a:srgbClr val="FFFF00"/>
                </a:solidFill>
              </a:rPr>
            </a:br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2"/>
          <p:cNvSpPr>
            <a:spLocks noGrp="1"/>
          </p:cNvSpPr>
          <p:nvPr>
            <p:ph idx="1"/>
          </p:nvPr>
        </p:nvSpPr>
        <p:spPr>
          <a:xfrm>
            <a:off x="0" y="857232"/>
            <a:ext cx="9001156" cy="571504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</a:t>
            </a:r>
            <a:r>
              <a:rPr lang="ru-RU" b="1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промені з початком у точці </a:t>
            </a:r>
            <a:r>
              <a:rPr lang="uk-UA" i="1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 </a:t>
            </a:r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побудуйте відрізки </a:t>
            </a:r>
            <a:r>
              <a:rPr lang="uk-UA" i="1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АВ </a:t>
            </a:r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 </a:t>
            </a:r>
            <a:r>
              <a:rPr lang="uk-UA" i="1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АС </a:t>
            </a:r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так, щоб</a:t>
            </a:r>
            <a:b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i="1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</a:t>
            </a:r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8см, </a:t>
            </a:r>
            <a:r>
              <a:rPr lang="en-US" i="1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uk-UA" i="1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</a:t>
            </a:r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5см.</a:t>
            </a:r>
            <a:endParaRPr lang="ru-RU" dirty="0" smtClean="0">
              <a:ln>
                <a:solidFill>
                  <a:srgbClr val="FFC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а) Яка з трьох даних точок лежить між двома іншими?</a:t>
            </a:r>
            <a:endParaRPr lang="ru-RU" dirty="0" smtClean="0">
              <a:ln>
                <a:solidFill>
                  <a:srgbClr val="FFC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б) Яку довжину має відрізок </a:t>
            </a:r>
            <a:r>
              <a:rPr lang="uk-UA" i="1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ВС?</a:t>
            </a:r>
            <a:endParaRPr lang="ru-RU" dirty="0" smtClean="0">
              <a:ln>
                <a:solidFill>
                  <a:srgbClr val="FFC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ru-RU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	</a:t>
            </a:r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Промінь </a:t>
            </a:r>
            <a:r>
              <a:rPr lang="uk-UA" i="1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</a:t>
            </a:r>
            <a:r>
              <a:rPr lang="en-US" i="1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i="1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ділить ∠</a:t>
            </a:r>
            <a:r>
              <a:rPr lang="en-US" i="1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MON</a:t>
            </a:r>
            <a:r>
              <a:rPr lang="uk-UA" i="1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два кути так, що ∠ </a:t>
            </a:r>
            <a:r>
              <a:rPr lang="en-US" i="1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MOL </a:t>
            </a:r>
            <a:r>
              <a:rPr lang="ru-RU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84°</a:t>
            </a:r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</a:t>
            </a:r>
          </a:p>
          <a:p>
            <a:pPr>
              <a:buNone/>
            </a:pPr>
            <a:r>
              <a:rPr lang="ru-RU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∠ </a:t>
            </a:r>
            <a:r>
              <a:rPr lang="en-US" i="1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</a:t>
            </a:r>
            <a:r>
              <a:rPr lang="en-US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lang="en-US" i="1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ru-RU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18°. </a:t>
            </a:r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Промінь </a:t>
            </a:r>
            <a:r>
              <a:rPr lang="uk-UA" i="1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ОК </a:t>
            </a:r>
            <a:r>
              <a:rPr lang="ru-RU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— </a:t>
            </a:r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бісектриса кута </a:t>
            </a:r>
            <a:r>
              <a:rPr lang="en-US" i="1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</a:t>
            </a:r>
            <a:r>
              <a:rPr lang="ru-RU" i="1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Знайдіть ∠ </a:t>
            </a:r>
            <a:r>
              <a:rPr lang="en-US" i="1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KOL</a:t>
            </a:r>
            <a:r>
              <a:rPr lang="ru-RU" i="1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dirty="0" smtClean="0">
              <a:ln>
                <a:solidFill>
                  <a:srgbClr val="FFC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>
              <a:buNone/>
            </a:pPr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  Різниця двох суміжних кутів дорівнює одному з них. Знайдіть ці суміжні кути.</a:t>
            </a:r>
            <a:endParaRPr lang="ru-RU" dirty="0" smtClean="0">
              <a:ln>
                <a:solidFill>
                  <a:srgbClr val="FFC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>
              <a:buNone/>
            </a:pPr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  Сума трьох кутів, що утворилися в результаті перетину двох прямих, на </a:t>
            </a:r>
            <a:r>
              <a:rPr lang="ru-RU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60° </a:t>
            </a:r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більша, ніж четвертий кут. Знайдіть кут між даними прямими.</a:t>
            </a:r>
            <a:endParaRPr lang="ru-RU" dirty="0" smtClean="0">
              <a:ln>
                <a:solidFill>
                  <a:srgbClr val="FFC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>
              <a:buNone/>
            </a:pPr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  Кути </a:t>
            </a:r>
            <a:r>
              <a:rPr lang="uk-UA" i="1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АОВ </a:t>
            </a:r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 </a:t>
            </a:r>
            <a:r>
              <a:rPr lang="uk-UA" i="1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СОВ </a:t>
            </a:r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суміжні, причому </a:t>
            </a:r>
            <a:r>
              <a:rPr lang="ru-RU" i="1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∠ </a:t>
            </a:r>
            <a:r>
              <a:rPr lang="en-US" i="1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AOB</a:t>
            </a:r>
            <a:r>
              <a:rPr lang="ru-RU" i="1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108°. </a:t>
            </a:r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 точки </a:t>
            </a:r>
            <a:r>
              <a:rPr lang="uk-UA" i="1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 </a:t>
            </a:r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проведено промінь </a:t>
            </a:r>
            <a:r>
              <a:rPr lang="en-US" i="1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 </a:t>
            </a:r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так, що </a:t>
            </a:r>
            <a:r>
              <a:rPr lang="ru-RU" i="1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∠ </a:t>
            </a:r>
            <a:r>
              <a:rPr lang="en-US" i="1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COD</a:t>
            </a:r>
            <a:r>
              <a:rPr lang="uk-UA" i="1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</a:t>
            </a:r>
            <a:r>
              <a:rPr lang="ru-RU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126°. </a:t>
            </a:r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Чи є промінь </a:t>
            </a:r>
            <a:r>
              <a:rPr lang="en-US" i="1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 </a:t>
            </a:r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бісектрисою кута </a:t>
            </a:r>
            <a:r>
              <a:rPr lang="uk-UA" i="1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АОВ? </a:t>
            </a:r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Відповідь обґрунтуйте.</a:t>
            </a:r>
            <a:endParaRPr lang="ru-RU" dirty="0" smtClean="0">
              <a:ln>
                <a:solidFill>
                  <a:srgbClr val="FFC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 fontScale="90000"/>
          </a:bodyPr>
          <a:lstStyle/>
          <a:p>
            <a:r>
              <a:rPr lang="uk-UA" sz="4400" dirty="0" smtClean="0">
                <a:solidFill>
                  <a:srgbClr val="FFFF00"/>
                </a:solidFill>
              </a:rPr>
              <a:t>Домашня контрольна робота</a:t>
            </a:r>
            <a:r>
              <a:rPr lang="ru-RU" dirty="0" smtClean="0">
                <a:solidFill>
                  <a:srgbClr val="FFFF00"/>
                </a:solidFill>
              </a:rPr>
              <a:t/>
            </a:r>
            <a:br>
              <a:rPr lang="ru-RU" dirty="0" smtClean="0">
                <a:solidFill>
                  <a:srgbClr val="FFFF00"/>
                </a:solidFill>
              </a:rPr>
            </a:br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4" name="Picture 5" descr="J0284133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6578" y="5357826"/>
            <a:ext cx="1435104" cy="11966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>
          <a:xfrm>
            <a:off x="571500" y="928688"/>
            <a:ext cx="4972050" cy="1928812"/>
          </a:xfrm>
        </p:spPr>
        <p:txBody>
          <a:bodyPr>
            <a:normAutofit fontScale="90000"/>
          </a:bodyPr>
          <a:lstStyle/>
          <a:p>
            <a:r>
              <a:rPr lang="uk-UA" sz="4900" i="1" dirty="0" smtClean="0">
                <a:solidFill>
                  <a:srgbClr val="F5F020"/>
                </a:solidFill>
              </a:rPr>
              <a:t>Геометрія</a:t>
            </a:r>
            <a:r>
              <a:rPr lang="uk-UA" dirty="0" smtClean="0">
                <a:solidFill>
                  <a:srgbClr val="F5F020"/>
                </a:solidFill>
              </a:rPr>
              <a:t> - наука про властивості геометричних фігур</a:t>
            </a:r>
            <a:endParaRPr lang="ru-RU" dirty="0" smtClean="0">
              <a:solidFill>
                <a:srgbClr val="F5F020"/>
              </a:solidFill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 bwMode="auto">
          <a:xfrm>
            <a:off x="2714625" y="3786188"/>
            <a:ext cx="5929313" cy="221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anchor="ctr"/>
          <a:lstStyle/>
          <a:p>
            <a:pPr algn="ctr" eaLnBrk="0" hangingPunct="0">
              <a:defRPr/>
            </a:pPr>
            <a:r>
              <a:rPr lang="uk-UA" sz="44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НАЙПРОСТІШІ</a:t>
            </a:r>
            <a:r>
              <a:rPr lang="ru-RU" sz="4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/>
            </a:r>
            <a:br>
              <a:rPr lang="ru-RU" sz="4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uk-UA" sz="44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ГЕОМЕТРИЧНІ ФІГУРИ</a:t>
            </a:r>
            <a:r>
              <a:rPr lang="ru-RU" sz="4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/>
            </a:r>
            <a:br>
              <a:rPr lang="ru-RU" sz="4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uk-UA" sz="44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ТА ЇХ ВЛАСТИВОСТІ</a:t>
            </a:r>
            <a:endParaRPr lang="ru-RU" sz="4400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3786190"/>
            <a:ext cx="1981108" cy="230028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glow rad="139700">
              <a:schemeClr val="accent6">
                <a:satMod val="175000"/>
                <a:alpha val="40000"/>
              </a:schemeClr>
            </a:glow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3" cstate="print"/>
          <a:srcRect l="1759" t="-2488" r="-3169" b="-1990"/>
          <a:stretch>
            <a:fillRect/>
          </a:stretch>
        </p:blipFill>
        <p:spPr bwMode="auto">
          <a:xfrm flipH="1">
            <a:off x="6143636" y="357166"/>
            <a:ext cx="2286016" cy="3000396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glow rad="63500">
              <a:schemeClr val="accent3">
                <a:satMod val="175000"/>
                <a:alpha val="40000"/>
              </a:schemeClr>
            </a:glow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880"/>
                            </p:stCondLst>
                            <p:childTnLst>
                              <p:par>
                                <p:cTn id="1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380"/>
                            </p:stCondLst>
                            <p:childTnLst>
                              <p:par>
                                <p:cTn id="1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140"/>
                            </p:stCondLst>
                            <p:childTnLst>
                              <p:par>
                                <p:cTn id="22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37"/>
          </a:xfrm>
        </p:spPr>
        <p:txBody>
          <a:bodyPr>
            <a:normAutofit/>
          </a:bodyPr>
          <a:lstStyle/>
          <a:p>
            <a:r>
              <a:rPr lang="uk-UA" sz="4800" dirty="0" smtClean="0">
                <a:ln w="12700">
                  <a:solidFill>
                    <a:schemeClr val="accent3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Точка і пряма</a:t>
            </a:r>
            <a:endParaRPr lang="ru-RU" sz="4800" dirty="0" smtClean="0">
              <a:ln w="12700">
                <a:solidFill>
                  <a:schemeClr val="accent3">
                    <a:lumMod val="7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075" name="Содержимое 2"/>
          <p:cNvSpPr>
            <a:spLocks noGrp="1"/>
          </p:cNvSpPr>
          <p:nvPr>
            <p:ph idx="1"/>
          </p:nvPr>
        </p:nvSpPr>
        <p:spPr>
          <a:xfrm>
            <a:off x="4286250" y="4572000"/>
            <a:ext cx="4429154" cy="1071563"/>
          </a:xfrm>
        </p:spPr>
        <p:txBody>
          <a:bodyPr>
            <a:noAutofit/>
          </a:bodyPr>
          <a:lstStyle/>
          <a:p>
            <a:r>
              <a:rPr lang="uk-UA" sz="3600" b="1" i="1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Прямі</a:t>
            </a:r>
            <a:r>
              <a:rPr lang="uk-UA" sz="3200" b="1" i="1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3200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проводять за допомогою лінійки  і олівця</a:t>
            </a:r>
            <a:endParaRPr lang="ru-RU" sz="3200" dirty="0" smtClean="0">
              <a:ln>
                <a:solidFill>
                  <a:srgbClr val="FFC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6" name="Picture 2"/>
          <p:cNvPicPr>
            <a:picLocks noChangeAspect="1" noChangeArrowheads="1"/>
          </p:cNvPicPr>
          <p:nvPr/>
        </p:nvPicPr>
        <p:blipFill>
          <a:blip r:embed="rId2" cstate="print">
            <a:lum contrast="10000"/>
          </a:blip>
          <a:srcRect/>
          <a:stretch>
            <a:fillRect/>
          </a:stretch>
        </p:blipFill>
        <p:spPr bwMode="auto">
          <a:xfrm>
            <a:off x="642938" y="1643063"/>
            <a:ext cx="2193925" cy="1500187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pic>
        <p:nvPicPr>
          <p:cNvPr id="3077" name="Picture 3"/>
          <p:cNvPicPr>
            <a:picLocks noChangeAspect="1" noChangeArrowheads="1"/>
          </p:cNvPicPr>
          <p:nvPr/>
        </p:nvPicPr>
        <p:blipFill>
          <a:blip r:embed="rId3" cstate="print">
            <a:lum contrast="10000"/>
          </a:blip>
          <a:srcRect l="3790" r="3345" b="3847"/>
          <a:stretch>
            <a:fillRect/>
          </a:stretch>
        </p:blipFill>
        <p:spPr bwMode="auto">
          <a:xfrm>
            <a:off x="500063" y="3817938"/>
            <a:ext cx="3714750" cy="1895475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sp>
        <p:nvSpPr>
          <p:cNvPr id="9" name="Содержимое 2"/>
          <p:cNvSpPr txBox="1">
            <a:spLocks/>
          </p:cNvSpPr>
          <p:nvPr/>
        </p:nvSpPr>
        <p:spPr bwMode="auto">
          <a:xfrm>
            <a:off x="2857500" y="1428750"/>
            <a:ext cx="5857875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Char char="•"/>
              <a:defRPr/>
            </a:pPr>
            <a:r>
              <a:rPr lang="uk-UA" sz="3200" dirty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Якщо на аркуш паперу натиснути добре загостреним олівцем, то залишиться слід, який дає уявлення про </a:t>
            </a:r>
            <a:r>
              <a:rPr lang="uk-UA" sz="3600" b="1" i="1" dirty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точку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640"/>
                            </p:stCondLst>
                            <p:childTnLst>
                              <p:par>
                                <p:cTn id="23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37"/>
          </a:xfrm>
        </p:spPr>
        <p:txBody>
          <a:bodyPr/>
          <a:lstStyle/>
          <a:p>
            <a:r>
              <a:rPr lang="uk-UA" dirty="0" smtClean="0">
                <a:solidFill>
                  <a:srgbClr val="FFFF00"/>
                </a:solidFill>
              </a:rPr>
              <a:t>Промінь, відрізок, кут</a:t>
            </a:r>
            <a:endParaRPr lang="ru-RU" dirty="0" smtClean="0">
              <a:solidFill>
                <a:srgbClr val="FFFF00"/>
              </a:solidFill>
            </a:endParaRPr>
          </a:p>
        </p:txBody>
      </p:sp>
      <p:sp>
        <p:nvSpPr>
          <p:cNvPr id="4099" name="Содержимое 2"/>
          <p:cNvSpPr>
            <a:spLocks noGrp="1"/>
          </p:cNvSpPr>
          <p:nvPr>
            <p:ph idx="1"/>
          </p:nvPr>
        </p:nvSpPr>
        <p:spPr>
          <a:xfrm>
            <a:off x="3286116" y="1357298"/>
            <a:ext cx="5715009" cy="6072229"/>
          </a:xfrm>
        </p:spPr>
        <p:txBody>
          <a:bodyPr>
            <a:normAutofit fontScale="77500" lnSpcReduction="20000"/>
          </a:bodyPr>
          <a:lstStyle/>
          <a:p>
            <a:endParaRPr lang="uk-UA" sz="3100" b="1" i="1" dirty="0" smtClean="0">
              <a:ln>
                <a:solidFill>
                  <a:srgbClr val="FFC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uk-UA" sz="3400" b="1" i="1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Променем</a:t>
            </a:r>
            <a:r>
              <a:rPr lang="uk-UA" sz="3400" i="1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3400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називається частина прямої, яка складається з точки на прямій та усіх її точок, що лежать з одного боку від даної точки. </a:t>
            </a:r>
          </a:p>
          <a:p>
            <a:endParaRPr lang="uk-UA" sz="3400" dirty="0" smtClean="0">
              <a:ln>
                <a:solidFill>
                  <a:srgbClr val="FFC000"/>
                </a:solidFill>
              </a:ln>
              <a:solidFill>
                <a:srgbClr val="FFFF00"/>
              </a:solidFill>
            </a:endParaRPr>
          </a:p>
          <a:p>
            <a:r>
              <a:rPr lang="uk-UA" sz="3400" b="1" i="1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Відрізком</a:t>
            </a:r>
            <a:r>
              <a:rPr lang="uk-UA" sz="3400" i="1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3400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називається частина прямої, яка складається з двох точок на прямій та всіх її точок, що лежать між даними точками.</a:t>
            </a:r>
          </a:p>
          <a:p>
            <a:endParaRPr lang="ru-RU" sz="3400" dirty="0" smtClean="0">
              <a:ln>
                <a:solidFill>
                  <a:srgbClr val="FFC000"/>
                </a:solidFill>
              </a:ln>
              <a:solidFill>
                <a:srgbClr val="FFFF00"/>
              </a:solidFill>
            </a:endParaRPr>
          </a:p>
          <a:p>
            <a:r>
              <a:rPr lang="uk-UA" sz="3400" b="1" i="1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Кутом </a:t>
            </a:r>
            <a:r>
              <a:rPr lang="uk-UA" sz="3400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називається геометрична фігура, утворена двома променями зі спільним початком.</a:t>
            </a:r>
            <a:endParaRPr lang="ru-RU" sz="3400" dirty="0" smtClean="0">
              <a:ln>
                <a:solidFill>
                  <a:srgbClr val="FFC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Arial" charset="0"/>
              <a:buNone/>
            </a:pPr>
            <a:r>
              <a:rPr lang="ru-RU" sz="3400" dirty="0" smtClean="0"/>
              <a:t/>
            </a:r>
            <a:br>
              <a:rPr lang="ru-RU" sz="3400" dirty="0" smtClean="0"/>
            </a:br>
            <a:endParaRPr lang="ru-RU" sz="3400" dirty="0" smtClean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571500" y="1933575"/>
            <a:ext cx="2786063" cy="11113"/>
          </a:xfrm>
          <a:prstGeom prst="line">
            <a:avLst/>
          </a:prstGeom>
          <a:ln w="635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Блок-схема: узел 8"/>
          <p:cNvSpPr/>
          <p:nvPr/>
        </p:nvSpPr>
        <p:spPr>
          <a:xfrm>
            <a:off x="428625" y="1857375"/>
            <a:ext cx="142875" cy="142875"/>
          </a:xfrm>
          <a:prstGeom prst="flowChartConnector">
            <a:avLst/>
          </a:prstGeom>
          <a:solidFill>
            <a:schemeClr val="accent2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                                                   </a:t>
            </a:r>
            <a:endParaRPr lang="ru-RU" dirty="0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571500" y="3643313"/>
            <a:ext cx="2071688" cy="1587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Блок-схема: узел 14"/>
          <p:cNvSpPr/>
          <p:nvPr/>
        </p:nvSpPr>
        <p:spPr>
          <a:xfrm>
            <a:off x="500063" y="3571875"/>
            <a:ext cx="142875" cy="142875"/>
          </a:xfrm>
          <a:prstGeom prst="flowChartConnector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6" name="Блок-схема: узел 15"/>
          <p:cNvSpPr/>
          <p:nvPr/>
        </p:nvSpPr>
        <p:spPr>
          <a:xfrm>
            <a:off x="2643188" y="3571875"/>
            <a:ext cx="142875" cy="142875"/>
          </a:xfrm>
          <a:prstGeom prst="flowChartConnector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flipV="1">
            <a:off x="714375" y="4429125"/>
            <a:ext cx="2214563" cy="114300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714375" y="5572125"/>
            <a:ext cx="2428875" cy="28575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Блок-схема: узел 28"/>
          <p:cNvSpPr/>
          <p:nvPr/>
        </p:nvSpPr>
        <p:spPr>
          <a:xfrm>
            <a:off x="642938" y="5500688"/>
            <a:ext cx="142875" cy="142875"/>
          </a:xfrm>
          <a:prstGeom prst="flowChartConnector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9" dur="8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0" dur="8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8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5" grpId="0" animBg="1"/>
      <p:bldP spid="16" grpId="0" animBg="1"/>
      <p:bldP spid="2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dirty="0" smtClean="0">
                <a:solidFill>
                  <a:srgbClr val="FFFF00"/>
                </a:solidFill>
              </a:rPr>
              <a:t>Властивість</a:t>
            </a:r>
            <a:r>
              <a:rPr lang="uk-UA" dirty="0" smtClean="0"/>
              <a:t> </a:t>
            </a:r>
            <a:r>
              <a:rPr lang="uk-UA" dirty="0" smtClean="0">
                <a:solidFill>
                  <a:srgbClr val="FFFF00"/>
                </a:solidFill>
              </a:rPr>
              <a:t>прямої</a:t>
            </a:r>
            <a:endParaRPr lang="ru-RU" dirty="0" smtClean="0">
              <a:solidFill>
                <a:srgbClr val="FFFF00"/>
              </a:solidFill>
            </a:endParaRPr>
          </a:p>
        </p:txBody>
      </p:sp>
      <p:sp>
        <p:nvSpPr>
          <p:cNvPr id="5" name="Подзаголовок 2"/>
          <p:cNvSpPr>
            <a:spLocks noGrp="1"/>
          </p:cNvSpPr>
          <p:nvPr>
            <p:ph idx="1"/>
          </p:nvPr>
        </p:nvSpPr>
        <p:spPr>
          <a:xfrm>
            <a:off x="914400" y="4643446"/>
            <a:ext cx="7943880" cy="1308089"/>
          </a:xfrm>
        </p:spPr>
        <p:txBody>
          <a:bodyPr>
            <a:noAutofit/>
          </a:bodyPr>
          <a:lstStyle/>
          <a:p>
            <a:pPr eaLnBrk="1" hangingPunct="1"/>
            <a:r>
              <a:rPr lang="uk-UA" sz="4000" dirty="0" smtClean="0">
                <a:ln w="12700" cmpd="sng">
                  <a:solidFill>
                    <a:srgbClr val="FFC0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Через будь-які дві точки можна провести пряму і тільки одну</a:t>
            </a:r>
            <a:endParaRPr lang="ru-RU" sz="4000" dirty="0" smtClean="0">
              <a:ln w="12700" cmpd="sng">
                <a:solidFill>
                  <a:srgbClr val="FFC000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6" name="Группа 9"/>
          <p:cNvGrpSpPr>
            <a:grpSpLocks/>
          </p:cNvGrpSpPr>
          <p:nvPr/>
        </p:nvGrpSpPr>
        <p:grpSpPr bwMode="auto">
          <a:xfrm>
            <a:off x="785813" y="3203575"/>
            <a:ext cx="7429500" cy="147638"/>
            <a:chOff x="785813" y="3203575"/>
            <a:chExt cx="7429500" cy="147638"/>
          </a:xfrm>
        </p:grpSpPr>
        <p:cxnSp>
          <p:nvCxnSpPr>
            <p:cNvPr id="7" name="Прямая соединительная линия 6"/>
            <p:cNvCxnSpPr/>
            <p:nvPr/>
          </p:nvCxnSpPr>
          <p:spPr>
            <a:xfrm>
              <a:off x="785813" y="3263900"/>
              <a:ext cx="7429500" cy="22225"/>
            </a:xfrm>
            <a:prstGeom prst="line">
              <a:avLst/>
            </a:prstGeom>
            <a:ln w="635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Блок-схема: узел 7"/>
            <p:cNvSpPr/>
            <p:nvPr/>
          </p:nvSpPr>
          <p:spPr>
            <a:xfrm>
              <a:off x="1785938" y="3203575"/>
              <a:ext cx="142875" cy="142875"/>
            </a:xfrm>
            <a:prstGeom prst="flowChartConnector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9" name="Блок-схема: узел 8"/>
            <p:cNvSpPr/>
            <p:nvPr/>
          </p:nvSpPr>
          <p:spPr>
            <a:xfrm>
              <a:off x="6286500" y="3208338"/>
              <a:ext cx="142875" cy="142875"/>
            </a:xfrm>
            <a:prstGeom prst="flowChartConnector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Группа 14"/>
          <p:cNvGrpSpPr>
            <a:grpSpLocks/>
          </p:cNvGrpSpPr>
          <p:nvPr/>
        </p:nvGrpSpPr>
        <p:grpSpPr bwMode="auto">
          <a:xfrm>
            <a:off x="642938" y="2693988"/>
            <a:ext cx="7429500" cy="674687"/>
            <a:chOff x="642938" y="2693988"/>
            <a:chExt cx="7429500" cy="674687"/>
          </a:xfrm>
        </p:grpSpPr>
        <p:cxnSp>
          <p:nvCxnSpPr>
            <p:cNvPr id="7" name="Прямая соединительная линия 6"/>
            <p:cNvCxnSpPr/>
            <p:nvPr/>
          </p:nvCxnSpPr>
          <p:spPr>
            <a:xfrm>
              <a:off x="642938" y="3286125"/>
              <a:ext cx="7429500" cy="22225"/>
            </a:xfrm>
            <a:prstGeom prst="line">
              <a:avLst/>
            </a:prstGeom>
            <a:ln w="635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Блок-схема: узел 4"/>
            <p:cNvSpPr/>
            <p:nvPr/>
          </p:nvSpPr>
          <p:spPr>
            <a:xfrm>
              <a:off x="6500813" y="3225800"/>
              <a:ext cx="142875" cy="142875"/>
            </a:xfrm>
            <a:prstGeom prst="flowChartConnector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6151" name="TextBox 8"/>
            <p:cNvSpPr txBox="1">
              <a:spLocks noChangeArrowheads="1"/>
            </p:cNvSpPr>
            <p:nvPr/>
          </p:nvSpPr>
          <p:spPr bwMode="auto">
            <a:xfrm>
              <a:off x="1571625" y="2693988"/>
              <a:ext cx="214313" cy="584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uk-UA" sz="3200" b="1" dirty="0">
                  <a:solidFill>
                    <a:srgbClr val="FF0000"/>
                  </a:solidFill>
                  <a:latin typeface="Calibri" pitchFamily="34" charset="0"/>
                </a:rPr>
                <a:t>А</a:t>
              </a:r>
              <a:endParaRPr lang="ru-RU" sz="3200" b="1" dirty="0">
                <a:solidFill>
                  <a:srgbClr val="FF0000"/>
                </a:solidFill>
                <a:latin typeface="Calibri" pitchFamily="34" charset="0"/>
              </a:endParaRPr>
            </a:p>
          </p:txBody>
        </p:sp>
        <p:sp>
          <p:nvSpPr>
            <p:cNvPr id="6152" name="TextBox 9"/>
            <p:cNvSpPr txBox="1">
              <a:spLocks noChangeArrowheads="1"/>
            </p:cNvSpPr>
            <p:nvPr/>
          </p:nvSpPr>
          <p:spPr bwMode="auto">
            <a:xfrm>
              <a:off x="6357938" y="2716213"/>
              <a:ext cx="214312" cy="584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uk-UA" sz="3200" b="1" dirty="0">
                  <a:solidFill>
                    <a:srgbClr val="FF0000"/>
                  </a:solidFill>
                  <a:latin typeface="Calibri" pitchFamily="34" charset="0"/>
                </a:rPr>
                <a:t>С</a:t>
              </a:r>
              <a:endParaRPr lang="ru-RU" sz="3200" b="1" dirty="0">
                <a:solidFill>
                  <a:srgbClr val="FF0000"/>
                </a:solidFill>
                <a:latin typeface="Calibri" pitchFamily="34" charset="0"/>
              </a:endParaRPr>
            </a:p>
          </p:txBody>
        </p:sp>
        <p:sp>
          <p:nvSpPr>
            <p:cNvPr id="6153" name="TextBox 11"/>
            <p:cNvSpPr txBox="1">
              <a:spLocks noChangeArrowheads="1"/>
            </p:cNvSpPr>
            <p:nvPr/>
          </p:nvSpPr>
          <p:spPr bwMode="auto">
            <a:xfrm>
              <a:off x="3748088" y="2698750"/>
              <a:ext cx="285750" cy="584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uk-UA" sz="3200" b="1" dirty="0">
                  <a:solidFill>
                    <a:srgbClr val="FF0000"/>
                  </a:solidFill>
                  <a:latin typeface="Calibri" pitchFamily="34" charset="0"/>
                </a:rPr>
                <a:t>В</a:t>
              </a:r>
              <a:endParaRPr lang="ru-RU" sz="3200" b="1" dirty="0">
                <a:solidFill>
                  <a:srgbClr val="FF0000"/>
                </a:solidFill>
                <a:latin typeface="Calibri" pitchFamily="34" charset="0"/>
              </a:endParaRPr>
            </a:p>
          </p:txBody>
        </p:sp>
        <p:sp>
          <p:nvSpPr>
            <p:cNvPr id="11" name="Блок-схема: узел 10"/>
            <p:cNvSpPr/>
            <p:nvPr/>
          </p:nvSpPr>
          <p:spPr>
            <a:xfrm>
              <a:off x="1714500" y="3214688"/>
              <a:ext cx="142875" cy="142875"/>
            </a:xfrm>
            <a:prstGeom prst="flowChartConnector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2" name="Блок-схема: узел 11"/>
            <p:cNvSpPr/>
            <p:nvPr/>
          </p:nvSpPr>
          <p:spPr>
            <a:xfrm>
              <a:off x="3857625" y="3214688"/>
              <a:ext cx="142875" cy="142875"/>
            </a:xfrm>
            <a:prstGeom prst="flowChartConnector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sp>
        <p:nvSpPr>
          <p:cNvPr id="16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dirty="0" smtClean="0">
                <a:solidFill>
                  <a:srgbClr val="FFFF00"/>
                </a:solidFill>
              </a:rPr>
              <a:t>Властивість розміщення точок </a:t>
            </a:r>
            <a:br>
              <a:rPr lang="uk-UA" dirty="0" smtClean="0">
                <a:solidFill>
                  <a:srgbClr val="FFFF00"/>
                </a:solidFill>
              </a:rPr>
            </a:br>
            <a:r>
              <a:rPr lang="uk-UA" dirty="0" smtClean="0">
                <a:solidFill>
                  <a:srgbClr val="FFFF00"/>
                </a:solidFill>
              </a:rPr>
              <a:t>на прямій</a:t>
            </a:r>
            <a:endParaRPr lang="ru-RU" dirty="0" smtClean="0">
              <a:solidFill>
                <a:srgbClr val="FFFF00"/>
              </a:solidFill>
            </a:endParaRPr>
          </a:p>
        </p:txBody>
      </p:sp>
      <p:sp>
        <p:nvSpPr>
          <p:cNvPr id="6148" name="Содержимое 2"/>
          <p:cNvSpPr>
            <a:spLocks noGrp="1"/>
          </p:cNvSpPr>
          <p:nvPr>
            <p:ph idx="1"/>
          </p:nvPr>
        </p:nvSpPr>
        <p:spPr>
          <a:xfrm>
            <a:off x="428625" y="4572000"/>
            <a:ext cx="8229600" cy="1114425"/>
          </a:xfrm>
        </p:spPr>
        <p:txBody>
          <a:bodyPr>
            <a:noAutofit/>
          </a:bodyPr>
          <a:lstStyle/>
          <a:p>
            <a:pPr eaLnBrk="1" hangingPunct="1">
              <a:buFont typeface="Arial" charset="0"/>
              <a:buNone/>
            </a:pPr>
            <a:r>
              <a:rPr lang="uk-UA" sz="3600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 З трьох будь-яких точок прямої одна і тільки одна лежить між двома іншими</a:t>
            </a:r>
            <a:endParaRPr lang="ru-RU" sz="3600" dirty="0" smtClean="0">
              <a:ln>
                <a:solidFill>
                  <a:srgbClr val="FFC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dirty="0" smtClean="0">
                <a:solidFill>
                  <a:srgbClr val="F5F020"/>
                </a:solidFill>
              </a:rPr>
              <a:t>Властивості вимірювання відрізків</a:t>
            </a:r>
            <a:endParaRPr lang="ru-RU" dirty="0" smtClean="0">
              <a:solidFill>
                <a:srgbClr val="F5F02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5" y="3643312"/>
            <a:ext cx="8858312" cy="2857521"/>
          </a:xfrm>
        </p:spPr>
        <p:txBody>
          <a:bodyPr rtlCol="0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dirty="0" smtClean="0"/>
              <a:t>  </a:t>
            </a:r>
          </a:p>
          <a:p>
            <a:pPr>
              <a:buNone/>
              <a:defRPr/>
            </a:pPr>
            <a:r>
              <a:rPr lang="uk-UA" sz="3900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Довжина кожного відрізка більша за нуль.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3900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Довжина кожного відрізка дорівнює сумі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3900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довжин відрізків, на які він розбивається будь -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3900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якою точкою. </a:t>
            </a:r>
            <a:endParaRPr lang="ru-RU" sz="3900" dirty="0" smtClean="0">
              <a:ln>
                <a:solidFill>
                  <a:srgbClr val="FFC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4624" y="1857375"/>
            <a:ext cx="3786201" cy="1720532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440"/>
                            </p:stCondLst>
                            <p:childTnLst>
                              <p:par>
                                <p:cTn id="30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120"/>
                            </p:stCondLst>
                            <p:childTnLst>
                              <p:par>
                                <p:cTn id="36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uk-UA" dirty="0" smtClean="0">
                <a:solidFill>
                  <a:srgbClr val="FFFF00"/>
                </a:solidFill>
              </a:rPr>
              <a:t>Властивості відкладання відрізків</a:t>
            </a:r>
            <a:endParaRPr lang="ru-RU" dirty="0" smtClean="0">
              <a:solidFill>
                <a:srgbClr val="FFFF00"/>
              </a:solidFill>
            </a:endParaRPr>
          </a:p>
        </p:txBody>
      </p:sp>
      <p:sp>
        <p:nvSpPr>
          <p:cNvPr id="8195" name="Содержимое 2"/>
          <p:cNvSpPr>
            <a:spLocks noGrp="1"/>
          </p:cNvSpPr>
          <p:nvPr>
            <p:ph idx="1"/>
          </p:nvPr>
        </p:nvSpPr>
        <p:spPr>
          <a:xfrm>
            <a:off x="457200" y="4143375"/>
            <a:ext cx="8229600" cy="1982788"/>
          </a:xfrm>
        </p:spPr>
        <p:txBody>
          <a:bodyPr>
            <a:normAutofit/>
          </a:bodyPr>
          <a:lstStyle/>
          <a:p>
            <a:pPr eaLnBrk="1" hangingPunct="1">
              <a:buFont typeface="Arial" charset="0"/>
              <a:buNone/>
            </a:pPr>
            <a:r>
              <a:rPr lang="uk-UA" sz="3600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 На будь-якому промені від його початку можна відкласти тільки один відрізок даної довжини.</a:t>
            </a:r>
            <a:endParaRPr lang="ru-RU" sz="3600" dirty="0" smtClean="0">
              <a:ln>
                <a:solidFill>
                  <a:srgbClr val="FFC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196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35250" y="1857375"/>
            <a:ext cx="3579824" cy="2103250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Другая 4">
      <a:dk1>
        <a:sysClr val="windowText" lastClr="000000"/>
      </a:dk1>
      <a:lt1>
        <a:sysClr val="window" lastClr="FFFFFF"/>
      </a:lt1>
      <a:dk2>
        <a:srgbClr val="5DF0F6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1623</TotalTime>
  <Words>817</Words>
  <Application>Microsoft Office PowerPoint</Application>
  <PresentationFormat>Екран (4:3)</PresentationFormat>
  <Paragraphs>189</Paragraphs>
  <Slides>29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29</vt:i4>
      </vt:variant>
    </vt:vector>
  </HeadingPairs>
  <TitlesOfParts>
    <vt:vector size="30" baseType="lpstr">
      <vt:lpstr>Апекс</vt:lpstr>
      <vt:lpstr>Урок - презентація „ Найпростіші геометричні фігури та їх властивості “   Геометрія – 7 клас </vt:lpstr>
      <vt:lpstr>Математика – це знаряддя, з     допомогою якого людина пізнає і підкоряє собі навколишній світ, а також, сама підкоряється їй.</vt:lpstr>
      <vt:lpstr>Геометрія - наука про властивості геометричних фігур</vt:lpstr>
      <vt:lpstr>Точка і пряма</vt:lpstr>
      <vt:lpstr>Промінь, відрізок, кут</vt:lpstr>
      <vt:lpstr>Властивість прямої</vt:lpstr>
      <vt:lpstr>Властивість розміщення точок  на прямій</vt:lpstr>
      <vt:lpstr>Властивості вимірювання відрізків</vt:lpstr>
      <vt:lpstr>Властивості відкладання відрізків</vt:lpstr>
      <vt:lpstr>Властивості вимірювання кутів</vt:lpstr>
      <vt:lpstr>Властивості відкладання кутів</vt:lpstr>
      <vt:lpstr>Суміжні кути</vt:lpstr>
      <vt:lpstr>Теорема (про суму суміжних кутів)  </vt:lpstr>
      <vt:lpstr>Вертикальні кути</vt:lpstr>
      <vt:lpstr>Теорема (про вертикальні кути)</vt:lpstr>
      <vt:lpstr>Перпендикулярні прямі</vt:lpstr>
      <vt:lpstr>Теорема  (про єдиність перпендикулярної прямої)</vt:lpstr>
      <vt:lpstr> Паралельні прямі</vt:lpstr>
      <vt:lpstr>Аксіома паралельних прямих</vt:lpstr>
      <vt:lpstr>Теорема  (ознака паралельності прямих)</vt:lpstr>
      <vt:lpstr>Наслідки</vt:lpstr>
      <vt:lpstr>Усні вправи (гра ланцюжок) </vt:lpstr>
      <vt:lpstr>Слайд 23</vt:lpstr>
      <vt:lpstr>Скласти задачу за малюнком </vt:lpstr>
      <vt:lpstr>Скласти задачу за малюнком </vt:lpstr>
      <vt:lpstr>Слайд 26</vt:lpstr>
      <vt:lpstr>Робота  в  групах </vt:lpstr>
      <vt:lpstr>Тестова перевірка </vt:lpstr>
      <vt:lpstr>Домашня контрольна робота 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Найпростіші геометричні фігури та їх властивості</dc:title>
  <dc:creator>Шимчук В.П.</dc:creator>
  <cp:lastModifiedBy>Пользователь</cp:lastModifiedBy>
  <cp:revision>171</cp:revision>
  <dcterms:created xsi:type="dcterms:W3CDTF">2008-11-18T07:12:01Z</dcterms:created>
  <dcterms:modified xsi:type="dcterms:W3CDTF">2017-12-10T07:16:58Z</dcterms:modified>
</cp:coreProperties>
</file>