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8" r:id="rId3"/>
    <p:sldId id="261" r:id="rId4"/>
    <p:sldId id="257" r:id="rId5"/>
    <p:sldId id="262" r:id="rId6"/>
    <p:sldId id="263" r:id="rId7"/>
    <p:sldId id="264" r:id="rId8"/>
    <p:sldId id="265" r:id="rId9"/>
    <p:sldId id="268" r:id="rId10"/>
    <p:sldId id="267" r:id="rId11"/>
    <p:sldId id="266" r:id="rId12"/>
    <p:sldId id="269" r:id="rId13"/>
    <p:sldId id="270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93B8"/>
    <a:srgbClr val="051422"/>
    <a:srgbClr val="885546"/>
    <a:srgbClr val="017EBA"/>
    <a:srgbClr val="01A0C7"/>
    <a:srgbClr val="DEE156"/>
    <a:srgbClr val="FF6D00"/>
    <a:srgbClr val="7FAD86"/>
    <a:srgbClr val="8A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4.xml"/><Relationship Id="rId1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B17ED-1E1B-411B-BACA-C74DA4BA71A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A2AF83A-AD0A-45E8-A0BD-18892C9F2D46}">
      <dgm:prSet phldrT="[Текст]" custT="1"/>
      <dgm:spPr>
        <a:solidFill>
          <a:srgbClr val="017EBA"/>
        </a:solidFill>
      </dgm:spPr>
      <dgm:t>
        <a:bodyPr/>
        <a:lstStyle/>
        <a:p>
          <a:r>
            <a:rPr lang="ru-RU" sz="36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Театралізовані</a:t>
          </a:r>
          <a:endParaRPr lang="uk-UA" sz="3600" dirty="0">
            <a:solidFill>
              <a:schemeClr val="bg1"/>
            </a:solidFill>
            <a:latin typeface="Monotype Corsiva" panose="03010101010201010101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0A2B625-F11B-4FD1-8CD0-C58B9F653053}" type="parTrans" cxnId="{1BBB84E0-3D2E-437F-AC7C-E8E189598040}">
      <dgm:prSet/>
      <dgm:spPr/>
      <dgm:t>
        <a:bodyPr/>
        <a:lstStyle/>
        <a:p>
          <a:endParaRPr lang="uk-UA"/>
        </a:p>
      </dgm:t>
    </dgm:pt>
    <dgm:pt modelId="{F0212795-D835-473B-86C4-0C36E814FB40}" type="sibTrans" cxnId="{1BBB84E0-3D2E-437F-AC7C-E8E189598040}">
      <dgm:prSet/>
      <dgm:spPr/>
      <dgm:t>
        <a:bodyPr/>
        <a:lstStyle/>
        <a:p>
          <a:endParaRPr lang="uk-UA"/>
        </a:p>
      </dgm:t>
    </dgm:pt>
    <dgm:pt modelId="{B6DAE735-6A8F-44ED-B7BB-30BA10403E77}">
      <dgm:prSet custT="1"/>
      <dgm:spPr>
        <a:solidFill>
          <a:srgbClr val="FFFFFF"/>
        </a:solidFill>
      </dgm:spPr>
      <dgm:t>
        <a:bodyPr/>
        <a:lstStyle/>
        <a:p>
          <a:r>
            <a:rPr lang="ru-RU" sz="3600" u="sng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sldjump"/>
            </a:rPr>
            <a:t>Інтерактивні ігрові</a:t>
          </a:r>
          <a:endParaRPr lang="ru-RU" sz="3600" u="sng" dirty="0">
            <a:solidFill>
              <a:schemeClr val="bg1"/>
            </a:solidFill>
            <a:latin typeface="Monotype Corsiva" panose="03010101010201010101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9C18482-6C1F-4C95-B87F-A1D5034E25E8}" type="parTrans" cxnId="{FD82DE22-6139-49E4-98DE-F752F764355D}">
      <dgm:prSet/>
      <dgm:spPr/>
      <dgm:t>
        <a:bodyPr/>
        <a:lstStyle/>
        <a:p>
          <a:endParaRPr lang="uk-UA"/>
        </a:p>
      </dgm:t>
    </dgm:pt>
    <dgm:pt modelId="{DAEB6F17-F464-459A-87A5-C249A2B2FE6C}" type="sibTrans" cxnId="{FD82DE22-6139-49E4-98DE-F752F764355D}">
      <dgm:prSet/>
      <dgm:spPr/>
      <dgm:t>
        <a:bodyPr/>
        <a:lstStyle/>
        <a:p>
          <a:endParaRPr lang="uk-UA"/>
        </a:p>
      </dgm:t>
    </dgm:pt>
    <dgm:pt modelId="{B2AD9532-1CE2-44C2-9418-EB38AE4D1E83}">
      <dgm:prSet custT="1"/>
      <dgm:spPr>
        <a:solidFill>
          <a:srgbClr val="051422"/>
        </a:solidFill>
      </dgm:spPr>
      <dgm:t>
        <a:bodyPr/>
        <a:lstStyle/>
        <a:p>
          <a:r>
            <a:rPr lang="ru-RU" sz="36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action="ppaction://hlinksldjump"/>
            </a:rPr>
            <a:t>Інтелектуально-пізнавальні</a:t>
          </a:r>
          <a:endParaRPr lang="ru-RU" sz="3600" dirty="0">
            <a:solidFill>
              <a:schemeClr val="bg1"/>
            </a:solidFill>
            <a:latin typeface="Monotype Corsiva" panose="03010101010201010101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5B9B63A-BB19-45DE-A608-CEE459470076}" type="parTrans" cxnId="{4ECE69EB-F3A5-4F92-A124-0B9B4C2F990E}">
      <dgm:prSet/>
      <dgm:spPr/>
      <dgm:t>
        <a:bodyPr/>
        <a:lstStyle/>
        <a:p>
          <a:endParaRPr lang="uk-UA"/>
        </a:p>
      </dgm:t>
    </dgm:pt>
    <dgm:pt modelId="{86922889-5869-4E3C-8FE6-9207211CBCE1}" type="sibTrans" cxnId="{4ECE69EB-F3A5-4F92-A124-0B9B4C2F990E}">
      <dgm:prSet/>
      <dgm:spPr/>
      <dgm:t>
        <a:bodyPr/>
        <a:lstStyle/>
        <a:p>
          <a:endParaRPr lang="uk-UA"/>
        </a:p>
      </dgm:t>
    </dgm:pt>
    <dgm:pt modelId="{92413074-F928-42D4-833B-6FA687875646}">
      <dgm:prSet custT="1"/>
      <dgm:spPr>
        <a:solidFill>
          <a:srgbClr val="F96C03"/>
        </a:solidFill>
      </dgm:spPr>
      <dgm:t>
        <a:bodyPr/>
        <a:lstStyle/>
        <a:p>
          <a:r>
            <a:rPr lang="ru-RU" sz="36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Художньо-прикладні</a:t>
          </a:r>
          <a:endParaRPr lang="ru-RU" sz="3600" dirty="0">
            <a:solidFill>
              <a:schemeClr val="bg1"/>
            </a:solidFill>
            <a:latin typeface="Monotype Corsiva" panose="03010101010201010101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8759252-F652-445A-95CB-CF8E69D9C061}" type="parTrans" cxnId="{2EFD0B6D-A4A1-4BBC-A0CE-6D06F6053B68}">
      <dgm:prSet/>
      <dgm:spPr/>
      <dgm:t>
        <a:bodyPr/>
        <a:lstStyle/>
        <a:p>
          <a:endParaRPr lang="uk-UA"/>
        </a:p>
      </dgm:t>
    </dgm:pt>
    <dgm:pt modelId="{5DFF0B49-C26B-4289-880F-5B6652A01044}" type="sibTrans" cxnId="{2EFD0B6D-A4A1-4BBC-A0CE-6D06F6053B68}">
      <dgm:prSet/>
      <dgm:spPr/>
      <dgm:t>
        <a:bodyPr/>
        <a:lstStyle/>
        <a:p>
          <a:endParaRPr lang="uk-UA"/>
        </a:p>
      </dgm:t>
    </dgm:pt>
    <dgm:pt modelId="{297B8EFE-1560-4AB7-9E43-4E35326AEDD0}">
      <dgm:prSet custT="1"/>
      <dgm:spPr>
        <a:solidFill>
          <a:srgbClr val="885546"/>
        </a:solidFill>
      </dgm:spPr>
      <dgm:t>
        <a:bodyPr/>
        <a:lstStyle/>
        <a:p>
          <a:r>
            <a:rPr lang="ru-RU" sz="3600" dirty="0" err="1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Проекти</a:t>
          </a:r>
          <a:r>
            <a:rPr lang="ru-RU" sz="36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3600" dirty="0" err="1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36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3600" dirty="0">
            <a:solidFill>
              <a:schemeClr val="bg1"/>
            </a:solidFill>
            <a:latin typeface="Monotype Corsiva" panose="03010101010201010101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BAACEF2-A4C6-4D10-893E-CB65C79B99CD}" type="parTrans" cxnId="{F8516B5E-27D6-4608-BB98-2FEC7A708291}">
      <dgm:prSet/>
      <dgm:spPr/>
      <dgm:t>
        <a:bodyPr/>
        <a:lstStyle/>
        <a:p>
          <a:endParaRPr lang="uk-UA"/>
        </a:p>
      </dgm:t>
    </dgm:pt>
    <dgm:pt modelId="{C73FC48C-B695-4800-A924-115AB20FBB7A}" type="sibTrans" cxnId="{F8516B5E-27D6-4608-BB98-2FEC7A708291}">
      <dgm:prSet/>
      <dgm:spPr/>
      <dgm:t>
        <a:bodyPr/>
        <a:lstStyle/>
        <a:p>
          <a:endParaRPr lang="uk-UA"/>
        </a:p>
      </dgm:t>
    </dgm:pt>
    <dgm:pt modelId="{F36FEE2D-97CA-4F18-92BF-75ED77C0B8DC}" type="pres">
      <dgm:prSet presAssocID="{F17B17ED-1E1B-411B-BACA-C74DA4BA71A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436223FC-0005-4C7E-BF3C-16ABAD86C60D}" type="pres">
      <dgm:prSet presAssocID="{F17B17ED-1E1B-411B-BACA-C74DA4BA71A8}" presName="pyramid" presStyleLbl="node1" presStyleIdx="0" presStyleCnt="1" custLinFactNeighborX="260" custLinFactNeighborY="20507"/>
      <dgm:spPr>
        <a:solidFill>
          <a:srgbClr val="8BBD92"/>
        </a:solidFill>
      </dgm:spPr>
    </dgm:pt>
    <dgm:pt modelId="{B7179CA6-19C7-42EE-AF44-8438CED9CB31}" type="pres">
      <dgm:prSet presAssocID="{F17B17ED-1E1B-411B-BACA-C74DA4BA71A8}" presName="theList" presStyleCnt="0"/>
      <dgm:spPr/>
    </dgm:pt>
    <dgm:pt modelId="{FD7F5ED9-1816-4F6C-9254-82E146ED5BE8}" type="pres">
      <dgm:prSet presAssocID="{FA2AF83A-AD0A-45E8-A0BD-18892C9F2D46}" presName="aNode" presStyleLbl="fgAcc1" presStyleIdx="0" presStyleCnt="5" custScaleX="1422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1BE66E-A5EC-4534-9F63-531AA6FECB33}" type="pres">
      <dgm:prSet presAssocID="{FA2AF83A-AD0A-45E8-A0BD-18892C9F2D46}" presName="aSpace" presStyleCnt="0"/>
      <dgm:spPr/>
    </dgm:pt>
    <dgm:pt modelId="{4949F69C-8DC4-4976-A9CD-4421D5BFF225}" type="pres">
      <dgm:prSet presAssocID="{92413074-F928-42D4-833B-6FA687875646}" presName="aNode" presStyleLbl="fgAcc1" presStyleIdx="1" presStyleCnt="5" custScaleX="1414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F34D25-1097-4DE0-BC99-7F01036D7431}" type="pres">
      <dgm:prSet presAssocID="{92413074-F928-42D4-833B-6FA687875646}" presName="aSpace" presStyleCnt="0"/>
      <dgm:spPr/>
    </dgm:pt>
    <dgm:pt modelId="{16A1E70F-3B80-48D7-AF3E-B710FD82BA43}" type="pres">
      <dgm:prSet presAssocID="{B6DAE735-6A8F-44ED-B7BB-30BA10403E77}" presName="aNode" presStyleLbl="fgAcc1" presStyleIdx="2" presStyleCnt="5" custScaleX="1407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B58984-30AF-49C8-9878-23602CA6585A}" type="pres">
      <dgm:prSet presAssocID="{B6DAE735-6A8F-44ED-B7BB-30BA10403E77}" presName="aSpace" presStyleCnt="0"/>
      <dgm:spPr/>
    </dgm:pt>
    <dgm:pt modelId="{5AF77681-4D2C-44CD-834B-17B79D9B6C2D}" type="pres">
      <dgm:prSet presAssocID="{B2AD9532-1CE2-44C2-9418-EB38AE4D1E83}" presName="aNode" presStyleLbl="fgAcc1" presStyleIdx="3" presStyleCnt="5" custScaleX="141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22600A-D496-4FA9-9D42-0B4E6054524E}" type="pres">
      <dgm:prSet presAssocID="{B2AD9532-1CE2-44C2-9418-EB38AE4D1E83}" presName="aSpace" presStyleCnt="0"/>
      <dgm:spPr/>
    </dgm:pt>
    <dgm:pt modelId="{FAFA3049-43F4-432B-9D08-5C7C871094D8}" type="pres">
      <dgm:prSet presAssocID="{297B8EFE-1560-4AB7-9E43-4E35326AEDD0}" presName="aNode" presStyleLbl="fgAcc1" presStyleIdx="4" presStyleCnt="5" custScaleX="1413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45D666-6DA2-41B4-8516-910C86CBD741}" type="pres">
      <dgm:prSet presAssocID="{297B8EFE-1560-4AB7-9E43-4E35326AEDD0}" presName="aSpace" presStyleCnt="0"/>
      <dgm:spPr/>
    </dgm:pt>
  </dgm:ptLst>
  <dgm:cxnLst>
    <dgm:cxn modelId="{2EFD0B6D-A4A1-4BBC-A0CE-6D06F6053B68}" srcId="{F17B17ED-1E1B-411B-BACA-C74DA4BA71A8}" destId="{92413074-F928-42D4-833B-6FA687875646}" srcOrd="1" destOrd="0" parTransId="{08759252-F652-445A-95CB-CF8E69D9C061}" sibTransId="{5DFF0B49-C26B-4289-880F-5B6652A01044}"/>
    <dgm:cxn modelId="{4ECE69EB-F3A5-4F92-A124-0B9B4C2F990E}" srcId="{F17B17ED-1E1B-411B-BACA-C74DA4BA71A8}" destId="{B2AD9532-1CE2-44C2-9418-EB38AE4D1E83}" srcOrd="3" destOrd="0" parTransId="{B5B9B63A-BB19-45DE-A608-CEE459470076}" sibTransId="{86922889-5869-4E3C-8FE6-9207211CBCE1}"/>
    <dgm:cxn modelId="{B4B1596F-5CEC-4304-990D-5E2FAFE082CB}" type="presOf" srcId="{92413074-F928-42D4-833B-6FA687875646}" destId="{4949F69C-8DC4-4976-A9CD-4421D5BFF225}" srcOrd="0" destOrd="0" presId="urn:microsoft.com/office/officeart/2005/8/layout/pyramid2"/>
    <dgm:cxn modelId="{1BBB84E0-3D2E-437F-AC7C-E8E189598040}" srcId="{F17B17ED-1E1B-411B-BACA-C74DA4BA71A8}" destId="{FA2AF83A-AD0A-45E8-A0BD-18892C9F2D46}" srcOrd="0" destOrd="0" parTransId="{50A2B625-F11B-4FD1-8CD0-C58B9F653053}" sibTransId="{F0212795-D835-473B-86C4-0C36E814FB40}"/>
    <dgm:cxn modelId="{FD82DE22-6139-49E4-98DE-F752F764355D}" srcId="{F17B17ED-1E1B-411B-BACA-C74DA4BA71A8}" destId="{B6DAE735-6A8F-44ED-B7BB-30BA10403E77}" srcOrd="2" destOrd="0" parTransId="{59C18482-6C1F-4C95-B87F-A1D5034E25E8}" sibTransId="{DAEB6F17-F464-459A-87A5-C249A2B2FE6C}"/>
    <dgm:cxn modelId="{FF1FD8DC-855E-4BF7-9AC1-D878EEA2B7A6}" type="presOf" srcId="{F17B17ED-1E1B-411B-BACA-C74DA4BA71A8}" destId="{F36FEE2D-97CA-4F18-92BF-75ED77C0B8DC}" srcOrd="0" destOrd="0" presId="urn:microsoft.com/office/officeart/2005/8/layout/pyramid2"/>
    <dgm:cxn modelId="{F8516B5E-27D6-4608-BB98-2FEC7A708291}" srcId="{F17B17ED-1E1B-411B-BACA-C74DA4BA71A8}" destId="{297B8EFE-1560-4AB7-9E43-4E35326AEDD0}" srcOrd="4" destOrd="0" parTransId="{1BAACEF2-A4C6-4D10-893E-CB65C79B99CD}" sibTransId="{C73FC48C-B695-4800-A924-115AB20FBB7A}"/>
    <dgm:cxn modelId="{22DBF0D1-B427-4C1C-91EC-192975236082}" type="presOf" srcId="{297B8EFE-1560-4AB7-9E43-4E35326AEDD0}" destId="{FAFA3049-43F4-432B-9D08-5C7C871094D8}" srcOrd="0" destOrd="0" presId="urn:microsoft.com/office/officeart/2005/8/layout/pyramid2"/>
    <dgm:cxn modelId="{CAF3C09E-D3D7-41C3-9259-7BA3343DFD36}" type="presOf" srcId="{FA2AF83A-AD0A-45E8-A0BD-18892C9F2D46}" destId="{FD7F5ED9-1816-4F6C-9254-82E146ED5BE8}" srcOrd="0" destOrd="0" presId="urn:microsoft.com/office/officeart/2005/8/layout/pyramid2"/>
    <dgm:cxn modelId="{08647947-BCB2-421D-8EE0-FB0657DBCFEF}" type="presOf" srcId="{B2AD9532-1CE2-44C2-9418-EB38AE4D1E83}" destId="{5AF77681-4D2C-44CD-834B-17B79D9B6C2D}" srcOrd="0" destOrd="0" presId="urn:microsoft.com/office/officeart/2005/8/layout/pyramid2"/>
    <dgm:cxn modelId="{C4D23D73-B01F-4C2A-9BEC-1D440AF31793}" type="presOf" srcId="{B6DAE735-6A8F-44ED-B7BB-30BA10403E77}" destId="{16A1E70F-3B80-48D7-AF3E-B710FD82BA43}" srcOrd="0" destOrd="0" presId="urn:microsoft.com/office/officeart/2005/8/layout/pyramid2"/>
    <dgm:cxn modelId="{3435382F-95F1-4927-90A1-9FBD063978E9}" type="presParOf" srcId="{F36FEE2D-97CA-4F18-92BF-75ED77C0B8DC}" destId="{436223FC-0005-4C7E-BF3C-16ABAD86C60D}" srcOrd="0" destOrd="0" presId="urn:microsoft.com/office/officeart/2005/8/layout/pyramid2"/>
    <dgm:cxn modelId="{8A714EB4-9FF0-420B-B0DF-EE01B37F6AA7}" type="presParOf" srcId="{F36FEE2D-97CA-4F18-92BF-75ED77C0B8DC}" destId="{B7179CA6-19C7-42EE-AF44-8438CED9CB31}" srcOrd="1" destOrd="0" presId="urn:microsoft.com/office/officeart/2005/8/layout/pyramid2"/>
    <dgm:cxn modelId="{4BF656E4-7EA1-4F36-AAF2-498215626233}" type="presParOf" srcId="{B7179CA6-19C7-42EE-AF44-8438CED9CB31}" destId="{FD7F5ED9-1816-4F6C-9254-82E146ED5BE8}" srcOrd="0" destOrd="0" presId="urn:microsoft.com/office/officeart/2005/8/layout/pyramid2"/>
    <dgm:cxn modelId="{8E769D71-A2C7-4845-BAD4-B79BF4142D1A}" type="presParOf" srcId="{B7179CA6-19C7-42EE-AF44-8438CED9CB31}" destId="{C11BE66E-A5EC-4534-9F63-531AA6FECB33}" srcOrd="1" destOrd="0" presId="urn:microsoft.com/office/officeart/2005/8/layout/pyramid2"/>
    <dgm:cxn modelId="{9FFF4D61-8340-414F-A8CF-6896BD4151E1}" type="presParOf" srcId="{B7179CA6-19C7-42EE-AF44-8438CED9CB31}" destId="{4949F69C-8DC4-4976-A9CD-4421D5BFF225}" srcOrd="2" destOrd="0" presId="urn:microsoft.com/office/officeart/2005/8/layout/pyramid2"/>
    <dgm:cxn modelId="{3C878057-03E1-4040-B616-717A2FFA7579}" type="presParOf" srcId="{B7179CA6-19C7-42EE-AF44-8438CED9CB31}" destId="{1BF34D25-1097-4DE0-BC99-7F01036D7431}" srcOrd="3" destOrd="0" presId="urn:microsoft.com/office/officeart/2005/8/layout/pyramid2"/>
    <dgm:cxn modelId="{E5B0D8E9-ACAB-40AA-94B0-806EAF032A88}" type="presParOf" srcId="{B7179CA6-19C7-42EE-AF44-8438CED9CB31}" destId="{16A1E70F-3B80-48D7-AF3E-B710FD82BA43}" srcOrd="4" destOrd="0" presId="urn:microsoft.com/office/officeart/2005/8/layout/pyramid2"/>
    <dgm:cxn modelId="{E3E8215F-9504-40C5-BA25-F9F935A522A8}" type="presParOf" srcId="{B7179CA6-19C7-42EE-AF44-8438CED9CB31}" destId="{C1B58984-30AF-49C8-9878-23602CA6585A}" srcOrd="5" destOrd="0" presId="urn:microsoft.com/office/officeart/2005/8/layout/pyramid2"/>
    <dgm:cxn modelId="{5F77BB84-FF8C-4031-A148-88DD9CB3C53D}" type="presParOf" srcId="{B7179CA6-19C7-42EE-AF44-8438CED9CB31}" destId="{5AF77681-4D2C-44CD-834B-17B79D9B6C2D}" srcOrd="6" destOrd="0" presId="urn:microsoft.com/office/officeart/2005/8/layout/pyramid2"/>
    <dgm:cxn modelId="{2C3B31D4-CED2-45F3-B3B8-5A1819155F7C}" type="presParOf" srcId="{B7179CA6-19C7-42EE-AF44-8438CED9CB31}" destId="{7D22600A-D496-4FA9-9D42-0B4E6054524E}" srcOrd="7" destOrd="0" presId="urn:microsoft.com/office/officeart/2005/8/layout/pyramid2"/>
    <dgm:cxn modelId="{CE6BA85B-F85F-4466-A8F9-474F02735305}" type="presParOf" srcId="{B7179CA6-19C7-42EE-AF44-8438CED9CB31}" destId="{FAFA3049-43F4-432B-9D08-5C7C871094D8}" srcOrd="8" destOrd="0" presId="urn:microsoft.com/office/officeart/2005/8/layout/pyramid2"/>
    <dgm:cxn modelId="{1D46196A-D932-434C-83C8-B255F501AB6C}" type="presParOf" srcId="{B7179CA6-19C7-42EE-AF44-8438CED9CB31}" destId="{FE45D666-6DA2-41B4-8516-910C86CBD74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223FC-0005-4C7E-BF3C-16ABAD86C60D}">
      <dsp:nvSpPr>
        <dsp:cNvPr id="0" name=""/>
        <dsp:cNvSpPr/>
      </dsp:nvSpPr>
      <dsp:spPr>
        <a:xfrm>
          <a:off x="3571888" y="0"/>
          <a:ext cx="5105274" cy="5105274"/>
        </a:xfrm>
        <a:prstGeom prst="triangle">
          <a:avLst/>
        </a:prstGeom>
        <a:solidFill>
          <a:srgbClr val="8BBD9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F5ED9-1816-4F6C-9254-82E146ED5BE8}">
      <dsp:nvSpPr>
        <dsp:cNvPr id="0" name=""/>
        <dsp:cNvSpPr/>
      </dsp:nvSpPr>
      <dsp:spPr>
        <a:xfrm>
          <a:off x="5410051" y="511025"/>
          <a:ext cx="4720828" cy="725906"/>
        </a:xfrm>
        <a:prstGeom prst="roundRect">
          <a:avLst/>
        </a:prstGeom>
        <a:solidFill>
          <a:srgbClr val="017EBA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Театралізовані</a:t>
          </a:r>
          <a:endParaRPr lang="uk-UA" sz="3600" kern="1200" dirty="0">
            <a:solidFill>
              <a:schemeClr val="bg1"/>
            </a:solidFill>
            <a:latin typeface="Monotype Corsiva" panose="03010101010201010101" pitchFamily="66" charset="0"/>
          </a:endParaRPr>
        </a:p>
      </dsp:txBody>
      <dsp:txXfrm>
        <a:off x="5445487" y="546461"/>
        <a:ext cx="4649956" cy="655034"/>
      </dsp:txXfrm>
    </dsp:sp>
    <dsp:sp modelId="{4949F69C-8DC4-4976-A9CD-4421D5BFF225}">
      <dsp:nvSpPr>
        <dsp:cNvPr id="0" name=""/>
        <dsp:cNvSpPr/>
      </dsp:nvSpPr>
      <dsp:spPr>
        <a:xfrm>
          <a:off x="5424121" y="1327670"/>
          <a:ext cx="4692688" cy="725906"/>
        </a:xfrm>
        <a:prstGeom prst="roundRect">
          <a:avLst/>
        </a:prstGeom>
        <a:solidFill>
          <a:srgbClr val="F96C03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Художньо-прикладні</a:t>
          </a:r>
          <a:endParaRPr lang="ru-RU" sz="3600" kern="1200" dirty="0">
            <a:solidFill>
              <a:schemeClr val="bg1"/>
            </a:solidFill>
            <a:latin typeface="Monotype Corsiva" panose="03010101010201010101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459557" y="1363106"/>
        <a:ext cx="4621816" cy="655034"/>
      </dsp:txXfrm>
    </dsp:sp>
    <dsp:sp modelId="{16A1E70F-3B80-48D7-AF3E-B710FD82BA43}">
      <dsp:nvSpPr>
        <dsp:cNvPr id="0" name=""/>
        <dsp:cNvSpPr/>
      </dsp:nvSpPr>
      <dsp:spPr>
        <a:xfrm>
          <a:off x="5435569" y="2144314"/>
          <a:ext cx="4669791" cy="725906"/>
        </a:xfrm>
        <a:prstGeom prst="roundRect">
          <a:avLst/>
        </a:prstGeom>
        <a:solidFill>
          <a:srgbClr val="FFFFFF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sng" kern="12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Інтерактивні ігрові</a:t>
          </a:r>
          <a:endParaRPr lang="ru-RU" sz="3600" u="sng" kern="1200" dirty="0">
            <a:solidFill>
              <a:schemeClr val="bg1"/>
            </a:solidFill>
            <a:latin typeface="Monotype Corsiva" panose="03010101010201010101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471005" y="2179750"/>
        <a:ext cx="4598919" cy="655034"/>
      </dsp:txXfrm>
    </dsp:sp>
    <dsp:sp modelId="{5AF77681-4D2C-44CD-834B-17B79D9B6C2D}">
      <dsp:nvSpPr>
        <dsp:cNvPr id="0" name=""/>
        <dsp:cNvSpPr/>
      </dsp:nvSpPr>
      <dsp:spPr>
        <a:xfrm>
          <a:off x="5429032" y="2960959"/>
          <a:ext cx="4682866" cy="725906"/>
        </a:xfrm>
        <a:prstGeom prst="roundRect">
          <a:avLst/>
        </a:prstGeom>
        <a:solidFill>
          <a:srgbClr val="05142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Інтелектуально-пізнавальні</a:t>
          </a:r>
          <a:endParaRPr lang="ru-RU" sz="3600" kern="1200" dirty="0">
            <a:solidFill>
              <a:schemeClr val="bg1"/>
            </a:solidFill>
            <a:latin typeface="Monotype Corsiva" panose="03010101010201010101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464468" y="2996395"/>
        <a:ext cx="4611994" cy="655034"/>
      </dsp:txXfrm>
    </dsp:sp>
    <dsp:sp modelId="{FAFA3049-43F4-432B-9D08-5C7C871094D8}">
      <dsp:nvSpPr>
        <dsp:cNvPr id="0" name=""/>
        <dsp:cNvSpPr/>
      </dsp:nvSpPr>
      <dsp:spPr>
        <a:xfrm>
          <a:off x="5425764" y="3777603"/>
          <a:ext cx="4689403" cy="725906"/>
        </a:xfrm>
        <a:prstGeom prst="roundRect">
          <a:avLst/>
        </a:prstGeom>
        <a:solidFill>
          <a:srgbClr val="885546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Проекти</a:t>
          </a:r>
          <a:r>
            <a:rPr lang="ru-RU" sz="3600" kern="12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3600" kern="1200" dirty="0" err="1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3600" kern="1200" dirty="0" smtClean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3600" kern="1200" dirty="0">
            <a:solidFill>
              <a:schemeClr val="bg1"/>
            </a:solidFill>
            <a:latin typeface="Monotype Corsiva" panose="03010101010201010101" pitchFamily="66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461200" y="3813039"/>
        <a:ext cx="4618531" cy="655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23C44-48AF-4AAA-BC70-416ED245E533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7FA5B-7A95-4564-AB24-4FCDE1B50D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2B058-1939-43AE-AF29-EC5FB8F03335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33A4B-F65C-4A54-9B63-A059C0FD82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0AA0A-DB56-4A7B-8FCB-80E90DDA490B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9D080-EE06-449D-8A89-A13D160746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4E9E9-D235-4118-8286-AB6AC070E92E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24362-CB9B-4563-A882-675B4FF5EB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3C5A3-8D68-4186-9167-12CC5A7D4DD7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5E486-AFD7-4666-B8C9-46FFE11D8A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0553C4-0F83-4854-A264-A17B51FC0CF7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BFE25-D424-4B15-B75A-FD4D12E262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99825-315F-48D4-A3C4-C2762E7CB9FE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64428-76AB-49CA-A3C9-363E4F8B85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F1C5C-090C-4D5B-BD3C-35EC85621A1F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B5AD2-FF25-40D1-BF70-CB98B2FAD4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7C4F5-2A5C-432F-9CD8-C88A27239411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AA92F-CFE2-4E10-BEA0-E9926A7234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D4E7E6-583C-46F7-B0BD-0843EA3C13CF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F9D984-C891-47FE-ACBE-395E65707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38E99-7062-4A22-9D3D-B292D0DA4CF8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085BF-4A9F-4070-8D44-54AF76353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FD7C75-2F2B-46F4-9C3C-2F6871C34C50}" type="datetimeFigureOut">
              <a:rPr lang="ru-RU" smtClean="0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840CBC-4F45-4105-A0F9-5B5FBCB87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6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20200" r="133" b="-20200"/>
          <a:stretch>
            <a:fillRect/>
          </a:stretch>
        </p:blipFill>
        <p:spPr bwMode="auto">
          <a:xfrm>
            <a:off x="-12701" y="151061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93441" y="403052"/>
            <a:ext cx="6931715" cy="12720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latin typeface="Monotype Corsiva" panose="03010101010201010101" pitchFamily="66" charset="0"/>
              </a:rPr>
              <a:t>Нові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форми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позакласної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виховної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роботи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4131" y="3032195"/>
            <a:ext cx="4731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Підготувала учитель Дмитрівської загальноосвітньої школи І-ІІ ступенів</a:t>
            </a:r>
          </a:p>
          <a:p>
            <a:r>
              <a:rPr lang="uk-UA" sz="2800" b="1" dirty="0" smtClean="0">
                <a:latin typeface="Monotype Corsiva" panose="03010101010201010101" pitchFamily="66" charset="0"/>
              </a:rPr>
              <a:t>Кошелець Марина Миколаївна</a:t>
            </a:r>
            <a:endParaRPr lang="uk-UA" sz="2800" b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3351" y="6457890"/>
            <a:ext cx="241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Monotype Corsiva" panose="03010101010201010101" pitchFamily="66" charset="0"/>
              </a:rPr>
              <a:t>2017 рік</a:t>
            </a:r>
            <a:endParaRPr lang="uk-UA" sz="20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4" b="89978" l="0" r="100000">
                        <a14:foregroundMark x1="8273" y1="53155" x2="7545" y2="72309"/>
                        <a14:foregroundMark x1="21000" y1="52413" x2="19864" y2="76095"/>
                        <a14:foregroundMark x1="29864" y1="52413" x2="30136" y2="72309"/>
                        <a14:foregroundMark x1="2045" y1="45583" x2="99864" y2="45063"/>
                        <a14:foregroundMark x1="99409" y1="85078" x2="0" y2="85301"/>
                        <a14:foregroundMark x1="50591" y1="68077" x2="50591" y2="68077"/>
                        <a14:foregroundMark x1="62182" y1="52932" x2="62182" y2="52932"/>
                        <a14:foregroundMark x1="57955" y1="53155" x2="57955" y2="53155"/>
                        <a14:foregroundMark x1="9409" y1="63771" x2="9409" y2="63771"/>
                        <a14:foregroundMark x1="62182" y1="65924" x2="62182" y2="65924"/>
                        <a14:foregroundMark x1="47545" y1="72754" x2="47545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19" b="17876"/>
          <a:stretch/>
        </p:blipFill>
        <p:spPr>
          <a:xfrm>
            <a:off x="0" y="4617998"/>
            <a:ext cx="9144000" cy="19480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310309" y="77402"/>
            <a:ext cx="470994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800" dirty="0">
                <a:latin typeface="Monotype Corsiva" panose="03010101010201010101" pitchFamily="66" charset="0"/>
              </a:rPr>
              <a:t>С</a:t>
            </a:r>
            <a:r>
              <a:rPr lang="uk-UA" sz="4800" dirty="0" smtClean="0">
                <a:latin typeface="Monotype Corsiva" panose="03010101010201010101" pitchFamily="66" charset="0"/>
              </a:rPr>
              <a:t>амовдосконалення</a:t>
            </a:r>
            <a:endParaRPr lang="uk-UA" sz="4800" dirty="0">
              <a:latin typeface="Monotype Corsiva" panose="03010101010201010101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7322" y="1146271"/>
            <a:ext cx="8269356" cy="3537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відверта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розмова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тренінг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гра-експрес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рольова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гра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вікторина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веселі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старти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та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естафети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проект,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колективна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творча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справа (КТС),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колективне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ігрове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спілкування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похід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спартакіада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турнір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гра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-анкета,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"/>
            <a:ext cx="2160105" cy="12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4" b="89978" l="0" r="100000">
                        <a14:foregroundMark x1="8273" y1="53155" x2="7545" y2="72309"/>
                        <a14:foregroundMark x1="21000" y1="52413" x2="19864" y2="76095"/>
                        <a14:foregroundMark x1="29864" y1="52413" x2="30136" y2="72309"/>
                        <a14:foregroundMark x1="2045" y1="45583" x2="99864" y2="45063"/>
                        <a14:foregroundMark x1="99409" y1="85078" x2="0" y2="85301"/>
                        <a14:foregroundMark x1="50591" y1="68077" x2="50591" y2="68077"/>
                        <a14:foregroundMark x1="62182" y1="52932" x2="62182" y2="52932"/>
                        <a14:foregroundMark x1="57955" y1="53155" x2="57955" y2="53155"/>
                        <a14:foregroundMark x1="9409" y1="63771" x2="9409" y2="63771"/>
                        <a14:foregroundMark x1="62182" y1="65924" x2="62182" y2="65924"/>
                        <a14:foregroundMark x1="47545" y1="72754" x2="47545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19" b="17876"/>
          <a:stretch/>
        </p:blipFill>
        <p:spPr>
          <a:xfrm>
            <a:off x="-1" y="4472224"/>
            <a:ext cx="9144000" cy="19480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849216" y="166278"/>
            <a:ext cx="470994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</a:t>
            </a:r>
            <a:r>
              <a:rPr lang="ru-RU" sz="4800" dirty="0" err="1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амовдосконалення</a:t>
            </a:r>
            <a:endParaRPr lang="uk-UA" sz="4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49216" y="997275"/>
            <a:ext cx="7924801" cy="35394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колаж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ігрова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програма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пошукова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гра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екологічна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стежка,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художня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галерея,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конкурс-ярмарок,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трудовий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десант,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інтелектуальна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гра</a:t>
            </a:r>
            <a:endParaRPr lang="ru-RU" sz="2800" dirty="0" smtClean="0">
              <a:solidFill>
                <a:srgbClr val="00000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598374" cy="14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4" b="89978" l="0" r="100000">
                        <a14:foregroundMark x1="8273" y1="53155" x2="7545" y2="72309"/>
                        <a14:foregroundMark x1="21000" y1="52413" x2="19864" y2="76095"/>
                        <a14:foregroundMark x1="29864" y1="52413" x2="30136" y2="72309"/>
                        <a14:foregroundMark x1="2045" y1="45583" x2="99864" y2="45063"/>
                        <a14:foregroundMark x1="99409" y1="85078" x2="0" y2="85301"/>
                        <a14:foregroundMark x1="50591" y1="68077" x2="50591" y2="68077"/>
                        <a14:foregroundMark x1="62182" y1="52932" x2="62182" y2="52932"/>
                        <a14:foregroundMark x1="57955" y1="53155" x2="57955" y2="53155"/>
                        <a14:foregroundMark x1="9409" y1="63771" x2="9409" y2="63771"/>
                        <a14:foregroundMark x1="62182" y1="65924" x2="62182" y2="65924"/>
                        <a14:foregroundMark x1="47545" y1="72754" x2="47545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19" b="17876"/>
          <a:stretch/>
        </p:blipFill>
        <p:spPr>
          <a:xfrm>
            <a:off x="0" y="5198039"/>
            <a:ext cx="9144000" cy="194807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48469600"/>
              </p:ext>
            </p:extLst>
          </p:nvPr>
        </p:nvGraphicFramePr>
        <p:xfrm>
          <a:off x="-2239617" y="1"/>
          <a:ext cx="13689495" cy="5105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1624368">
            <a:off x="1572872" y="-214208"/>
            <a:ext cx="1020417" cy="545824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Інтерактивні </a:t>
            </a:r>
            <a:r>
              <a:rPr lang="ru-RU" sz="3600" b="1" dirty="0" err="1">
                <a:latin typeface="Monotype Corsiva" panose="03010101010201010101" pitchFamily="66" charset="0"/>
              </a:rPr>
              <a:t>форми</a:t>
            </a:r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latin typeface="Monotype Corsiva" panose="03010101010201010101" pitchFamily="66" charset="0"/>
              </a:rPr>
              <a:t>роботи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4" b="89978" l="0" r="100000">
                        <a14:foregroundMark x1="8273" y1="53155" x2="7545" y2="72309"/>
                        <a14:foregroundMark x1="21000" y1="52413" x2="19864" y2="76095"/>
                        <a14:foregroundMark x1="29864" y1="52413" x2="30136" y2="72309"/>
                        <a14:foregroundMark x1="2045" y1="45583" x2="99864" y2="45063"/>
                        <a14:foregroundMark x1="99409" y1="85078" x2="0" y2="85301"/>
                        <a14:foregroundMark x1="50591" y1="68077" x2="50591" y2="68077"/>
                        <a14:foregroundMark x1="62182" y1="52932" x2="62182" y2="52932"/>
                        <a14:foregroundMark x1="57955" y1="53155" x2="57955" y2="53155"/>
                        <a14:foregroundMark x1="9409" y1="63771" x2="9409" y2="63771"/>
                        <a14:foregroundMark x1="62182" y1="65924" x2="62182" y2="65924"/>
                        <a14:foregroundMark x1="47545" y1="72754" x2="47545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19" b="17876"/>
          <a:stretch/>
        </p:blipFill>
        <p:spPr>
          <a:xfrm>
            <a:off x="-1" y="4472224"/>
            <a:ext cx="9144000" cy="19480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190" y="302351"/>
            <a:ext cx="5607625" cy="584775"/>
          </a:xfrm>
          <a:prstGeom prst="rect">
            <a:avLst/>
          </a:prstGeom>
          <a:solidFill>
            <a:srgbClr val="028DC1"/>
          </a:solidFill>
        </p:spPr>
        <p:txBody>
          <a:bodyPr wrap="non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Літературно-музична композиція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5120" y="915147"/>
            <a:ext cx="4934364" cy="584775"/>
          </a:xfrm>
          <a:prstGeom prst="rect">
            <a:avLst/>
          </a:prstGeom>
          <a:solidFill>
            <a:srgbClr val="FFCA0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Концерт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165" y="1550958"/>
            <a:ext cx="5591649" cy="584775"/>
          </a:xfrm>
          <a:prstGeom prst="rect">
            <a:avLst/>
          </a:prstGeom>
          <a:solidFill>
            <a:srgbClr val="8ACD2F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Публіцистична вистава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5222" y="2181604"/>
            <a:ext cx="5734262" cy="584775"/>
          </a:xfrm>
          <a:prstGeom prst="rect">
            <a:avLst/>
          </a:prstGeom>
          <a:solidFill>
            <a:srgbClr val="FB93B8"/>
          </a:solidFill>
        </p:spPr>
        <p:txBody>
          <a:bodyPr wrap="none">
            <a:spAutoFit/>
          </a:bodyPr>
          <a:lstStyle/>
          <a:p>
            <a:pPr algn="ctr"/>
            <a:r>
              <a:rPr lang="uk-UA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Пластично</a:t>
            </a:r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-хореографічна вистава.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165" y="2849127"/>
            <a:ext cx="5607624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Інтерактивна вистава.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5120" y="3479773"/>
            <a:ext cx="4934364" cy="584775"/>
          </a:xfrm>
          <a:prstGeom prst="rect">
            <a:avLst/>
          </a:prstGeom>
          <a:solidFill>
            <a:srgbClr val="FF6D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Вистава форум-театру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190" y="4116963"/>
            <a:ext cx="4934364" cy="584775"/>
          </a:xfrm>
          <a:prstGeom prst="rect">
            <a:avLst/>
          </a:prstGeom>
          <a:solidFill>
            <a:srgbClr val="01A0C7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Змагання команд КВН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4" b="89978" l="0" r="100000">
                        <a14:foregroundMark x1="8273" y1="53155" x2="7545" y2="72309"/>
                        <a14:foregroundMark x1="21000" y1="52413" x2="19864" y2="76095"/>
                        <a14:foregroundMark x1="29864" y1="52413" x2="30136" y2="72309"/>
                        <a14:foregroundMark x1="2045" y1="45583" x2="99864" y2="45063"/>
                        <a14:foregroundMark x1="99409" y1="85078" x2="0" y2="85301"/>
                        <a14:foregroundMark x1="50591" y1="68077" x2="50591" y2="68077"/>
                        <a14:foregroundMark x1="62182" y1="52932" x2="62182" y2="52932"/>
                        <a14:foregroundMark x1="57955" y1="53155" x2="57955" y2="53155"/>
                        <a14:foregroundMark x1="9409" y1="63771" x2="9409" y2="63771"/>
                        <a14:foregroundMark x1="62182" y1="65924" x2="62182" y2="65924"/>
                        <a14:foregroundMark x1="47545" y1="72754" x2="47545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19" b="17876"/>
          <a:stretch/>
        </p:blipFill>
        <p:spPr>
          <a:xfrm>
            <a:off x="-1" y="4472224"/>
            <a:ext cx="9144000" cy="19480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165" y="302351"/>
            <a:ext cx="5591649" cy="584775"/>
          </a:xfrm>
          <a:prstGeom prst="rect">
            <a:avLst/>
          </a:prstGeom>
          <a:solidFill>
            <a:srgbClr val="028DC1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Ігрова програма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5120" y="915147"/>
            <a:ext cx="4934364" cy="584775"/>
          </a:xfrm>
          <a:prstGeom prst="rect">
            <a:avLst/>
          </a:prstGeom>
          <a:solidFill>
            <a:srgbClr val="FFCA0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Інтерактивна</a:t>
            </a:r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акція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165" y="1550958"/>
            <a:ext cx="5591649" cy="584775"/>
          </a:xfrm>
          <a:prstGeom prst="rect">
            <a:avLst/>
          </a:prstGeom>
          <a:solidFill>
            <a:srgbClr val="8ACD2F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Ток-шоу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5120" y="2196771"/>
            <a:ext cx="4934364" cy="584775"/>
          </a:xfrm>
          <a:prstGeom prst="rect">
            <a:avLst/>
          </a:prstGeom>
          <a:solidFill>
            <a:srgbClr val="FB93B8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Тематична дискотека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165" y="2832582"/>
            <a:ext cx="5607624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Гра станціями (</a:t>
            </a:r>
            <a:r>
              <a:rPr lang="uk-UA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квест</a:t>
            </a:r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).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5120" y="3479773"/>
            <a:ext cx="4934364" cy="584775"/>
          </a:xfrm>
          <a:prstGeom prst="rect">
            <a:avLst/>
          </a:prstGeom>
          <a:solidFill>
            <a:srgbClr val="FF6D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Фут-</a:t>
            </a:r>
            <a:r>
              <a:rPr lang="uk-UA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квест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190" y="4116963"/>
            <a:ext cx="4934364" cy="584775"/>
          </a:xfrm>
          <a:prstGeom prst="rect">
            <a:avLst/>
          </a:prstGeom>
          <a:solidFill>
            <a:srgbClr val="01A0C7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Флеш-</a:t>
            </a:r>
            <a:r>
              <a:rPr lang="uk-UA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моб</a:t>
            </a:r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4" b="89978" l="0" r="100000">
                        <a14:foregroundMark x1="8273" y1="53155" x2="7545" y2="72309"/>
                        <a14:foregroundMark x1="21000" y1="52413" x2="19864" y2="76095"/>
                        <a14:foregroundMark x1="29864" y1="52413" x2="30136" y2="72309"/>
                        <a14:foregroundMark x1="2045" y1="45583" x2="99864" y2="45063"/>
                        <a14:foregroundMark x1="99409" y1="85078" x2="0" y2="85301"/>
                        <a14:foregroundMark x1="50591" y1="68077" x2="50591" y2="68077"/>
                        <a14:foregroundMark x1="62182" y1="52932" x2="62182" y2="52932"/>
                        <a14:foregroundMark x1="57955" y1="53155" x2="57955" y2="53155"/>
                        <a14:foregroundMark x1="9409" y1="63771" x2="9409" y2="63771"/>
                        <a14:foregroundMark x1="62182" y1="65924" x2="62182" y2="65924"/>
                        <a14:foregroundMark x1="47545" y1="72754" x2="47545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19" b="17876"/>
          <a:stretch/>
        </p:blipFill>
        <p:spPr>
          <a:xfrm>
            <a:off x="-1" y="4472224"/>
            <a:ext cx="9144000" cy="19480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190" y="914676"/>
            <a:ext cx="4732386" cy="584775"/>
          </a:xfrm>
          <a:prstGeom prst="rect">
            <a:avLst/>
          </a:prstGeom>
          <a:solidFill>
            <a:srgbClr val="028DC1"/>
          </a:solidFill>
        </p:spPr>
        <p:txBody>
          <a:bodyPr wrap="non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Вечори запитань і відповідей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4147" y="1804063"/>
            <a:ext cx="4934364" cy="584775"/>
          </a:xfrm>
          <a:prstGeom prst="rect">
            <a:avLst/>
          </a:prstGeom>
          <a:solidFill>
            <a:srgbClr val="FFCA0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Сократівські</a:t>
            </a:r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бесіди</a:t>
            </a:r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165" y="2693450"/>
            <a:ext cx="4716411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Відкритий мікрофон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64147" y="3549190"/>
            <a:ext cx="4934364" cy="584775"/>
          </a:xfrm>
          <a:prstGeom prst="rect">
            <a:avLst/>
          </a:prstGeom>
          <a:solidFill>
            <a:srgbClr val="FB93B8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Публічні лекції </a:t>
            </a:r>
            <a:endParaRPr lang="uk-UA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20200" r="133" b="-20200"/>
          <a:stretch>
            <a:fillRect/>
          </a:stretch>
        </p:blipFill>
        <p:spPr bwMode="auto">
          <a:xfrm>
            <a:off x="-12700" y="1457602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27894" y="463826"/>
            <a:ext cx="7262812" cy="2901950"/>
          </a:xfrm>
          <a:noFill/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Виховання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всебічно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розвиненої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особистості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– не яка-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небудь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серія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соціально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придуманих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заходів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глибоке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вдосконалення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всього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виховного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процесу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676520" y="1107799"/>
            <a:ext cx="5141184" cy="396875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spcCol="0" rtlCol="0" fromWordArt="0" anchor="t" forceAA="0">
            <a:noAutofit/>
          </a:bodyPr>
          <a:lstStyle/>
          <a:p>
            <a:pPr marL="0" indent="0" algn="ctr">
              <a:buNone/>
              <a:defRPr/>
            </a:pPr>
            <a:r>
              <a:rPr lang="uk-UA" sz="4000" dirty="0" smtClean="0"/>
              <a:t>	</a:t>
            </a:r>
            <a:r>
              <a:rPr lang="uk-UA" sz="4000" dirty="0" smtClean="0">
                <a:latin typeface="Monotype Corsiva" panose="03010101010201010101" pitchFamily="66" charset="0"/>
              </a:rPr>
              <a:t>«…виховання бере людину всю, якою вона є, з усіма її народними і поодинокими особливостями, її  тіло, душу і розум»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92" y="922131"/>
            <a:ext cx="3283153" cy="4340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9174" y="1265453"/>
            <a:ext cx="7785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Monotype Corsiva" panose="03010101010201010101" pitchFamily="66" charset="0"/>
              </a:rPr>
              <a:t>	формування морально-</a:t>
            </a:r>
            <a:r>
              <a:rPr lang="ru-RU" sz="3200" dirty="0" err="1" smtClean="0">
                <a:latin typeface="Monotype Corsiva" panose="03010101010201010101" pitchFamily="66" charset="0"/>
              </a:rPr>
              <a:t>духовної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життєво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компетентної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особистості</a:t>
            </a:r>
            <a:r>
              <a:rPr lang="ru-RU" sz="3200" dirty="0" smtClean="0">
                <a:latin typeface="Monotype Corsiva" panose="03010101010201010101" pitchFamily="66" charset="0"/>
              </a:rPr>
              <a:t>, яка </a:t>
            </a:r>
            <a:r>
              <a:rPr lang="ru-RU" sz="3200" dirty="0" err="1" smtClean="0">
                <a:latin typeface="Monotype Corsiva" panose="03010101010201010101" pitchFamily="66" charset="0"/>
              </a:rPr>
              <a:t>успішно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самореалізується</a:t>
            </a:r>
            <a:r>
              <a:rPr lang="ru-RU" sz="3200" dirty="0" smtClean="0">
                <a:latin typeface="Monotype Corsiva" panose="03010101010201010101" pitchFamily="66" charset="0"/>
              </a:rPr>
              <a:t> в </a:t>
            </a:r>
            <a:r>
              <a:rPr lang="ru-RU" sz="3200" dirty="0" err="1" smtClean="0">
                <a:latin typeface="Monotype Corsiva" panose="03010101010201010101" pitchFamily="66" charset="0"/>
              </a:rPr>
              <a:t>соціумі</a:t>
            </a:r>
            <a:r>
              <a:rPr lang="ru-RU" sz="3200" dirty="0" smtClean="0">
                <a:latin typeface="Monotype Corsiva" panose="03010101010201010101" pitchFamily="66" charset="0"/>
              </a:rPr>
              <a:t> як </a:t>
            </a:r>
            <a:r>
              <a:rPr lang="ru-RU" sz="3200" dirty="0" err="1" smtClean="0">
                <a:latin typeface="Monotype Corsiva" panose="03010101010201010101" pitchFamily="66" charset="0"/>
              </a:rPr>
              <a:t>громадянин</a:t>
            </a:r>
            <a:r>
              <a:rPr lang="ru-RU" sz="3200" dirty="0" smtClean="0"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latin typeface="Monotype Corsiva" panose="03010101010201010101" pitchFamily="66" charset="0"/>
              </a:rPr>
              <a:t>сім'янин</a:t>
            </a:r>
            <a:r>
              <a:rPr lang="ru-RU" sz="3200" dirty="0" smtClean="0"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latin typeface="Monotype Corsiva" panose="03010101010201010101" pitchFamily="66" charset="0"/>
              </a:rPr>
              <a:t>професіонал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4" b="89978" l="0" r="100000">
                        <a14:foregroundMark x1="8273" y1="53155" x2="7545" y2="72309"/>
                        <a14:foregroundMark x1="21000" y1="52413" x2="19864" y2="76095"/>
                        <a14:foregroundMark x1="29864" y1="52413" x2="30136" y2="72309"/>
                        <a14:foregroundMark x1="2045" y1="45583" x2="99864" y2="45063"/>
                        <a14:foregroundMark x1="99409" y1="85078" x2="0" y2="85301"/>
                        <a14:foregroundMark x1="50591" y1="68077" x2="50591" y2="68077"/>
                        <a14:foregroundMark x1="62182" y1="52932" x2="62182" y2="52932"/>
                        <a14:foregroundMark x1="57955" y1="53155" x2="57955" y2="53155"/>
                        <a14:foregroundMark x1="9409" y1="63771" x2="9409" y2="63771"/>
                        <a14:foregroundMark x1="62182" y1="65924" x2="62182" y2="65924"/>
                        <a14:foregroundMark x1="47545" y1="72754" x2="47545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19" b="17876"/>
          <a:stretch/>
        </p:blipFill>
        <p:spPr>
          <a:xfrm>
            <a:off x="0" y="4359964"/>
            <a:ext cx="9144000" cy="19480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4539" y="302350"/>
            <a:ext cx="4094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Мета</a:t>
            </a:r>
            <a:r>
              <a:rPr lang="uk-UA" sz="4800" i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 </a:t>
            </a:r>
            <a:r>
              <a:rPr lang="uk-UA" sz="48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виховання </a:t>
            </a:r>
            <a:endParaRPr lang="uk-UA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4" b="89978" l="0" r="100000">
                        <a14:foregroundMark x1="8273" y1="53155" x2="7545" y2="72309"/>
                        <a14:foregroundMark x1="21000" y1="52413" x2="19864" y2="76095"/>
                        <a14:foregroundMark x1="29864" y1="52413" x2="30136" y2="72309"/>
                        <a14:foregroundMark x1="2045" y1="45583" x2="99864" y2="45063"/>
                        <a14:foregroundMark x1="99409" y1="85078" x2="0" y2="85301"/>
                        <a14:foregroundMark x1="50591" y1="68077" x2="50591" y2="68077"/>
                        <a14:foregroundMark x1="62182" y1="52932" x2="62182" y2="52932"/>
                        <a14:foregroundMark x1="57955" y1="53155" x2="57955" y2="53155"/>
                        <a14:foregroundMark x1="9409" y1="63771" x2="9409" y2="63771"/>
                        <a14:foregroundMark x1="62182" y1="65924" x2="62182" y2="65924"/>
                        <a14:foregroundMark x1="47545" y1="72754" x2="47545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19" b="17876"/>
          <a:stretch/>
        </p:blipFill>
        <p:spPr>
          <a:xfrm>
            <a:off x="0" y="4359964"/>
            <a:ext cx="9144000" cy="19480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4313" y="888693"/>
            <a:ext cx="8428383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обґрунтована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загальнокультурних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відповідна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значущих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самого себе.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2761" y="57696"/>
            <a:ext cx="4251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 </a:t>
            </a:r>
            <a:r>
              <a:rPr lang="ru-RU" sz="4800" dirty="0" err="1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0113"/>
            <a:ext cx="4200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</a:t>
            </a:r>
            <a:r>
              <a:rPr lang="ru-RU" sz="4000" b="1" dirty="0" err="1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рахування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вікових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та </a:t>
            </a:r>
            <a:r>
              <a:rPr lang="ru-RU" sz="4000" b="1" dirty="0" err="1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індивідуальних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особливостей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учнів</a:t>
            </a:r>
            <a:endParaRPr lang="uk-UA" sz="40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8" y="79513"/>
            <a:ext cx="6228522" cy="62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34" y="431383"/>
            <a:ext cx="3803374" cy="247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13" y="387577"/>
            <a:ext cx="4015409" cy="267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063308"/>
            <a:ext cx="3209303" cy="2361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21380" y="5350150"/>
            <a:ext cx="2722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4 </a:t>
            </a:r>
            <a:r>
              <a:rPr lang="ru-RU" sz="4800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1" y="2989054"/>
            <a:ext cx="3267489" cy="2450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90" y="2613577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4" b="89978" l="0" r="100000">
                        <a14:foregroundMark x1="8273" y1="53155" x2="7545" y2="72309"/>
                        <a14:foregroundMark x1="21000" y1="52413" x2="19864" y2="76095"/>
                        <a14:foregroundMark x1="29864" y1="52413" x2="30136" y2="72309"/>
                        <a14:foregroundMark x1="2045" y1="45583" x2="99864" y2="45063"/>
                        <a14:foregroundMark x1="99409" y1="85078" x2="0" y2="85301"/>
                        <a14:foregroundMark x1="50591" y1="68077" x2="50591" y2="68077"/>
                        <a14:foregroundMark x1="62182" y1="52932" x2="62182" y2="52932"/>
                        <a14:foregroundMark x1="57955" y1="53155" x2="57955" y2="53155"/>
                        <a14:foregroundMark x1="9409" y1="63771" x2="9409" y2="63771"/>
                        <a14:foregroundMark x1="62182" y1="65924" x2="62182" y2="65924"/>
                        <a14:foregroundMark x1="47545" y1="72754" x2="47545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19" b="17876"/>
          <a:stretch/>
        </p:blipFill>
        <p:spPr>
          <a:xfrm>
            <a:off x="0" y="4359964"/>
            <a:ext cx="9144000" cy="19480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548849" y="106017"/>
            <a:ext cx="40463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А</a:t>
            </a:r>
            <a:r>
              <a:rPr lang="ru-RU" sz="480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ктивні</a:t>
            </a:r>
            <a:r>
              <a:rPr lang="ru-RU" sz="480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методи</a:t>
            </a:r>
            <a:endParaRPr lang="uk-UA" sz="4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7322" y="932795"/>
            <a:ext cx="8428381" cy="310854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ситуаційно-рольова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гра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сюжетно-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рольова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гра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гра-драматизація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інсценування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гра-бесіда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гра-мандрівка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екскурсія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ігрова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вправа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бесіда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тематичний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зошит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усний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журнал,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групова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справа,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оформлення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альбому,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уявна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подорож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964" y="0"/>
            <a:ext cx="2178036" cy="14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4" b="89978" l="0" r="100000">
                        <a14:foregroundMark x1="8273" y1="53155" x2="7545" y2="72309"/>
                        <a14:foregroundMark x1="21000" y1="52413" x2="19864" y2="76095"/>
                        <a14:foregroundMark x1="29864" y1="52413" x2="30136" y2="72309"/>
                        <a14:foregroundMark x1="2045" y1="45583" x2="99864" y2="45063"/>
                        <a14:foregroundMark x1="99409" y1="85078" x2="0" y2="85301"/>
                        <a14:foregroundMark x1="50591" y1="68077" x2="50591" y2="68077"/>
                        <a14:foregroundMark x1="62182" y1="52932" x2="62182" y2="52932"/>
                        <a14:foregroundMark x1="57955" y1="53155" x2="57955" y2="53155"/>
                        <a14:foregroundMark x1="9409" y1="63771" x2="9409" y2="63771"/>
                        <a14:foregroundMark x1="62182" y1="65924" x2="62182" y2="65924"/>
                        <a14:foregroundMark x1="47545" y1="72754" x2="47545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19" b="17876"/>
          <a:stretch/>
        </p:blipFill>
        <p:spPr>
          <a:xfrm>
            <a:off x="-2" y="4313198"/>
            <a:ext cx="9144000" cy="19480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548849" y="106017"/>
            <a:ext cx="40463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А</a:t>
            </a:r>
            <a:r>
              <a:rPr lang="ru-RU" sz="480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ктивні</a:t>
            </a:r>
            <a:r>
              <a:rPr lang="ru-RU" sz="480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методи</a:t>
            </a:r>
            <a:endParaRPr lang="uk-UA" sz="4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9598" y="1091820"/>
            <a:ext cx="7924801" cy="26776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конкурси,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ігри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демонстрація,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розповідь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моделювання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інсценізація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вікторина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екскурсія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хвилини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мистецтвом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година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спостереження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година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милування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школа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ввічливості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852" y="0"/>
            <a:ext cx="2425146" cy="16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80329" y="4600152"/>
            <a:ext cx="2722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8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9 </a:t>
            </a:r>
            <a:r>
              <a:rPr lang="ru-RU" sz="4800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31" y="322603"/>
            <a:ext cx="3349755" cy="187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medvoice.ru/wp-content/uploads/2016/02/zanyatiya-v-shkol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39" y="322603"/>
            <a:ext cx="4502749" cy="3388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31" y="2259699"/>
            <a:ext cx="3028121" cy="227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813" y="3152405"/>
            <a:ext cx="2460487" cy="302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9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</TotalTime>
  <Words>236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Times New Roman</vt:lpstr>
      <vt:lpstr>Ретро</vt:lpstr>
      <vt:lpstr>Нові форми позакласної виховної роботи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Виховання  всебічно розвиненої особистості – не яка-небудь серія соціально придуманих заходів. Це глибоке вдосконалення всього виховного процесу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Сучасний підхід до позакласної виховної роботи. Нові форми позакласної виховної роботи</dc:title>
  <dc:creator>Марина Кошелец</dc:creator>
  <cp:lastModifiedBy>Марина Кошелец</cp:lastModifiedBy>
  <cp:revision>19</cp:revision>
  <dcterms:created xsi:type="dcterms:W3CDTF">2017-10-22T16:41:44Z</dcterms:created>
  <dcterms:modified xsi:type="dcterms:W3CDTF">2017-10-23T16:33:21Z</dcterms:modified>
</cp:coreProperties>
</file>