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60" r:id="rId5"/>
    <p:sldId id="261" r:id="rId6"/>
    <p:sldId id="257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9900"/>
    <a:srgbClr val="FF0048"/>
    <a:srgbClr val="640000"/>
    <a:srgbClr val="FFFF00"/>
    <a:srgbClr val="DDD6EA"/>
    <a:srgbClr val="FF6600"/>
    <a:srgbClr val="FAFAF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>
        <p:scale>
          <a:sx n="70" d="100"/>
          <a:sy n="70" d="100"/>
        </p:scale>
        <p:origin x="-1410" y="-30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t>26.11.2017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87401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t>26.11.2017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80041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4907757" y="365125"/>
            <a:ext cx="1478756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71488" y="365125"/>
            <a:ext cx="4321969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t>26.11.2017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270743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t>26.11.2017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4426554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t>26.11.2017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95502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71487" y="1825625"/>
            <a:ext cx="2900363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3486150" y="1825625"/>
            <a:ext cx="2900363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t>26.11.2017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90839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t>26.11.2017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860005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t>26.11.2017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043509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t>26.11.2017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749205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t>26.11.2017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10129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t>26.11.2017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341405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FA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0BB889-9D34-4BBB-8EBF-7B432ADE08F0}" type="datetimeFigureOut">
              <a:rPr lang="ru-RU" smtClean="0"/>
              <a:t>26.11.2017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173F88-3387-453B-9303-AC0210B95CB8}" type="slidenum">
              <a:rPr lang="ru-RU" smtClean="0"/>
              <a:t>‹#›</a:t>
            </a:fld>
            <a:endParaRPr lang="ru-RU"/>
          </a:p>
        </p:txBody>
      </p:sp>
      <p:sp>
        <p:nvSpPr>
          <p:cNvPr id="13" name="Прямоугольник 12"/>
          <p:cNvSpPr/>
          <p:nvPr userDrawn="1"/>
        </p:nvSpPr>
        <p:spPr>
          <a:xfrm>
            <a:off x="1" y="0"/>
            <a:ext cx="9144000" cy="6858000"/>
          </a:xfrm>
          <a:prstGeom prst="rect">
            <a:avLst/>
          </a:prstGeom>
          <a:gradFill flip="none" rotWithShape="1">
            <a:gsLst>
              <a:gs pos="100000">
                <a:schemeClr val="bg1">
                  <a:lumMod val="95000"/>
                </a:schemeClr>
              </a:gs>
              <a:gs pos="63000">
                <a:schemeClr val="bg1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71805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em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Прямоугольник 18"/>
          <p:cNvSpPr/>
          <p:nvPr/>
        </p:nvSpPr>
        <p:spPr>
          <a:xfrm>
            <a:off x="1" y="0"/>
            <a:ext cx="9144000" cy="6858000"/>
          </a:xfrm>
          <a:prstGeom prst="rect">
            <a:avLst/>
          </a:prstGeom>
          <a:gradFill flip="none" rotWithShape="1">
            <a:gsLst>
              <a:gs pos="100000">
                <a:schemeClr val="accent1">
                  <a:lumMod val="20000"/>
                  <a:lumOff val="80000"/>
                </a:schemeClr>
              </a:gs>
              <a:gs pos="63000">
                <a:schemeClr val="bg1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413747" y="32013"/>
            <a:ext cx="4316506" cy="2249167"/>
          </a:xfrm>
          <a:noFill/>
        </p:spPr>
        <p:txBody>
          <a:bodyPr>
            <a:noAutofit/>
          </a:bodyPr>
          <a:lstStyle/>
          <a:p>
            <a:r>
              <a:rPr lang="uk-UA" sz="4400" b="1" dirty="0" smtClean="0">
                <a:ln/>
                <a:solidFill>
                  <a:schemeClr val="accent5">
                    <a:lumMod val="75000"/>
                  </a:schemeClr>
                </a:solidFill>
                <a:latin typeface="Monotype Corsiva" panose="03010101010201010101" pitchFamily="66" charset="0"/>
                <a:cs typeface="MV Boli" panose="02000500030200090000" pitchFamily="2" charset="0"/>
              </a:rPr>
              <a:t>У математичному кафе</a:t>
            </a:r>
            <a:r>
              <a:rPr lang="uk-UA" sz="6000" b="1" dirty="0" smtClean="0">
                <a:ln/>
                <a:solidFill>
                  <a:schemeClr val="accent5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  <a:latin typeface="Rupster Script Free" panose="02000000000000000000" pitchFamily="2" charset="-52"/>
              </a:rPr>
              <a:t>.</a:t>
            </a:r>
            <a:endParaRPr lang="ru-RU" sz="6000" b="1" dirty="0">
              <a:ln/>
              <a:solidFill>
                <a:schemeClr val="accent5">
                  <a:lumMod val="75000"/>
                </a:schemeClr>
              </a:solidFill>
              <a:effectLst>
                <a:outerShdw blurRad="38100" dist="19050" dir="2700000" algn="tl" rotWithShape="0">
                  <a:schemeClr val="dk1">
                    <a:lumMod val="50000"/>
                    <a:alpha val="40000"/>
                  </a:schemeClr>
                </a:outerShdw>
              </a:effectLst>
              <a:latin typeface="Rupster Script Free" panose="02000000000000000000" pitchFamily="2" charset="-52"/>
            </a:endParaRPr>
          </a:p>
        </p:txBody>
      </p:sp>
    </p:spTree>
    <p:extLst>
      <p:ext uri="{BB962C8B-B14F-4D97-AF65-F5344CB8AC3E}">
        <p14:creationId xmlns:p14="http://schemas.microsoft.com/office/powerpoint/2010/main" val="16938328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>
              <a:spcAft>
                <a:spcPts val="0"/>
              </a:spcAft>
              <a:tabLst>
                <a:tab pos="5686425" algn="l"/>
              </a:tabLst>
            </a:pPr>
            <a:r>
              <a:rPr lang="uk-UA" sz="3200" b="1" dirty="0" smtClean="0">
                <a:solidFill>
                  <a:srgbClr val="FF0000"/>
                </a:solidFill>
                <a:latin typeface="Monotype Corsiva" panose="03010101010201010101" pitchFamily="66" charset="0"/>
                <a:ea typeface="Times New Roman"/>
              </a:rPr>
              <a:t>«Рагу» з гострими приправами із уваги і мислення. </a:t>
            </a:r>
            <a:br>
              <a:rPr lang="uk-UA" sz="3200" b="1" dirty="0" smtClean="0">
                <a:solidFill>
                  <a:srgbClr val="FF0000"/>
                </a:solidFill>
                <a:latin typeface="Monotype Corsiva" panose="03010101010201010101" pitchFamily="66" charset="0"/>
                <a:ea typeface="Times New Roman"/>
              </a:rPr>
            </a:br>
            <a:r>
              <a:rPr lang="uk-UA" sz="3200" b="1" dirty="0" smtClean="0">
                <a:solidFill>
                  <a:srgbClr val="009900"/>
                </a:solidFill>
                <a:latin typeface="Monotype Corsiva" panose="03010101010201010101" pitchFamily="66" charset="0"/>
                <a:ea typeface="Times New Roman"/>
              </a:rPr>
              <a:t>Задач</a:t>
            </a:r>
            <a:r>
              <a:rPr lang="ru-RU" sz="3200" b="1" dirty="0" smtClean="0">
                <a:solidFill>
                  <a:srgbClr val="009900"/>
                </a:solidFill>
                <a:latin typeface="Monotype Corsiva" panose="03010101010201010101" pitchFamily="66" charset="0"/>
                <a:ea typeface="Times New Roman"/>
              </a:rPr>
              <a:t>а.</a:t>
            </a:r>
            <a:r>
              <a:rPr lang="ru-RU" sz="3200" dirty="0" smtClean="0">
                <a:latin typeface="Monotype Corsiva" panose="03010101010201010101" pitchFamily="66" charset="0"/>
                <a:ea typeface="Times New Roman"/>
              </a:rPr>
              <a:t/>
            </a:r>
            <a:br>
              <a:rPr lang="ru-RU" sz="3200" dirty="0" smtClean="0">
                <a:latin typeface="Monotype Corsiva" panose="03010101010201010101" pitchFamily="66" charset="0"/>
                <a:ea typeface="Times New Roman"/>
              </a:rPr>
            </a:br>
            <a:endParaRPr lang="ru-RU" sz="3200" dirty="0">
              <a:latin typeface="Monotype Corsiva" panose="03010101010201010101" pitchFamily="66" charset="0"/>
            </a:endParaRP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9613" y="1825625"/>
            <a:ext cx="6504773" cy="435133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10951851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400" b="1" dirty="0" smtClean="0">
                <a:solidFill>
                  <a:srgbClr val="7030A0"/>
                </a:solidFill>
                <a:latin typeface="Monotype Corsiva" panose="03010101010201010101" pitchFamily="66" charset="0"/>
              </a:rPr>
              <a:t>Коротка </a:t>
            </a:r>
            <a:r>
              <a:rPr lang="ru-RU" sz="4400" b="1" dirty="0" err="1" smtClean="0">
                <a:solidFill>
                  <a:srgbClr val="7030A0"/>
                </a:solidFill>
                <a:latin typeface="Monotype Corsiva" panose="03010101010201010101" pitchFamily="66" charset="0"/>
              </a:rPr>
              <a:t>умова</a:t>
            </a:r>
            <a:r>
              <a:rPr lang="ru-RU" sz="4400" b="1" dirty="0" smtClean="0">
                <a:solidFill>
                  <a:srgbClr val="7030A0"/>
                </a:solidFill>
                <a:latin typeface="Monotype Corsiva" panose="03010101010201010101" pitchFamily="66" charset="0"/>
              </a:rPr>
              <a:t>:</a:t>
            </a:r>
            <a:endParaRPr lang="ru-RU" sz="4400" b="1" dirty="0">
              <a:solidFill>
                <a:srgbClr val="7030A0"/>
              </a:solidFill>
              <a:latin typeface="Monotype Corsiva" panose="03010101010201010101" pitchFamily="66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uk-UA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Всього – 30 кг м</a:t>
            </a:r>
            <a:endParaRPr lang="ru-RU" dirty="0" smtClean="0"/>
          </a:p>
          <a:p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3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рулети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 14 кг м</a:t>
            </a:r>
          </a:p>
          <a:p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Борщ - ?, у 2 рази </a:t>
            </a:r>
            <a:r>
              <a:rPr lang="ru-RU" sz="3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менше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н</a:t>
            </a:r>
            <a:r>
              <a:rPr lang="uk-UA" sz="3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іж</a:t>
            </a:r>
            <a:endParaRPr lang="uk-UA" sz="3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uk-UA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Шашлик - ?, решта кг</a:t>
            </a:r>
          </a:p>
          <a:p>
            <a:pPr marL="0" indent="0">
              <a:buNone/>
            </a:pPr>
            <a:endParaRPr lang="uk-UA" sz="3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uk-UA" sz="3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uk-UA" sz="3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Стрелка углом вверх 3"/>
          <p:cNvSpPr/>
          <p:nvPr/>
        </p:nvSpPr>
        <p:spPr>
          <a:xfrm rot="16200000">
            <a:off x="6251901" y="2634016"/>
            <a:ext cx="850392" cy="731520"/>
          </a:xfrm>
          <a:prstGeom prst="bent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4316118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bg1">
                  <a:lumMod val="8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7" name="Рисунок 1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73" y="-43406"/>
            <a:ext cx="6858000" cy="6858000"/>
          </a:xfrm>
          <a:prstGeom prst="rect">
            <a:avLst/>
          </a:prstGeom>
        </p:spPr>
      </p:pic>
      <p:sp>
        <p:nvSpPr>
          <p:cNvPr id="11" name="Прямоугольник 10"/>
          <p:cNvSpPr/>
          <p:nvPr/>
        </p:nvSpPr>
        <p:spPr>
          <a:xfrm>
            <a:off x="4866714" y="1029604"/>
            <a:ext cx="184456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    :  2</a:t>
            </a:r>
            <a:endParaRPr 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9" name="Рисунок 1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79378" y="5002920"/>
            <a:ext cx="703320" cy="703320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4465" y="3211450"/>
            <a:ext cx="703320" cy="70332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6058" y="326968"/>
            <a:ext cx="703320" cy="703320"/>
          </a:xfrm>
          <a:prstGeom prst="rect">
            <a:avLst/>
          </a:prstGeom>
        </p:spPr>
      </p:pic>
      <p:sp>
        <p:nvSpPr>
          <p:cNvPr id="22" name="Прямоугольник 21"/>
          <p:cNvSpPr/>
          <p:nvPr/>
        </p:nvSpPr>
        <p:spPr>
          <a:xfrm>
            <a:off x="2261665" y="1051556"/>
            <a:ext cx="1844561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4400" b="1" dirty="0" smtClean="0">
                <a:solidFill>
                  <a:srgbClr val="FF004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1)</a:t>
            </a:r>
            <a:endParaRPr lang="ru-RU" sz="4400" b="1" dirty="0">
              <a:solidFill>
                <a:srgbClr val="FF0048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1983844" y="3832107"/>
            <a:ext cx="184456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 + …</a:t>
            </a:r>
            <a:endParaRPr 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5508757" y="5354579"/>
            <a:ext cx="184456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FF004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3). </a:t>
            </a:r>
          </a:p>
          <a:p>
            <a:pPr algn="ctr"/>
            <a:r>
              <a:rPr lang="uk-UA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30 - …</a:t>
            </a:r>
            <a:endParaRPr lang="ru-RU" sz="4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4412473" y="3385594"/>
            <a:ext cx="184456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4800" b="1" dirty="0" smtClean="0">
                <a:solidFill>
                  <a:srgbClr val="FF004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2)</a:t>
            </a:r>
            <a:endParaRPr lang="ru-RU" sz="4800" b="1" dirty="0" smtClean="0">
              <a:solidFill>
                <a:srgbClr val="FF0048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74043167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35760"/>
            <a:ext cx="9144000" cy="522224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0" y="0"/>
            <a:ext cx="9144000" cy="16357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itle 1"/>
          <p:cNvSpPr txBox="1">
            <a:spLocks/>
          </p:cNvSpPr>
          <p:nvPr/>
        </p:nvSpPr>
        <p:spPr>
          <a:xfrm>
            <a:off x="2251817" y="1396344"/>
            <a:ext cx="4640366" cy="78833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uk-UA" b="1" dirty="0" smtClean="0">
                <a:ln w="0"/>
                <a:solidFill>
                  <a:srgbClr val="00337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Гостинці від кафе</a:t>
            </a:r>
            <a:endParaRPr lang="en-US" b="1" dirty="0">
              <a:ln w="0"/>
              <a:solidFill>
                <a:srgbClr val="00337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4806521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4400" b="1" dirty="0" smtClean="0">
                <a:latin typeface="Monotype Corsiva" panose="03010101010201010101" pitchFamily="66" charset="0"/>
              </a:rPr>
              <a:t>Метод Прес.</a:t>
            </a:r>
            <a:endParaRPr lang="en-US" sz="4400" b="1" dirty="0">
              <a:latin typeface="Monotype Corsiva" panose="03010101010201010101" pitchFamily="66" charset="0"/>
            </a:endParaRPr>
          </a:p>
        </p:txBody>
      </p:sp>
      <p:grpSp>
        <p:nvGrpSpPr>
          <p:cNvPr id="4" name="Group 92"/>
          <p:cNvGrpSpPr>
            <a:grpSpLocks/>
          </p:cNvGrpSpPr>
          <p:nvPr/>
        </p:nvGrpSpPr>
        <p:grpSpPr bwMode="auto">
          <a:xfrm>
            <a:off x="2057400" y="4343400"/>
            <a:ext cx="4648200" cy="685800"/>
            <a:chOff x="1296" y="2736"/>
            <a:chExt cx="2928" cy="432"/>
          </a:xfrm>
        </p:grpSpPr>
        <p:sp>
          <p:nvSpPr>
            <p:cNvPr id="5" name="AutoShape 62"/>
            <p:cNvSpPr>
              <a:spLocks noChangeArrowheads="1"/>
            </p:cNvSpPr>
            <p:nvPr/>
          </p:nvSpPr>
          <p:spPr bwMode="gray">
            <a:xfrm>
              <a:off x="1511" y="2765"/>
              <a:ext cx="2713" cy="345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F5EEB7">
                    <a:gamma/>
                    <a:tint val="57647"/>
                    <a:invGamma/>
                  </a:srgbClr>
                </a:gs>
                <a:gs pos="100000">
                  <a:srgbClr val="F5EEB7"/>
                </a:gs>
              </a:gsLst>
              <a:lin ang="0" scaled="1"/>
            </a:gradFill>
            <a:ln w="38100" algn="ctr">
              <a:solidFill>
                <a:srgbClr val="74A73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en-US"/>
            </a:p>
          </p:txBody>
        </p:sp>
        <p:sp>
          <p:nvSpPr>
            <p:cNvPr id="6" name="Text Box 66"/>
            <p:cNvSpPr txBox="1">
              <a:spLocks noChangeArrowheads="1"/>
            </p:cNvSpPr>
            <p:nvPr/>
          </p:nvSpPr>
          <p:spPr bwMode="auto">
            <a:xfrm>
              <a:off x="1776" y="2784"/>
              <a:ext cx="2160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uk-UA" sz="2400" b="1" dirty="0" smtClean="0">
                  <a:solidFill>
                    <a:srgbClr val="FF0048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Поділити</a:t>
              </a:r>
              <a:endParaRPr lang="en-US" sz="2400" b="1" dirty="0">
                <a:solidFill>
                  <a:srgbClr val="FF0048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pSp>
          <p:nvGrpSpPr>
            <p:cNvPr id="7" name="Group 87"/>
            <p:cNvGrpSpPr>
              <a:grpSpLocks/>
            </p:cNvGrpSpPr>
            <p:nvPr/>
          </p:nvGrpSpPr>
          <p:grpSpPr bwMode="auto">
            <a:xfrm>
              <a:off x="1296" y="2736"/>
              <a:ext cx="528" cy="432"/>
              <a:chOff x="1296" y="2736"/>
              <a:chExt cx="528" cy="432"/>
            </a:xfrm>
          </p:grpSpPr>
          <p:sp>
            <p:nvSpPr>
              <p:cNvPr id="9" name="Oval 63"/>
              <p:cNvSpPr>
                <a:spLocks noChangeArrowheads="1"/>
              </p:cNvSpPr>
              <p:nvPr/>
            </p:nvSpPr>
            <p:spPr bwMode="gray">
              <a:xfrm rot="1758052">
                <a:off x="1311" y="2751"/>
                <a:ext cx="513" cy="417"/>
              </a:xfrm>
              <a:prstGeom prst="ellipse">
                <a:avLst/>
              </a:prstGeom>
              <a:gradFill rotWithShape="1">
                <a:gsLst>
                  <a:gs pos="0">
                    <a:srgbClr val="006600"/>
                  </a:gs>
                  <a:gs pos="100000">
                    <a:srgbClr val="006600">
                      <a:gamma/>
                      <a:shade val="46275"/>
                      <a:invGamma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0" name="Oval 64"/>
              <p:cNvSpPr>
                <a:spLocks noChangeArrowheads="1"/>
              </p:cNvSpPr>
              <p:nvPr/>
            </p:nvSpPr>
            <p:spPr bwMode="gray">
              <a:xfrm rot="1758052">
                <a:off x="1296" y="2736"/>
                <a:ext cx="515" cy="417"/>
              </a:xfrm>
              <a:prstGeom prst="ellipse">
                <a:avLst/>
              </a:prstGeom>
              <a:gradFill rotWithShape="1">
                <a:gsLst>
                  <a:gs pos="0">
                    <a:srgbClr val="74A731"/>
                  </a:gs>
                  <a:gs pos="100000">
                    <a:srgbClr val="74A731">
                      <a:gamma/>
                      <a:shade val="46275"/>
                      <a:invGamma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pic>
            <p:nvPicPr>
              <p:cNvPr id="11" name="Picture 82" descr="Picture1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344" y="2760"/>
                <a:ext cx="239" cy="243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8" name="Text Box 67"/>
            <p:cNvSpPr txBox="1">
              <a:spLocks noChangeArrowheads="1"/>
            </p:cNvSpPr>
            <p:nvPr/>
          </p:nvSpPr>
          <p:spPr bwMode="gray">
            <a:xfrm>
              <a:off x="1440" y="2754"/>
              <a:ext cx="259" cy="3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3200" b="1">
                  <a:solidFill>
                    <a:srgbClr val="FFFFFF"/>
                  </a:solidFill>
                </a:rPr>
                <a:t>4</a:t>
              </a:r>
            </a:p>
          </p:txBody>
        </p:sp>
      </p:grpSp>
      <p:grpSp>
        <p:nvGrpSpPr>
          <p:cNvPr id="12" name="Group 89"/>
          <p:cNvGrpSpPr>
            <a:grpSpLocks/>
          </p:cNvGrpSpPr>
          <p:nvPr/>
        </p:nvGrpSpPr>
        <p:grpSpPr bwMode="auto">
          <a:xfrm>
            <a:off x="2057400" y="1905000"/>
            <a:ext cx="4648200" cy="685800"/>
            <a:chOff x="1296" y="1200"/>
            <a:chExt cx="2928" cy="432"/>
          </a:xfrm>
        </p:grpSpPr>
        <p:sp>
          <p:nvSpPr>
            <p:cNvPr id="13" name="AutoShape 4"/>
            <p:cNvSpPr>
              <a:spLocks noChangeArrowheads="1"/>
            </p:cNvSpPr>
            <p:nvPr/>
          </p:nvSpPr>
          <p:spPr bwMode="gray">
            <a:xfrm>
              <a:off x="1510" y="1229"/>
              <a:ext cx="2714" cy="345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F5EEB7">
                    <a:gamma/>
                    <a:tint val="57647"/>
                    <a:invGamma/>
                  </a:srgbClr>
                </a:gs>
                <a:gs pos="100000">
                  <a:srgbClr val="F5EEB7"/>
                </a:gs>
              </a:gsLst>
              <a:lin ang="0" scaled="1"/>
            </a:gradFill>
            <a:ln w="38100" algn="ctr">
              <a:solidFill>
                <a:srgbClr val="C5A667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en-US"/>
            </a:p>
          </p:txBody>
        </p:sp>
        <p:sp>
          <p:nvSpPr>
            <p:cNvPr id="14" name="Text Box 10"/>
            <p:cNvSpPr txBox="1">
              <a:spLocks noChangeArrowheads="1"/>
            </p:cNvSpPr>
            <p:nvPr/>
          </p:nvSpPr>
          <p:spPr bwMode="gray">
            <a:xfrm>
              <a:off x="1776" y="1280"/>
              <a:ext cx="2160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endParaRPr lang="en-US" sz="2400" b="1" dirty="0">
                <a:solidFill>
                  <a:srgbClr val="000000"/>
                </a:solidFill>
              </a:endParaRPr>
            </a:p>
          </p:txBody>
        </p:sp>
        <p:grpSp>
          <p:nvGrpSpPr>
            <p:cNvPr id="15" name="Group 84"/>
            <p:cNvGrpSpPr>
              <a:grpSpLocks/>
            </p:cNvGrpSpPr>
            <p:nvPr/>
          </p:nvGrpSpPr>
          <p:grpSpPr bwMode="auto">
            <a:xfrm>
              <a:off x="1296" y="1200"/>
              <a:ext cx="528" cy="432"/>
              <a:chOff x="1296" y="1200"/>
              <a:chExt cx="528" cy="432"/>
            </a:xfrm>
          </p:grpSpPr>
          <p:sp>
            <p:nvSpPr>
              <p:cNvPr id="17" name="Oval 6"/>
              <p:cNvSpPr>
                <a:spLocks noChangeArrowheads="1"/>
              </p:cNvSpPr>
              <p:nvPr/>
            </p:nvSpPr>
            <p:spPr bwMode="gray">
              <a:xfrm rot="1758052">
                <a:off x="1310" y="1215"/>
                <a:ext cx="514" cy="417"/>
              </a:xfrm>
              <a:prstGeom prst="ellipse">
                <a:avLst/>
              </a:prstGeom>
              <a:solidFill>
                <a:srgbClr val="333333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8" name="Oval 7"/>
              <p:cNvSpPr>
                <a:spLocks noChangeArrowheads="1"/>
              </p:cNvSpPr>
              <p:nvPr/>
            </p:nvSpPr>
            <p:spPr bwMode="gray">
              <a:xfrm rot="1758052">
                <a:off x="1296" y="1200"/>
                <a:ext cx="514" cy="417"/>
              </a:xfrm>
              <a:prstGeom prst="ellipse">
                <a:avLst/>
              </a:prstGeom>
              <a:gradFill rotWithShape="1">
                <a:gsLst>
                  <a:gs pos="0">
                    <a:srgbClr val="A67A32"/>
                  </a:gs>
                  <a:gs pos="100000">
                    <a:srgbClr val="A67A32">
                      <a:gamma/>
                      <a:shade val="46275"/>
                      <a:invGamma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pic>
            <p:nvPicPr>
              <p:cNvPr id="19" name="Picture 79" descr="Picture1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344" y="1224"/>
                <a:ext cx="239" cy="243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16" name="Text Box 11"/>
            <p:cNvSpPr txBox="1">
              <a:spLocks noChangeArrowheads="1"/>
            </p:cNvSpPr>
            <p:nvPr/>
          </p:nvSpPr>
          <p:spPr bwMode="gray">
            <a:xfrm>
              <a:off x="1440" y="1218"/>
              <a:ext cx="258" cy="3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3200" b="1">
                  <a:solidFill>
                    <a:srgbClr val="FFFFFF"/>
                  </a:solidFill>
                </a:rPr>
                <a:t>1</a:t>
              </a:r>
            </a:p>
          </p:txBody>
        </p:sp>
      </p:grpSp>
      <p:grpSp>
        <p:nvGrpSpPr>
          <p:cNvPr id="20" name="Group 90"/>
          <p:cNvGrpSpPr>
            <a:grpSpLocks/>
          </p:cNvGrpSpPr>
          <p:nvPr/>
        </p:nvGrpSpPr>
        <p:grpSpPr bwMode="auto">
          <a:xfrm>
            <a:off x="2057400" y="2667000"/>
            <a:ext cx="4648200" cy="685800"/>
            <a:chOff x="1296" y="1680"/>
            <a:chExt cx="2928" cy="432"/>
          </a:xfrm>
        </p:grpSpPr>
        <p:sp>
          <p:nvSpPr>
            <p:cNvPr id="21" name="AutoShape 39"/>
            <p:cNvSpPr>
              <a:spLocks noChangeArrowheads="1"/>
            </p:cNvSpPr>
            <p:nvPr/>
          </p:nvSpPr>
          <p:spPr bwMode="gray">
            <a:xfrm>
              <a:off x="1510" y="1709"/>
              <a:ext cx="2714" cy="345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F5EEB7">
                    <a:gamma/>
                    <a:tint val="57647"/>
                    <a:invGamma/>
                  </a:srgbClr>
                </a:gs>
                <a:gs pos="100000">
                  <a:srgbClr val="F5EEB7"/>
                </a:gs>
              </a:gsLst>
              <a:lin ang="0" scaled="1"/>
            </a:gradFill>
            <a:ln w="38100" algn="ctr">
              <a:solidFill>
                <a:srgbClr val="74A73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en-US"/>
            </a:p>
          </p:txBody>
        </p:sp>
        <p:sp>
          <p:nvSpPr>
            <p:cNvPr id="22" name="Text Box 44"/>
            <p:cNvSpPr txBox="1">
              <a:spLocks noChangeArrowheads="1"/>
            </p:cNvSpPr>
            <p:nvPr/>
          </p:nvSpPr>
          <p:spPr bwMode="gray">
            <a:xfrm>
              <a:off x="1776" y="1728"/>
              <a:ext cx="2160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r>
                <a:rPr lang="uk-UA" sz="2400" b="1" dirty="0" smtClean="0">
                  <a:solidFill>
                    <a:srgbClr val="000000"/>
                  </a:solidFill>
                </a:rPr>
                <a:t>           </a:t>
              </a:r>
              <a:r>
                <a:rPr lang="uk-UA" sz="2400" b="1" dirty="0" smtClean="0">
                  <a:solidFill>
                    <a:srgbClr val="FF0048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Помножити</a:t>
              </a:r>
              <a:endParaRPr lang="en-US" sz="2400" b="1" dirty="0">
                <a:solidFill>
                  <a:srgbClr val="FF0048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pSp>
          <p:nvGrpSpPr>
            <p:cNvPr id="23" name="Group 85"/>
            <p:cNvGrpSpPr>
              <a:grpSpLocks/>
            </p:cNvGrpSpPr>
            <p:nvPr/>
          </p:nvGrpSpPr>
          <p:grpSpPr bwMode="auto">
            <a:xfrm>
              <a:off x="1296" y="1680"/>
              <a:ext cx="528" cy="432"/>
              <a:chOff x="1296" y="1680"/>
              <a:chExt cx="528" cy="432"/>
            </a:xfrm>
          </p:grpSpPr>
          <p:sp>
            <p:nvSpPr>
              <p:cNvPr id="25" name="Oval 41"/>
              <p:cNvSpPr>
                <a:spLocks noChangeArrowheads="1"/>
              </p:cNvSpPr>
              <p:nvPr/>
            </p:nvSpPr>
            <p:spPr bwMode="gray">
              <a:xfrm rot="1758052">
                <a:off x="1310" y="1695"/>
                <a:ext cx="514" cy="417"/>
              </a:xfrm>
              <a:prstGeom prst="ellipse">
                <a:avLst/>
              </a:prstGeom>
              <a:gradFill rotWithShape="1">
                <a:gsLst>
                  <a:gs pos="0">
                    <a:srgbClr val="006600"/>
                  </a:gs>
                  <a:gs pos="100000">
                    <a:srgbClr val="006600">
                      <a:gamma/>
                      <a:shade val="46275"/>
                      <a:invGamma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6" name="Oval 42"/>
              <p:cNvSpPr>
                <a:spLocks noChangeArrowheads="1"/>
              </p:cNvSpPr>
              <p:nvPr/>
            </p:nvSpPr>
            <p:spPr bwMode="gray">
              <a:xfrm rot="1758052">
                <a:off x="1296" y="1680"/>
                <a:ext cx="514" cy="417"/>
              </a:xfrm>
              <a:prstGeom prst="ellipse">
                <a:avLst/>
              </a:prstGeom>
              <a:gradFill rotWithShape="1">
                <a:gsLst>
                  <a:gs pos="0">
                    <a:srgbClr val="74A731"/>
                  </a:gs>
                  <a:gs pos="100000">
                    <a:srgbClr val="74A731">
                      <a:gamma/>
                      <a:shade val="46275"/>
                      <a:invGamma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pic>
            <p:nvPicPr>
              <p:cNvPr id="27" name="Picture 80" descr="Picture1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344" y="1704"/>
                <a:ext cx="239" cy="243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24" name="Text Box 45"/>
            <p:cNvSpPr txBox="1">
              <a:spLocks noChangeArrowheads="1"/>
            </p:cNvSpPr>
            <p:nvPr/>
          </p:nvSpPr>
          <p:spPr bwMode="gray">
            <a:xfrm>
              <a:off x="1440" y="1698"/>
              <a:ext cx="258" cy="3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3200" b="1">
                  <a:solidFill>
                    <a:srgbClr val="FFFFFF"/>
                  </a:solidFill>
                </a:rPr>
                <a:t>2</a:t>
              </a:r>
            </a:p>
          </p:txBody>
        </p:sp>
      </p:grpSp>
      <p:grpSp>
        <p:nvGrpSpPr>
          <p:cNvPr id="28" name="Group 91"/>
          <p:cNvGrpSpPr>
            <a:grpSpLocks/>
          </p:cNvGrpSpPr>
          <p:nvPr/>
        </p:nvGrpSpPr>
        <p:grpSpPr bwMode="auto">
          <a:xfrm>
            <a:off x="2057400" y="3505200"/>
            <a:ext cx="4648200" cy="685800"/>
            <a:chOff x="1296" y="2208"/>
            <a:chExt cx="2928" cy="432"/>
          </a:xfrm>
        </p:grpSpPr>
        <p:sp>
          <p:nvSpPr>
            <p:cNvPr id="29" name="AutoShape 47"/>
            <p:cNvSpPr>
              <a:spLocks noChangeArrowheads="1"/>
            </p:cNvSpPr>
            <p:nvPr/>
          </p:nvSpPr>
          <p:spPr bwMode="gray">
            <a:xfrm>
              <a:off x="1510" y="2237"/>
              <a:ext cx="2714" cy="345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F5EEB7">
                    <a:gamma/>
                    <a:tint val="57647"/>
                    <a:invGamma/>
                  </a:srgbClr>
                </a:gs>
                <a:gs pos="100000">
                  <a:srgbClr val="F5EEB7"/>
                </a:gs>
              </a:gsLst>
              <a:lin ang="0" scaled="1"/>
            </a:gradFill>
            <a:ln w="38100" algn="ctr">
              <a:solidFill>
                <a:srgbClr val="C5A667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en-US"/>
            </a:p>
          </p:txBody>
        </p:sp>
        <p:sp>
          <p:nvSpPr>
            <p:cNvPr id="30" name="Text Box 52"/>
            <p:cNvSpPr txBox="1">
              <a:spLocks noChangeArrowheads="1"/>
            </p:cNvSpPr>
            <p:nvPr/>
          </p:nvSpPr>
          <p:spPr bwMode="gray">
            <a:xfrm>
              <a:off x="1776" y="2256"/>
              <a:ext cx="2160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endParaRPr lang="en-US" sz="2400" b="1" dirty="0">
                <a:solidFill>
                  <a:srgbClr val="000000"/>
                </a:solidFill>
              </a:endParaRPr>
            </a:p>
          </p:txBody>
        </p:sp>
        <p:grpSp>
          <p:nvGrpSpPr>
            <p:cNvPr id="31" name="Group 86"/>
            <p:cNvGrpSpPr>
              <a:grpSpLocks/>
            </p:cNvGrpSpPr>
            <p:nvPr/>
          </p:nvGrpSpPr>
          <p:grpSpPr bwMode="auto">
            <a:xfrm>
              <a:off x="1296" y="2208"/>
              <a:ext cx="528" cy="432"/>
              <a:chOff x="1296" y="2208"/>
              <a:chExt cx="528" cy="432"/>
            </a:xfrm>
          </p:grpSpPr>
          <p:sp>
            <p:nvSpPr>
              <p:cNvPr id="33" name="Oval 49"/>
              <p:cNvSpPr>
                <a:spLocks noChangeArrowheads="1"/>
              </p:cNvSpPr>
              <p:nvPr/>
            </p:nvSpPr>
            <p:spPr bwMode="gray">
              <a:xfrm rot="1758052">
                <a:off x="1310" y="2223"/>
                <a:ext cx="514" cy="417"/>
              </a:xfrm>
              <a:prstGeom prst="ellipse">
                <a:avLst/>
              </a:prstGeom>
              <a:solidFill>
                <a:srgbClr val="333333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4" name="Oval 50"/>
              <p:cNvSpPr>
                <a:spLocks noChangeArrowheads="1"/>
              </p:cNvSpPr>
              <p:nvPr/>
            </p:nvSpPr>
            <p:spPr bwMode="gray">
              <a:xfrm rot="1758052">
                <a:off x="1296" y="2208"/>
                <a:ext cx="514" cy="417"/>
              </a:xfrm>
              <a:prstGeom prst="ellipse">
                <a:avLst/>
              </a:prstGeom>
              <a:gradFill rotWithShape="1">
                <a:gsLst>
                  <a:gs pos="0">
                    <a:srgbClr val="A67A32"/>
                  </a:gs>
                  <a:gs pos="100000">
                    <a:srgbClr val="A67A32">
                      <a:gamma/>
                      <a:shade val="46275"/>
                      <a:invGamma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pic>
            <p:nvPicPr>
              <p:cNvPr id="35" name="Picture 81" descr="Picture1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344" y="2232"/>
                <a:ext cx="239" cy="243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32" name="Text Box 53"/>
            <p:cNvSpPr txBox="1">
              <a:spLocks noChangeArrowheads="1"/>
            </p:cNvSpPr>
            <p:nvPr/>
          </p:nvSpPr>
          <p:spPr bwMode="gray">
            <a:xfrm>
              <a:off x="1440" y="2226"/>
              <a:ext cx="258" cy="3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3200" b="1">
                  <a:solidFill>
                    <a:srgbClr val="FFFFFF"/>
                  </a:solidFill>
                </a:rPr>
                <a:t>3</a:t>
              </a:r>
            </a:p>
          </p:txBody>
        </p:sp>
      </p:grpSp>
      <p:sp>
        <p:nvSpPr>
          <p:cNvPr id="3" name="Прямоугольник 2"/>
          <p:cNvSpPr/>
          <p:nvPr/>
        </p:nvSpPr>
        <p:spPr>
          <a:xfrm>
            <a:off x="2329787" y="1906657"/>
            <a:ext cx="4572000" cy="707886"/>
          </a:xfrm>
          <a:prstGeom prst="rect">
            <a:avLst/>
          </a:prstGeom>
        </p:spPr>
        <p:txBody>
          <a:bodyPr>
            <a:spAutoFit/>
          </a:bodyPr>
          <a:lstStyle/>
          <a:p>
            <a:pPr marL="228600" algn="ctr">
              <a:spcAft>
                <a:spcPts val="0"/>
              </a:spcAft>
              <a:tabLst>
                <a:tab pos="5686425" algn="l"/>
              </a:tabLst>
            </a:pPr>
            <a:r>
              <a:rPr lang="uk-UA" sz="2000" b="1" dirty="0">
                <a:solidFill>
                  <a:srgbClr val="64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Що потрібно зробити, щоб збільшити число у кілька разів?</a:t>
            </a:r>
            <a:endParaRPr lang="ru-RU" sz="2000" b="1" dirty="0">
              <a:solidFill>
                <a:srgbClr val="640000"/>
              </a:solidFill>
              <a:effectLst/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</p:txBody>
      </p:sp>
      <p:sp>
        <p:nvSpPr>
          <p:cNvPr id="44" name="Прямоугольник 43"/>
          <p:cNvSpPr/>
          <p:nvPr/>
        </p:nvSpPr>
        <p:spPr>
          <a:xfrm>
            <a:off x="2329787" y="3510122"/>
            <a:ext cx="4572000" cy="707886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000" b="1" dirty="0" err="1">
                <a:solidFill>
                  <a:srgbClr val="64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Що</a:t>
            </a:r>
            <a:r>
              <a:rPr lang="ru-RU" sz="2000" b="1" dirty="0">
                <a:solidFill>
                  <a:srgbClr val="64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>
                <a:solidFill>
                  <a:srgbClr val="64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потрібно</a:t>
            </a:r>
            <a:r>
              <a:rPr lang="ru-RU" sz="2000" b="1" dirty="0">
                <a:solidFill>
                  <a:srgbClr val="64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>
                <a:solidFill>
                  <a:srgbClr val="64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зробити</a:t>
            </a:r>
            <a:r>
              <a:rPr lang="ru-RU" sz="2000" b="1" dirty="0">
                <a:solidFill>
                  <a:srgbClr val="64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000" b="1" dirty="0" err="1">
                <a:solidFill>
                  <a:srgbClr val="64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щоб</a:t>
            </a:r>
            <a:r>
              <a:rPr lang="ru-RU" sz="2000" b="1" dirty="0">
                <a:solidFill>
                  <a:srgbClr val="64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000" b="1" dirty="0" smtClean="0">
              <a:solidFill>
                <a:srgbClr val="64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000" b="1" dirty="0" err="1" smtClean="0">
                <a:solidFill>
                  <a:srgbClr val="64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зменшити</a:t>
            </a:r>
            <a:r>
              <a:rPr lang="ru-RU" sz="2000" b="1" dirty="0" smtClean="0">
                <a:solidFill>
                  <a:srgbClr val="64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>
                <a:solidFill>
                  <a:srgbClr val="64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число у </a:t>
            </a:r>
            <a:r>
              <a:rPr lang="ru-RU" sz="2000" b="1" dirty="0" err="1">
                <a:solidFill>
                  <a:srgbClr val="64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кілька</a:t>
            </a:r>
            <a:r>
              <a:rPr lang="ru-RU" sz="2000" b="1" dirty="0">
                <a:solidFill>
                  <a:srgbClr val="64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>
                <a:solidFill>
                  <a:srgbClr val="64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разів</a:t>
            </a:r>
            <a:r>
              <a:rPr lang="ru-RU" sz="2000" b="1" dirty="0">
                <a:solidFill>
                  <a:srgbClr val="64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40545648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800" b="1" dirty="0" err="1" smtClean="0">
                <a:solidFill>
                  <a:srgbClr val="009900"/>
                </a:solidFill>
                <a:latin typeface="Monotype Corsiva" panose="03010101010201010101" pitchFamily="66" charset="0"/>
              </a:rPr>
              <a:t>Дякую</a:t>
            </a:r>
            <a:r>
              <a:rPr lang="ru-RU" sz="4800" b="1" dirty="0" smtClean="0">
                <a:solidFill>
                  <a:srgbClr val="009900"/>
                </a:solidFill>
                <a:latin typeface="Monotype Corsiva" panose="03010101010201010101" pitchFamily="66" charset="0"/>
              </a:rPr>
              <a:t> за урок!</a:t>
            </a:r>
            <a:endParaRPr lang="ru-RU" sz="4800" b="1" dirty="0">
              <a:solidFill>
                <a:srgbClr val="009900"/>
              </a:solidFill>
              <a:latin typeface="Monotype Corsiva" panose="03010101010201010101" pitchFamily="66" charset="0"/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0930" y="1825625"/>
            <a:ext cx="696214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934245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bg1">
                  <a:lumMod val="8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2" name="Рисунок 4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6"/>
          <a:stretch/>
        </p:blipFill>
        <p:spPr>
          <a:xfrm>
            <a:off x="1129553" y="0"/>
            <a:ext cx="6884894" cy="6871447"/>
          </a:xfrm>
          <a:prstGeom prst="rect">
            <a:avLst/>
          </a:prstGeom>
        </p:spPr>
      </p:pic>
      <p:sp>
        <p:nvSpPr>
          <p:cNvPr id="33" name="Прямоугольник 32"/>
          <p:cNvSpPr/>
          <p:nvPr/>
        </p:nvSpPr>
        <p:spPr>
          <a:xfrm>
            <a:off x="1470870" y="3323715"/>
            <a:ext cx="208983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uk-UA" sz="36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</a:t>
            </a:r>
            <a:r>
              <a:rPr lang="uk-UA" sz="3600" b="1" dirty="0" smtClean="0">
                <a:solidFill>
                  <a:srgbClr val="0099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endParaRPr lang="ru-RU" sz="3600" b="1" dirty="0">
              <a:solidFill>
                <a:srgbClr val="0099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3" name="Рисунок 4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17456" y="2851911"/>
            <a:ext cx="440448" cy="440448"/>
          </a:xfrm>
          <a:prstGeom prst="rect">
            <a:avLst/>
          </a:prstGeom>
        </p:spPr>
      </p:pic>
      <p:pic>
        <p:nvPicPr>
          <p:cNvPr id="44" name="Рисунок 4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17456" y="955406"/>
            <a:ext cx="440448" cy="440448"/>
          </a:xfrm>
          <a:prstGeom prst="rect">
            <a:avLst/>
          </a:prstGeom>
        </p:spPr>
      </p:pic>
      <p:pic>
        <p:nvPicPr>
          <p:cNvPr id="46" name="Рисунок 4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7687" y="1470969"/>
            <a:ext cx="440448" cy="440448"/>
          </a:xfrm>
          <a:prstGeom prst="rect">
            <a:avLst/>
          </a:prstGeom>
        </p:spPr>
      </p:pic>
      <p:pic>
        <p:nvPicPr>
          <p:cNvPr id="47" name="Рисунок 4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7687" y="3366146"/>
            <a:ext cx="440448" cy="440448"/>
          </a:xfrm>
          <a:prstGeom prst="rect">
            <a:avLst/>
          </a:prstGeom>
        </p:spPr>
      </p:pic>
      <p:pic>
        <p:nvPicPr>
          <p:cNvPr id="48" name="Рисунок 4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7687" y="5351421"/>
            <a:ext cx="440448" cy="440448"/>
          </a:xfrm>
          <a:prstGeom prst="rect">
            <a:avLst/>
          </a:prstGeom>
        </p:spPr>
      </p:pic>
      <p:pic>
        <p:nvPicPr>
          <p:cNvPr id="49" name="Рисунок 48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17456" y="4837427"/>
            <a:ext cx="440448" cy="440448"/>
          </a:xfrm>
          <a:prstGeom prst="rect">
            <a:avLst/>
          </a:prstGeom>
        </p:spPr>
      </p:pic>
      <p:sp>
        <p:nvSpPr>
          <p:cNvPr id="50" name="Прямоугольник 49"/>
          <p:cNvSpPr/>
          <p:nvPr/>
        </p:nvSpPr>
        <p:spPr>
          <a:xfrm>
            <a:off x="1470870" y="1425359"/>
            <a:ext cx="208983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</a:t>
            </a:r>
            <a:r>
              <a:rPr lang="uk-UA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68</a:t>
            </a:r>
            <a:r>
              <a:rPr lang="uk-UA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3600" b="1" dirty="0" smtClean="0">
                <a:solidFill>
                  <a:srgbClr val="0099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І</a:t>
            </a:r>
            <a:endParaRPr lang="ru-RU" sz="3600" b="1" dirty="0">
              <a:solidFill>
                <a:srgbClr val="0099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1" name="Прямоугольник 50"/>
          <p:cNvSpPr/>
          <p:nvPr/>
        </p:nvSpPr>
        <p:spPr>
          <a:xfrm>
            <a:off x="5616914" y="911365"/>
            <a:ext cx="208983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46</a:t>
            </a:r>
            <a:r>
              <a:rPr lang="uk-UA" sz="36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3600" b="1" dirty="0" smtClean="0">
                <a:solidFill>
                  <a:srgbClr val="0099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</a:t>
            </a:r>
            <a:endParaRPr lang="ru-RU" sz="3600" b="1" dirty="0">
              <a:solidFill>
                <a:srgbClr val="0099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2" name="Прямоугольник 51"/>
          <p:cNvSpPr/>
          <p:nvPr/>
        </p:nvSpPr>
        <p:spPr>
          <a:xfrm>
            <a:off x="5616914" y="2810165"/>
            <a:ext cx="208983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uk-UA" sz="36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3600" b="1" dirty="0" smtClean="0">
                <a:solidFill>
                  <a:srgbClr val="0099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</a:t>
            </a:r>
            <a:endParaRPr lang="ru-RU" sz="3600" b="1" dirty="0">
              <a:solidFill>
                <a:srgbClr val="0099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3" name="Прямоугольник 52"/>
          <p:cNvSpPr/>
          <p:nvPr/>
        </p:nvSpPr>
        <p:spPr>
          <a:xfrm>
            <a:off x="5616914" y="4796041"/>
            <a:ext cx="208983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uk-UA" sz="36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3600" b="1" dirty="0" smtClean="0">
                <a:solidFill>
                  <a:srgbClr val="0099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І</a:t>
            </a:r>
            <a:endParaRPr lang="ru-RU" sz="3600" b="1" dirty="0">
              <a:solidFill>
                <a:srgbClr val="0099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4" name="Прямоугольник 53"/>
          <p:cNvSpPr/>
          <p:nvPr/>
        </p:nvSpPr>
        <p:spPr>
          <a:xfrm>
            <a:off x="1497764" y="5304769"/>
            <a:ext cx="208983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36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uk-UA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84</a:t>
            </a:r>
            <a:r>
              <a:rPr lang="uk-UA" sz="36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3600" b="1" dirty="0" smtClean="0">
                <a:solidFill>
                  <a:srgbClr val="0099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endParaRPr lang="ru-RU" sz="3600" b="1" dirty="0">
              <a:solidFill>
                <a:srgbClr val="0099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7404316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 tmFilter="0, 0; .2, .5; .8, .5; 1, 0"/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3" dur="250" autoRev="1" fill="hold"/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 tmFilter="0, 0; .2, .5; .8, .5; 1, 0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8" dur="250" autoRev="1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 tmFilter="0, 0; .2, .5; .8, .5; 1, 0"/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3" dur="250" autoRev="1" fill="hold"/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500" tmFilter="0, 0; .2, .5; .8, .5; 1, 0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8" dur="250" autoRev="1" fill="hold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500" tmFilter="0, 0; .2, .5; .8, .5; 1, 0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3" dur="250" autoRev="1" fill="hold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500" tmFilter="0, 0; .2, .5; .8, .5; 1, 0"/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8" dur="250" autoRev="1" fill="hold"/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9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2" dur="500" fill="hold"/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73" dur="500" fill="hold"/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74" dur="500" fill="hold"/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5" dur="500" fill="hold"/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7" presetClass="emph" presetSubtype="0" fill="remove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9" dur="250" autoRev="1" fill="remove"/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80" dur="250" autoRev="1" fill="remove"/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81" dur="250" autoRev="1" fill="remove"/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2" dur="250" autoRev="1" fill="remove"/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7" presetClass="emph" presetSubtype="0" fill="remove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6" dur="250" autoRev="1" fill="remove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87" dur="250" autoRev="1" fill="remove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88" dur="250" autoRev="1" fill="remove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9" dur="250" autoRev="1" fill="remove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7" presetClass="emph" presetSubtype="0" fill="remove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93" dur="250" autoRev="1" fill="remove"/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94" dur="250" autoRev="1" fill="remove"/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95" dur="250" autoRev="1" fill="remove"/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6" dur="250" autoRev="1" fill="remove"/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7" presetClass="emph" presetSubtype="0" fill="remove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00" dur="250" autoRev="1" fill="remove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01" dur="250" autoRev="1" fill="remove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02" dur="250" autoRev="1" fill="remove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3" dur="250" autoRev="1" fill="remove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7" presetClass="emph" presetSubtype="0" fill="remove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07" dur="250" autoRev="1" fill="remove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08" dur="250" autoRev="1" fill="remove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09" dur="250" autoRev="1" fill="remove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10" dur="250" autoRev="1" fill="remove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7" presetClass="emph" presetSubtype="0" fill="remove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4" dur="250" autoRev="1" fill="remove"/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15" dur="250" autoRev="1" fill="remove"/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16" dur="250" autoRev="1" fill="remove"/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17" dur="250" autoRev="1" fill="remove"/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build="allAtOnce"/>
      <p:bldP spid="50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-4273"/>
            <a:ext cx="9144000" cy="6858000"/>
          </a:xfrm>
          <a:prstGeom prst="rect">
            <a:avLst/>
          </a:prstGeom>
        </p:spPr>
      </p:pic>
      <p:sp>
        <p:nvSpPr>
          <p:cNvPr id="10" name="Title 1"/>
          <p:cNvSpPr txBox="1">
            <a:spLocks/>
          </p:cNvSpPr>
          <p:nvPr/>
        </p:nvSpPr>
        <p:spPr>
          <a:xfrm>
            <a:off x="1047409" y="1099210"/>
            <a:ext cx="7049183" cy="78833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sz="5400" b="1" dirty="0">
              <a:ln w="0"/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2" name="TextBox 1"/>
          <p:cNvSpPr txBox="1"/>
          <p:nvPr/>
        </p:nvSpPr>
        <p:spPr>
          <a:xfrm flipH="1">
            <a:off x="880282" y="676042"/>
            <a:ext cx="738343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200" b="1" dirty="0">
                <a:solidFill>
                  <a:srgbClr val="FFFF00"/>
                </a:solidFill>
                <a:latin typeface="Times New Roman"/>
                <a:ea typeface="Times New Roman"/>
              </a:rPr>
              <a:t>Так це Італія, в якій з’явилася всім відома і улюблена страва – піца. </a:t>
            </a:r>
            <a:endParaRPr lang="ru-RU" sz="3200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06521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sz="3600" b="1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Математичний бій</a:t>
            </a:r>
            <a:br>
              <a:rPr lang="uk-UA" sz="3600" b="1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sz="3600" b="1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а       б       в      г       д      е </a:t>
            </a:r>
            <a:br>
              <a:rPr lang="uk-UA" sz="3600" b="1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en-US" sz="3600" b="1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n-lt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56748803"/>
              </p:ext>
            </p:extLst>
          </p:nvPr>
        </p:nvGraphicFramePr>
        <p:xfrm>
          <a:off x="1637726" y="1446662"/>
          <a:ext cx="6086906" cy="42444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9558"/>
                <a:gridCol w="869558"/>
                <a:gridCol w="869558"/>
                <a:gridCol w="869558"/>
                <a:gridCol w="869558"/>
                <a:gridCol w="869558"/>
                <a:gridCol w="869558"/>
              </a:tblGrid>
              <a:tr h="707409">
                <a:tc>
                  <a:txBody>
                    <a:bodyPr/>
                    <a:lstStyle/>
                    <a:p>
                      <a:endParaRPr lang="uk-UA" dirty="0" smtClean="0"/>
                    </a:p>
                    <a:p>
                      <a:r>
                        <a:rPr lang="uk-UA" dirty="0" smtClean="0">
                          <a:solidFill>
                            <a:srgbClr val="FF0000"/>
                          </a:solidFill>
                        </a:rPr>
                        <a:t>      </a:t>
                      </a:r>
                      <a:r>
                        <a:rPr lang="uk-UA" sz="2400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2400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 dirty="0" smtClean="0"/>
                    </a:p>
                    <a:p>
                      <a:r>
                        <a:rPr lang="uk-UA" sz="2400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18</a:t>
                      </a:r>
                      <a:endParaRPr lang="ru-RU" sz="2400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707409">
                <a:tc>
                  <a:txBody>
                    <a:bodyPr/>
                    <a:lstStyle/>
                    <a:p>
                      <a:endParaRPr lang="uk-UA" dirty="0" smtClean="0"/>
                    </a:p>
                    <a:p>
                      <a:r>
                        <a:rPr lang="uk-UA" sz="2000" b="1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</a:t>
                      </a:r>
                      <a:r>
                        <a:rPr lang="uk-UA" sz="2400" b="1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24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2400" b="1" baseline="0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6</a:t>
                      </a:r>
                      <a:endParaRPr lang="uk-UA" sz="2400" b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707409">
                <a:tc>
                  <a:txBody>
                    <a:bodyPr/>
                    <a:lstStyle/>
                    <a:p>
                      <a:endParaRPr lang="uk-UA" dirty="0" smtClean="0"/>
                    </a:p>
                    <a:p>
                      <a:r>
                        <a:rPr lang="uk-UA" dirty="0" smtClean="0"/>
                        <a:t>       </a:t>
                      </a:r>
                      <a:r>
                        <a:rPr lang="uk-UA" sz="2400" b="1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 dirty="0" smtClean="0"/>
                    </a:p>
                    <a:p>
                      <a:r>
                        <a:rPr lang="uk-UA" sz="2400" b="1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4</a:t>
                      </a:r>
                      <a:endParaRPr lang="ru-RU" sz="24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707409">
                <a:tc>
                  <a:txBody>
                    <a:bodyPr/>
                    <a:lstStyle/>
                    <a:p>
                      <a:endParaRPr lang="uk-UA" dirty="0" smtClean="0"/>
                    </a:p>
                    <a:p>
                      <a:r>
                        <a:rPr lang="uk-UA" dirty="0" smtClean="0"/>
                        <a:t>       </a:t>
                      </a:r>
                      <a:r>
                        <a:rPr lang="uk-UA" sz="2400" b="1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2400" b="1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63</a:t>
                      </a:r>
                      <a:endParaRPr lang="ru-RU" sz="24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707409">
                <a:tc>
                  <a:txBody>
                    <a:bodyPr/>
                    <a:lstStyle/>
                    <a:p>
                      <a:endParaRPr lang="uk-UA" dirty="0" smtClean="0"/>
                    </a:p>
                    <a:p>
                      <a:r>
                        <a:rPr lang="uk-UA" dirty="0" smtClean="0"/>
                        <a:t>        </a:t>
                      </a:r>
                      <a:r>
                        <a:rPr lang="uk-UA" sz="2400" b="1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2400" b="1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21</a:t>
                      </a:r>
                      <a:endParaRPr lang="ru-RU" sz="24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707409">
                <a:tc>
                  <a:txBody>
                    <a:bodyPr/>
                    <a:lstStyle/>
                    <a:p>
                      <a:endParaRPr lang="uk-UA" dirty="0" smtClean="0"/>
                    </a:p>
                    <a:p>
                      <a:r>
                        <a:rPr lang="uk-UA" dirty="0" smtClean="0"/>
                        <a:t>        </a:t>
                      </a:r>
                      <a:r>
                        <a:rPr lang="uk-UA" sz="2400" b="1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2400" b="1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36</a:t>
                      </a:r>
                      <a:endParaRPr lang="ru-RU" sz="24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729272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sz="3600" b="1" dirty="0">
                <a:solidFill>
                  <a:srgbClr val="0070C0"/>
                </a:solidFill>
                <a:latin typeface="Times New Roman"/>
                <a:ea typeface="Times New Roman"/>
              </a:rPr>
              <a:t>Каліграфічна хвилинка</a:t>
            </a:r>
            <a:r>
              <a:rPr lang="uk-UA" sz="3600" dirty="0">
                <a:latin typeface="Times New Roman"/>
                <a:ea typeface="Times New Roman"/>
              </a:rPr>
              <a:t>.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 dirty="0" smtClean="0"/>
          </a:p>
          <a:p>
            <a:pPr marL="0" indent="0">
              <a:buNone/>
            </a:pPr>
            <a:r>
              <a:rPr lang="uk-UA" sz="40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</a:p>
          <a:p>
            <a:pPr marL="0" indent="0">
              <a:buNone/>
            </a:pPr>
            <a:r>
              <a:rPr lang="uk-UA" sz="48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48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2, …, …, …, …, 52.</a:t>
            </a:r>
          </a:p>
          <a:p>
            <a:pPr marL="0" indent="0">
              <a:buNone/>
            </a:pPr>
            <a:endParaRPr lang="uk-UA" sz="4800" b="1" dirty="0" smtClean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uk-UA" sz="48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uk-UA" sz="4800" b="1" u="sng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uk-UA" sz="48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uk-UA" sz="4800" b="1" u="sng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uk-UA" sz="48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22, </a:t>
            </a:r>
            <a:r>
              <a:rPr lang="uk-UA" sz="4800" b="1" u="sng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r>
              <a:rPr lang="uk-UA" sz="48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uk-UA" sz="4800" b="1" u="sng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42</a:t>
            </a:r>
            <a:r>
              <a:rPr lang="uk-UA" sz="48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52.</a:t>
            </a:r>
            <a:endParaRPr lang="ru-RU" sz="48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449378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419517"/>
            <a:ext cx="9147359" cy="898895"/>
          </a:xfrm>
        </p:spPr>
        <p:txBody>
          <a:bodyPr>
            <a:normAutofit fontScale="90000"/>
          </a:bodyPr>
          <a:lstStyle/>
          <a:p>
            <a:r>
              <a:rPr lang="uk-UA" sz="4800" b="1" dirty="0" smtClean="0">
                <a:ln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  <a:latin typeface="Monotype Corsiva" panose="03010101010201010101" pitchFamily="66" charset="0"/>
              </a:rPr>
              <a:t/>
            </a:r>
            <a:br>
              <a:rPr lang="uk-UA" sz="4800" b="1" dirty="0" smtClean="0">
                <a:ln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  <a:latin typeface="Monotype Corsiva" panose="03010101010201010101" pitchFamily="66" charset="0"/>
              </a:rPr>
            </a:br>
            <a:r>
              <a:rPr lang="uk-UA" sz="4800" b="1" dirty="0">
                <a:ln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  <a:latin typeface="Monotype Corsiva" panose="03010101010201010101" pitchFamily="66" charset="0"/>
              </a:rPr>
              <a:t/>
            </a:r>
            <a:br>
              <a:rPr lang="uk-UA" sz="4800" b="1" dirty="0">
                <a:ln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  <a:latin typeface="Monotype Corsiva" panose="03010101010201010101" pitchFamily="66" charset="0"/>
              </a:rPr>
            </a:br>
            <a:r>
              <a:rPr lang="uk-UA" sz="4800" b="1" dirty="0" smtClean="0">
                <a:ln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  <a:latin typeface="Monotype Corsiva" panose="03010101010201010101" pitchFamily="66" charset="0"/>
              </a:rPr>
              <a:t/>
            </a:r>
            <a:br>
              <a:rPr lang="uk-UA" sz="4800" b="1" dirty="0" smtClean="0">
                <a:ln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  <a:latin typeface="Monotype Corsiva" panose="03010101010201010101" pitchFamily="66" charset="0"/>
              </a:rPr>
            </a:br>
            <a:r>
              <a:rPr lang="uk-UA" sz="4800" b="1" dirty="0" smtClean="0">
                <a:ln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  <a:latin typeface="Monotype Corsiva" panose="03010101010201010101" pitchFamily="66" charset="0"/>
              </a:rPr>
              <a:t>Тема: </a:t>
            </a:r>
            <a:r>
              <a:rPr lang="ru-RU" sz="4800" b="1" dirty="0" err="1" smtClean="0">
                <a:ln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  <a:latin typeface="Monotype Corsiva" panose="03010101010201010101" pitchFamily="66" charset="0"/>
              </a:rPr>
              <a:t>Вправи</a:t>
            </a:r>
            <a:r>
              <a:rPr lang="ru-RU" sz="4800" b="1" dirty="0" smtClean="0">
                <a:ln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  <a:latin typeface="Monotype Corsiva" panose="03010101010201010101" pitchFamily="66" charset="0"/>
              </a:rPr>
              <a:t> </a:t>
            </a:r>
            <a:r>
              <a:rPr lang="ru-RU" sz="4800" b="1" dirty="0">
                <a:ln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  <a:latin typeface="Monotype Corsiva" panose="03010101010201010101" pitchFamily="66" charset="0"/>
              </a:rPr>
              <a:t>та </a:t>
            </a:r>
            <a:r>
              <a:rPr lang="ru-RU" sz="4800" b="1" dirty="0" err="1">
                <a:ln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  <a:latin typeface="Monotype Corsiva" panose="03010101010201010101" pitchFamily="66" charset="0"/>
              </a:rPr>
              <a:t>задачі</a:t>
            </a:r>
            <a:r>
              <a:rPr lang="ru-RU" sz="4800" b="1" dirty="0">
                <a:ln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  <a:latin typeface="Monotype Corsiva" panose="03010101010201010101" pitchFamily="66" charset="0"/>
              </a:rPr>
              <a:t> на </a:t>
            </a:r>
            <a:r>
              <a:rPr lang="ru-RU" sz="4800" b="1" dirty="0" err="1">
                <a:ln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  <a:latin typeface="Monotype Corsiva" panose="03010101010201010101" pitchFamily="66" charset="0"/>
              </a:rPr>
              <a:t>засвоєння</a:t>
            </a:r>
            <a:r>
              <a:rPr lang="ru-RU" sz="4800" b="1" dirty="0">
                <a:ln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  <a:latin typeface="Monotype Corsiva" panose="03010101010201010101" pitchFamily="66" charset="0"/>
              </a:rPr>
              <a:t>  </a:t>
            </a:r>
            <a:r>
              <a:rPr lang="ru-RU" sz="4800" b="1" dirty="0" smtClean="0">
                <a:ln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  <a:latin typeface="Monotype Corsiva" panose="03010101010201010101" pitchFamily="66" charset="0"/>
              </a:rPr>
              <a:t>  </a:t>
            </a:r>
            <a:r>
              <a:rPr lang="ru-RU" sz="4800" b="1" dirty="0" err="1" smtClean="0">
                <a:ln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  <a:latin typeface="Monotype Corsiva" panose="03010101010201010101" pitchFamily="66" charset="0"/>
              </a:rPr>
              <a:t>таблиць</a:t>
            </a:r>
            <a:r>
              <a:rPr lang="ru-RU" sz="4800" b="1" dirty="0" smtClean="0">
                <a:ln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  <a:latin typeface="Monotype Corsiva" panose="03010101010201010101" pitchFamily="66" charset="0"/>
              </a:rPr>
              <a:t>  </a:t>
            </a:r>
            <a:r>
              <a:rPr lang="ru-RU" sz="4800" b="1" dirty="0" err="1" smtClean="0">
                <a:ln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  <a:latin typeface="Monotype Corsiva" panose="03010101010201010101" pitchFamily="66" charset="0"/>
              </a:rPr>
              <a:t>множення</a:t>
            </a:r>
            <a:r>
              <a:rPr lang="ru-RU" sz="4800" b="1" dirty="0" smtClean="0">
                <a:ln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  <a:latin typeface="Monotype Corsiva" panose="03010101010201010101" pitchFamily="66" charset="0"/>
              </a:rPr>
              <a:t> </a:t>
            </a:r>
            <a:r>
              <a:rPr lang="ru-RU" sz="4800" b="1" dirty="0">
                <a:ln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  <a:latin typeface="Monotype Corsiva" panose="03010101010201010101" pitchFamily="66" charset="0"/>
              </a:rPr>
              <a:t>і </a:t>
            </a:r>
            <a:r>
              <a:rPr lang="ru-RU" sz="4800" b="1" dirty="0" smtClean="0">
                <a:ln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  <a:latin typeface="Monotype Corsiva" panose="03010101010201010101" pitchFamily="66" charset="0"/>
              </a:rPr>
              <a:t> </a:t>
            </a:r>
            <a:r>
              <a:rPr lang="ru-RU" sz="4800" b="1" dirty="0" err="1" smtClean="0">
                <a:ln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  <a:latin typeface="Monotype Corsiva" panose="03010101010201010101" pitchFamily="66" charset="0"/>
              </a:rPr>
              <a:t>ділення</a:t>
            </a:r>
            <a:r>
              <a:rPr lang="ru-RU" sz="4800" b="1" dirty="0" smtClean="0">
                <a:ln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  <a:latin typeface="Monotype Corsiva" panose="03010101010201010101" pitchFamily="66" charset="0"/>
              </a:rPr>
              <a:t>.</a:t>
            </a:r>
            <a:br>
              <a:rPr lang="ru-RU" sz="4800" b="1" dirty="0" smtClean="0">
                <a:ln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  <a:latin typeface="Monotype Corsiva" panose="03010101010201010101" pitchFamily="66" charset="0"/>
              </a:rPr>
            </a:br>
            <a:r>
              <a:rPr lang="ru-RU" sz="4800" b="1" dirty="0" smtClean="0">
                <a:ln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  <a:latin typeface="Monotype Corsiva" panose="03010101010201010101" pitchFamily="66" charset="0"/>
              </a:rPr>
              <a:t/>
            </a:r>
            <a:br>
              <a:rPr lang="ru-RU" sz="4800" b="1" dirty="0" smtClean="0">
                <a:ln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  <a:latin typeface="Monotype Corsiva" panose="03010101010201010101" pitchFamily="66" charset="0"/>
              </a:rPr>
            </a:br>
            <a:r>
              <a:rPr lang="ru-RU" sz="4800" b="1" dirty="0">
                <a:ln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  <a:latin typeface="Monotype Corsiva" panose="03010101010201010101" pitchFamily="66" charset="0"/>
              </a:rPr>
              <a:t/>
            </a:r>
            <a:br>
              <a:rPr lang="ru-RU" sz="4800" b="1" dirty="0">
                <a:ln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  <a:latin typeface="Monotype Corsiva" panose="03010101010201010101" pitchFamily="66" charset="0"/>
              </a:rPr>
            </a:br>
            <a:r>
              <a:rPr lang="ru-RU" sz="4800" b="1" dirty="0" smtClean="0">
                <a:ln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  <a:latin typeface="Monotype Corsiva" panose="03010101010201010101" pitchFamily="66" charset="0"/>
              </a:rPr>
              <a:t>Мета:</a:t>
            </a:r>
            <a:endParaRPr lang="ru-RU" sz="4800" b="1" dirty="0">
              <a:ln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lumMod val="50000"/>
                    <a:alpha val="40000"/>
                  </a:schemeClr>
                </a:outerShdw>
              </a:effectLst>
              <a:latin typeface="Monotype Corsiva" panose="03010101010201010101" pitchFamily="66" charset="0"/>
            </a:endParaRPr>
          </a:p>
        </p:txBody>
      </p:sp>
      <p:grpSp>
        <p:nvGrpSpPr>
          <p:cNvPr id="247" name="Group 2"/>
          <p:cNvGrpSpPr>
            <a:grpSpLocks/>
          </p:cNvGrpSpPr>
          <p:nvPr/>
        </p:nvGrpSpPr>
        <p:grpSpPr bwMode="auto">
          <a:xfrm>
            <a:off x="2133601" y="4332334"/>
            <a:ext cx="5105400" cy="555625"/>
            <a:chOff x="1248" y="1440"/>
            <a:chExt cx="3216" cy="350"/>
          </a:xfrm>
        </p:grpSpPr>
        <p:sp>
          <p:nvSpPr>
            <p:cNvPr id="248" name="Line 3"/>
            <p:cNvSpPr>
              <a:spLocks noChangeShapeType="1"/>
            </p:cNvSpPr>
            <p:nvPr/>
          </p:nvSpPr>
          <p:spPr bwMode="gray">
            <a:xfrm>
              <a:off x="1440" y="1790"/>
              <a:ext cx="3024" cy="0"/>
            </a:xfrm>
            <a:prstGeom prst="line">
              <a:avLst/>
            </a:prstGeom>
            <a:noFill/>
            <a:ln w="25400">
              <a:solidFill>
                <a:srgbClr val="969696"/>
              </a:solidFill>
              <a:prstDash val="sysDot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49" name="Rectangle 4"/>
            <p:cNvSpPr>
              <a:spLocks noChangeArrowheads="1"/>
            </p:cNvSpPr>
            <p:nvPr/>
          </p:nvSpPr>
          <p:spPr bwMode="gray">
            <a:xfrm rot="3419336">
              <a:off x="1261" y="1427"/>
              <a:ext cx="302" cy="328"/>
            </a:xfrm>
            <a:prstGeom prst="rect">
              <a:avLst/>
            </a:prstGeom>
            <a:gradFill rotWithShape="1">
              <a:gsLst>
                <a:gs pos="0">
                  <a:srgbClr val="FF7C80"/>
                </a:gs>
                <a:gs pos="100000">
                  <a:srgbClr val="FF7C80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FF7C80"/>
              </a:extrusionClr>
              <a:contourClr>
                <a:srgbClr val="FF7C80"/>
              </a:contour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sp>
          <p:nvSpPr>
            <p:cNvPr id="250" name="Text Box 5"/>
            <p:cNvSpPr txBox="1">
              <a:spLocks noChangeArrowheads="1"/>
            </p:cNvSpPr>
            <p:nvPr/>
          </p:nvSpPr>
          <p:spPr bwMode="gray">
            <a:xfrm>
              <a:off x="2256" y="1482"/>
              <a:ext cx="116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l"/>
              <a:endParaRPr lang="en-US" sz="24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51" name="Text Box 6"/>
            <p:cNvSpPr txBox="1">
              <a:spLocks noChangeArrowheads="1"/>
            </p:cNvSpPr>
            <p:nvPr/>
          </p:nvSpPr>
          <p:spPr bwMode="gray">
            <a:xfrm>
              <a:off x="1296" y="1454"/>
              <a:ext cx="223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400" b="1">
                  <a:solidFill>
                    <a:srgbClr val="FFFFFF"/>
                  </a:solidFill>
                </a:rPr>
                <a:t>4</a:t>
              </a:r>
            </a:p>
          </p:txBody>
        </p:sp>
      </p:grpSp>
      <p:grpSp>
        <p:nvGrpSpPr>
          <p:cNvPr id="252" name="Group 7"/>
          <p:cNvGrpSpPr>
            <a:grpSpLocks/>
          </p:cNvGrpSpPr>
          <p:nvPr/>
        </p:nvGrpSpPr>
        <p:grpSpPr bwMode="auto">
          <a:xfrm>
            <a:off x="2133600" y="1855835"/>
            <a:ext cx="5105400" cy="555625"/>
            <a:chOff x="1248" y="2030"/>
            <a:chExt cx="3216" cy="350"/>
          </a:xfrm>
        </p:grpSpPr>
        <p:sp>
          <p:nvSpPr>
            <p:cNvPr id="253" name="Line 8"/>
            <p:cNvSpPr>
              <a:spLocks noChangeShapeType="1"/>
            </p:cNvSpPr>
            <p:nvPr/>
          </p:nvSpPr>
          <p:spPr bwMode="gray">
            <a:xfrm>
              <a:off x="1440" y="2380"/>
              <a:ext cx="3024" cy="0"/>
            </a:xfrm>
            <a:prstGeom prst="line">
              <a:avLst/>
            </a:prstGeom>
            <a:noFill/>
            <a:ln w="25400">
              <a:solidFill>
                <a:srgbClr val="969696"/>
              </a:solidFill>
              <a:prstDash val="sysDot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54" name="Rectangle 9"/>
            <p:cNvSpPr>
              <a:spLocks noChangeArrowheads="1"/>
            </p:cNvSpPr>
            <p:nvPr/>
          </p:nvSpPr>
          <p:spPr bwMode="gray">
            <a:xfrm rot="3419336">
              <a:off x="1261" y="2017"/>
              <a:ext cx="302" cy="328"/>
            </a:xfrm>
            <a:prstGeom prst="rect">
              <a:avLst/>
            </a:prstGeom>
            <a:gradFill rotWithShape="1">
              <a:gsLst>
                <a:gs pos="0">
                  <a:srgbClr val="99CC00"/>
                </a:gs>
                <a:gs pos="100000">
                  <a:srgbClr val="99CC00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99CC00"/>
              </a:extrusionClr>
              <a:contourClr>
                <a:srgbClr val="99CC00"/>
              </a:contour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sp>
          <p:nvSpPr>
            <p:cNvPr id="255" name="Text Box 10"/>
            <p:cNvSpPr txBox="1">
              <a:spLocks noChangeArrowheads="1"/>
            </p:cNvSpPr>
            <p:nvPr/>
          </p:nvSpPr>
          <p:spPr bwMode="gray">
            <a:xfrm>
              <a:off x="2256" y="2072"/>
              <a:ext cx="116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l"/>
              <a:endParaRPr lang="en-US" sz="2400" dirty="0">
                <a:solidFill>
                  <a:srgbClr val="000000"/>
                </a:solidFill>
              </a:endParaRPr>
            </a:p>
          </p:txBody>
        </p:sp>
        <p:sp>
          <p:nvSpPr>
            <p:cNvPr id="256" name="Text Box 11"/>
            <p:cNvSpPr txBox="1">
              <a:spLocks noChangeArrowheads="1"/>
            </p:cNvSpPr>
            <p:nvPr/>
          </p:nvSpPr>
          <p:spPr bwMode="gray">
            <a:xfrm>
              <a:off x="1296" y="2044"/>
              <a:ext cx="223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400" b="1">
                  <a:solidFill>
                    <a:srgbClr val="FFFFFF"/>
                  </a:solidFill>
                </a:rPr>
                <a:t>1</a:t>
              </a:r>
            </a:p>
          </p:txBody>
        </p:sp>
      </p:grpSp>
      <p:grpSp>
        <p:nvGrpSpPr>
          <p:cNvPr id="257" name="Group 12"/>
          <p:cNvGrpSpPr>
            <a:grpSpLocks/>
          </p:cNvGrpSpPr>
          <p:nvPr/>
        </p:nvGrpSpPr>
        <p:grpSpPr bwMode="auto">
          <a:xfrm>
            <a:off x="2133600" y="2688065"/>
            <a:ext cx="5105400" cy="555625"/>
            <a:chOff x="1248" y="2640"/>
            <a:chExt cx="3216" cy="350"/>
          </a:xfrm>
        </p:grpSpPr>
        <p:sp>
          <p:nvSpPr>
            <p:cNvPr id="258" name="Line 13"/>
            <p:cNvSpPr>
              <a:spLocks noChangeShapeType="1"/>
            </p:cNvSpPr>
            <p:nvPr/>
          </p:nvSpPr>
          <p:spPr bwMode="gray">
            <a:xfrm>
              <a:off x="1440" y="2990"/>
              <a:ext cx="3024" cy="0"/>
            </a:xfrm>
            <a:prstGeom prst="line">
              <a:avLst/>
            </a:prstGeom>
            <a:noFill/>
            <a:ln w="25400">
              <a:solidFill>
                <a:srgbClr val="969696"/>
              </a:solidFill>
              <a:prstDash val="sysDot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59" name="Rectangle 14"/>
            <p:cNvSpPr>
              <a:spLocks noChangeArrowheads="1"/>
            </p:cNvSpPr>
            <p:nvPr/>
          </p:nvSpPr>
          <p:spPr bwMode="gray">
            <a:xfrm rot="3419336">
              <a:off x="1261" y="2627"/>
              <a:ext cx="302" cy="328"/>
            </a:xfrm>
            <a:prstGeom prst="rect">
              <a:avLst/>
            </a:prstGeom>
            <a:gradFill rotWithShape="1">
              <a:gsLst>
                <a:gs pos="0">
                  <a:srgbClr val="006699"/>
                </a:gs>
                <a:gs pos="100000">
                  <a:srgbClr val="006699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006699"/>
              </a:extrusionClr>
              <a:contourClr>
                <a:srgbClr val="006699"/>
              </a:contour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sp>
          <p:nvSpPr>
            <p:cNvPr id="260" name="Text Box 15"/>
            <p:cNvSpPr txBox="1">
              <a:spLocks noChangeArrowheads="1"/>
            </p:cNvSpPr>
            <p:nvPr/>
          </p:nvSpPr>
          <p:spPr bwMode="gray">
            <a:xfrm>
              <a:off x="2256" y="2682"/>
              <a:ext cx="116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l"/>
              <a:endParaRPr lang="en-US" sz="2400" dirty="0">
                <a:solidFill>
                  <a:srgbClr val="000000"/>
                </a:solidFill>
              </a:endParaRPr>
            </a:p>
          </p:txBody>
        </p:sp>
        <p:sp>
          <p:nvSpPr>
            <p:cNvPr id="261" name="Text Box 16"/>
            <p:cNvSpPr txBox="1">
              <a:spLocks noChangeArrowheads="1"/>
            </p:cNvSpPr>
            <p:nvPr/>
          </p:nvSpPr>
          <p:spPr bwMode="gray">
            <a:xfrm>
              <a:off x="1296" y="2654"/>
              <a:ext cx="223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400" b="1">
                  <a:solidFill>
                    <a:srgbClr val="FFFFFF"/>
                  </a:solidFill>
                </a:rPr>
                <a:t>2</a:t>
              </a:r>
            </a:p>
          </p:txBody>
        </p:sp>
      </p:grpSp>
      <p:grpSp>
        <p:nvGrpSpPr>
          <p:cNvPr id="262" name="Group 17"/>
          <p:cNvGrpSpPr>
            <a:grpSpLocks/>
          </p:cNvGrpSpPr>
          <p:nvPr/>
        </p:nvGrpSpPr>
        <p:grpSpPr bwMode="auto">
          <a:xfrm>
            <a:off x="2133600" y="3626658"/>
            <a:ext cx="5105400" cy="555625"/>
            <a:chOff x="1248" y="3230"/>
            <a:chExt cx="3216" cy="350"/>
          </a:xfrm>
        </p:grpSpPr>
        <p:sp>
          <p:nvSpPr>
            <p:cNvPr id="263" name="Line 18"/>
            <p:cNvSpPr>
              <a:spLocks noChangeShapeType="1"/>
            </p:cNvSpPr>
            <p:nvPr/>
          </p:nvSpPr>
          <p:spPr bwMode="gray">
            <a:xfrm>
              <a:off x="1441" y="3579"/>
              <a:ext cx="3023" cy="1"/>
            </a:xfrm>
            <a:prstGeom prst="line">
              <a:avLst/>
            </a:prstGeom>
            <a:noFill/>
            <a:ln w="25400">
              <a:solidFill>
                <a:srgbClr val="969696"/>
              </a:solidFill>
              <a:prstDash val="sysDot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64" name="Rectangle 19"/>
            <p:cNvSpPr>
              <a:spLocks noChangeArrowheads="1"/>
            </p:cNvSpPr>
            <p:nvPr/>
          </p:nvSpPr>
          <p:spPr bwMode="gray">
            <a:xfrm rot="3419336">
              <a:off x="1261" y="3217"/>
              <a:ext cx="302" cy="328"/>
            </a:xfrm>
            <a:prstGeom prst="rect">
              <a:avLst/>
            </a:prstGeom>
            <a:gradFill rotWithShape="1">
              <a:gsLst>
                <a:gs pos="0">
                  <a:srgbClr val="FF9933"/>
                </a:gs>
                <a:gs pos="100000">
                  <a:srgbClr val="FF9933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FF9933"/>
              </a:extrusionClr>
              <a:contourClr>
                <a:srgbClr val="FF9933"/>
              </a:contour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sp>
          <p:nvSpPr>
            <p:cNvPr id="266" name="Text Box 21"/>
            <p:cNvSpPr txBox="1">
              <a:spLocks noChangeArrowheads="1"/>
            </p:cNvSpPr>
            <p:nvPr/>
          </p:nvSpPr>
          <p:spPr bwMode="gray">
            <a:xfrm>
              <a:off x="1296" y="3244"/>
              <a:ext cx="223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400" b="1">
                  <a:solidFill>
                    <a:srgbClr val="FFFFFF"/>
                  </a:solidFill>
                </a:rPr>
                <a:t>3</a:t>
              </a:r>
            </a:p>
          </p:txBody>
        </p:sp>
      </p:grpSp>
      <p:sp>
        <p:nvSpPr>
          <p:cNvPr id="3" name="Прямоугольник 2"/>
          <p:cNvSpPr/>
          <p:nvPr/>
        </p:nvSpPr>
        <p:spPr>
          <a:xfrm>
            <a:off x="3078600" y="1533809"/>
            <a:ext cx="4572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uk-UA" sz="2400" b="1" dirty="0">
                <a:solidFill>
                  <a:srgbClr val="7030A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закріплювати навички табличного множення і ділення</a:t>
            </a:r>
            <a:endParaRPr lang="ru-RU" sz="2400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078600" y="2411460"/>
            <a:ext cx="4572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uk-UA" sz="2400" b="1" dirty="0">
                <a:solidFill>
                  <a:srgbClr val="7030A0"/>
                </a:solidFill>
                <a:latin typeface="Times New Roman"/>
                <a:ea typeface="Times New Roman"/>
              </a:rPr>
              <a:t>розвивати обчислювальні навички, логічне мислення</a:t>
            </a:r>
            <a:endParaRPr lang="ru-RU" sz="2400" b="1" dirty="0">
              <a:solidFill>
                <a:srgbClr val="7030A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078599" y="3211160"/>
            <a:ext cx="5520807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2400" b="1" dirty="0">
                <a:solidFill>
                  <a:srgbClr val="7030A0"/>
                </a:solidFill>
                <a:latin typeface="Times New Roman"/>
                <a:ea typeface="Times New Roman"/>
              </a:rPr>
              <a:t>формувати </a:t>
            </a:r>
            <a:r>
              <a:rPr lang="uk-UA" sz="2400" b="1" dirty="0" smtClean="0">
                <a:solidFill>
                  <a:srgbClr val="7030A0"/>
                </a:solidFill>
                <a:latin typeface="Times New Roman"/>
                <a:ea typeface="Times New Roman"/>
              </a:rPr>
              <a:t>цікавість, </a:t>
            </a:r>
          </a:p>
          <a:p>
            <a:r>
              <a:rPr lang="uk-UA" sz="2400" b="1" dirty="0" smtClean="0">
                <a:solidFill>
                  <a:srgbClr val="7030A0"/>
                </a:solidFill>
                <a:latin typeface="Times New Roman"/>
                <a:ea typeface="Times New Roman"/>
              </a:rPr>
              <a:t>уміння </a:t>
            </a:r>
            <a:r>
              <a:rPr lang="uk-UA" sz="2400" b="1" dirty="0">
                <a:solidFill>
                  <a:srgbClr val="7030A0"/>
                </a:solidFill>
                <a:latin typeface="Times New Roman"/>
                <a:ea typeface="Times New Roman"/>
              </a:rPr>
              <a:t>працювати в групі, самостійно</a:t>
            </a:r>
            <a:endParaRPr lang="ru-RU" sz="2400" b="1" dirty="0">
              <a:solidFill>
                <a:srgbClr val="7030A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078599" y="4156548"/>
            <a:ext cx="4572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uk-UA" sz="2400" b="1" dirty="0">
                <a:solidFill>
                  <a:srgbClr val="7030A0"/>
                </a:solidFill>
                <a:latin typeface="Times New Roman"/>
                <a:ea typeface="Times New Roman"/>
              </a:rPr>
              <a:t>виховувати людяність, охайність, дисциплінованість</a:t>
            </a:r>
            <a:endParaRPr lang="ru-RU" sz="2400" b="1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42523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sz="3600" b="1" dirty="0">
                <a:solidFill>
                  <a:srgbClr val="7030A0"/>
                </a:solidFill>
                <a:latin typeface="Monotype Corsiva" panose="03010101010201010101" pitchFamily="66" charset="0"/>
                <a:ea typeface="Times New Roman"/>
              </a:rPr>
              <a:t>Це наш план </a:t>
            </a:r>
            <a:r>
              <a:rPr lang="uk-UA" sz="3600" b="1" dirty="0" smtClean="0">
                <a:solidFill>
                  <a:srgbClr val="7030A0"/>
                </a:solidFill>
                <a:latin typeface="Monotype Corsiva" panose="03010101010201010101" pitchFamily="66" charset="0"/>
                <a:ea typeface="Times New Roman"/>
              </a:rPr>
              <a:t>уроку :</a:t>
            </a:r>
            <a:endParaRPr lang="ru-RU" b="1" dirty="0">
              <a:solidFill>
                <a:srgbClr val="7030A0"/>
              </a:solidFill>
              <a:latin typeface="Monotype Corsiva" panose="03010101010201010101" pitchFamily="66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962807" y="1334305"/>
            <a:ext cx="3295295" cy="4998255"/>
          </a:xfrm>
        </p:spPr>
        <p:txBody>
          <a:bodyPr>
            <a:normAutofit fontScale="92500" lnSpcReduction="10000"/>
          </a:bodyPr>
          <a:lstStyle/>
          <a:p>
            <a:pPr marL="457200" indent="-457200" algn="ctr">
              <a:spcAft>
                <a:spcPts val="0"/>
              </a:spcAft>
              <a:buAutoNum type="arabicPeriod"/>
              <a:tabLst>
                <a:tab pos="5686425" algn="l"/>
              </a:tabLst>
            </a:pPr>
            <a:endParaRPr lang="uk-UA" sz="2600" b="1" i="1" dirty="0" smtClean="0">
              <a:solidFill>
                <a:srgbClr val="7030A0"/>
              </a:solidFill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  <a:p>
            <a:pPr marL="457200" indent="-457200" algn="ctr">
              <a:spcAft>
                <a:spcPts val="0"/>
              </a:spcAft>
              <a:buAutoNum type="arabicPeriod"/>
              <a:tabLst>
                <a:tab pos="5686425" algn="l"/>
              </a:tabLst>
            </a:pPr>
            <a:r>
              <a:rPr lang="uk-UA" sz="2600" b="1" i="1" dirty="0" smtClean="0">
                <a:solidFill>
                  <a:srgbClr val="7030A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Салатик </a:t>
            </a:r>
            <a:r>
              <a:rPr lang="uk-UA" sz="2600" b="1" i="1" dirty="0">
                <a:solidFill>
                  <a:srgbClr val="7030A0"/>
                </a:solidFill>
                <a:latin typeface="Times New Roman"/>
                <a:ea typeface="Times New Roman"/>
              </a:rPr>
              <a:t>із </a:t>
            </a:r>
            <a:r>
              <a:rPr lang="uk-UA" sz="2600" b="1" i="1" dirty="0" smtClean="0">
                <a:solidFill>
                  <a:srgbClr val="7030A0"/>
                </a:solidFill>
                <a:latin typeface="Times New Roman"/>
                <a:ea typeface="Times New Roman"/>
              </a:rPr>
              <a:t>запитань.</a:t>
            </a:r>
          </a:p>
          <a:p>
            <a:pPr marL="0" indent="0" algn="ctr">
              <a:spcAft>
                <a:spcPts val="0"/>
              </a:spcAft>
              <a:buNone/>
              <a:tabLst>
                <a:tab pos="5686425" algn="l"/>
              </a:tabLst>
            </a:pPr>
            <a:endParaRPr lang="ru-RU" sz="2600" b="1" i="1" dirty="0">
              <a:solidFill>
                <a:srgbClr val="7030A0"/>
              </a:solidFill>
              <a:latin typeface="Times New Roman"/>
              <a:ea typeface="Times New Roman"/>
            </a:endParaRPr>
          </a:p>
          <a:p>
            <a:pPr marL="0" indent="0" algn="ctr">
              <a:spcAft>
                <a:spcPts val="0"/>
              </a:spcAft>
              <a:buNone/>
              <a:tabLst>
                <a:tab pos="5686425" algn="l"/>
              </a:tabLst>
            </a:pPr>
            <a:r>
              <a:rPr lang="uk-UA" sz="2600" b="1" i="1" dirty="0">
                <a:solidFill>
                  <a:srgbClr val="7030A0"/>
                </a:solidFill>
                <a:latin typeface="Times New Roman"/>
                <a:ea typeface="Times New Roman"/>
              </a:rPr>
              <a:t>2. «Гарячі </a:t>
            </a:r>
            <a:r>
              <a:rPr lang="uk-UA" sz="2600" b="1" i="1" dirty="0" smtClean="0">
                <a:solidFill>
                  <a:srgbClr val="7030A0"/>
                </a:solidFill>
                <a:latin typeface="Times New Roman"/>
                <a:ea typeface="Times New Roman"/>
              </a:rPr>
              <a:t>приклади»        </a:t>
            </a:r>
            <a:endParaRPr lang="uk-UA" sz="2600" b="1" i="1" dirty="0">
              <a:solidFill>
                <a:srgbClr val="7030A0"/>
              </a:solidFill>
              <a:latin typeface="Times New Roman"/>
              <a:ea typeface="Times New Roman"/>
            </a:endParaRPr>
          </a:p>
          <a:p>
            <a:pPr marL="0" indent="0" algn="ctr">
              <a:spcAft>
                <a:spcPts val="0"/>
              </a:spcAft>
              <a:buNone/>
              <a:tabLst>
                <a:tab pos="5686425" algn="l"/>
              </a:tabLst>
            </a:pPr>
            <a:endParaRPr lang="ru-RU" sz="2600" b="1" i="1" dirty="0">
              <a:solidFill>
                <a:srgbClr val="7030A0"/>
              </a:solidFill>
              <a:latin typeface="Times New Roman"/>
              <a:ea typeface="Times New Roman"/>
            </a:endParaRPr>
          </a:p>
          <a:p>
            <a:pPr marL="457200" indent="-457200" algn="ctr">
              <a:spcAft>
                <a:spcPts val="0"/>
              </a:spcAft>
              <a:buAutoNum type="arabicPeriod" startAt="3"/>
              <a:tabLst>
                <a:tab pos="5686425" algn="l"/>
              </a:tabLst>
            </a:pPr>
            <a:r>
              <a:rPr lang="uk-UA" sz="2600" b="1" i="1" dirty="0" smtClean="0">
                <a:solidFill>
                  <a:srgbClr val="7030A0"/>
                </a:solidFill>
                <a:latin typeface="Times New Roman"/>
                <a:ea typeface="Times New Roman"/>
              </a:rPr>
              <a:t>Рагу </a:t>
            </a:r>
            <a:r>
              <a:rPr lang="uk-UA" sz="2600" b="1" i="1" dirty="0">
                <a:solidFill>
                  <a:srgbClr val="7030A0"/>
                </a:solidFill>
                <a:latin typeface="Times New Roman"/>
                <a:ea typeface="Times New Roman"/>
              </a:rPr>
              <a:t>з гострими приправами із уваги і мислення. Задача </a:t>
            </a:r>
            <a:endParaRPr lang="uk-UA" sz="2600" b="1" i="1" dirty="0" smtClean="0">
              <a:solidFill>
                <a:srgbClr val="7030A0"/>
              </a:solidFill>
              <a:latin typeface="Times New Roman"/>
              <a:ea typeface="Times New Roman"/>
            </a:endParaRPr>
          </a:p>
          <a:p>
            <a:pPr marL="457200" indent="-457200" algn="ctr">
              <a:spcAft>
                <a:spcPts val="0"/>
              </a:spcAft>
              <a:buAutoNum type="arabicPeriod" startAt="3"/>
              <a:tabLst>
                <a:tab pos="5686425" algn="l"/>
              </a:tabLst>
            </a:pPr>
            <a:endParaRPr lang="ru-RU" sz="2600" b="1" i="1" dirty="0">
              <a:solidFill>
                <a:srgbClr val="7030A0"/>
              </a:solidFill>
              <a:latin typeface="Times New Roman"/>
              <a:ea typeface="Times New Roman"/>
            </a:endParaRPr>
          </a:p>
          <a:p>
            <a:pPr marL="0" indent="0" algn="ctr">
              <a:spcAft>
                <a:spcPts val="0"/>
              </a:spcAft>
              <a:buNone/>
              <a:tabLst>
                <a:tab pos="5686425" algn="l"/>
              </a:tabLst>
            </a:pPr>
            <a:r>
              <a:rPr lang="ru-RU" sz="2600" b="1" i="1" dirty="0">
                <a:solidFill>
                  <a:srgbClr val="7030A0"/>
                </a:solidFill>
                <a:latin typeface="Times New Roman"/>
                <a:ea typeface="Times New Roman"/>
              </a:rPr>
              <a:t>4</a:t>
            </a:r>
            <a:r>
              <a:rPr lang="uk-UA" sz="2600" b="1" i="1" dirty="0">
                <a:solidFill>
                  <a:srgbClr val="7030A0"/>
                </a:solidFill>
                <a:latin typeface="Times New Roman"/>
                <a:ea typeface="Times New Roman"/>
              </a:rPr>
              <a:t>. Гостинці від кафе.  Блок-схеми.</a:t>
            </a:r>
            <a:endParaRPr lang="ru-RU" sz="2600" b="1" i="1" dirty="0">
              <a:solidFill>
                <a:srgbClr val="7030A0"/>
              </a:solidFill>
              <a:latin typeface="Times New Roman"/>
              <a:ea typeface="Times New Roman"/>
            </a:endParaRPr>
          </a:p>
          <a:p>
            <a:endParaRPr lang="ru-RU" b="1" i="1" dirty="0">
              <a:solidFill>
                <a:srgbClr val="7030A0"/>
              </a:solidFill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90615" y="1828801"/>
            <a:ext cx="3206940" cy="3377822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724518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bg1">
                  <a:lumMod val="8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25" name="Прямая соединительная линия 124"/>
          <p:cNvCxnSpPr/>
          <p:nvPr/>
        </p:nvCxnSpPr>
        <p:spPr>
          <a:xfrm flipH="1">
            <a:off x="1564046" y="4515543"/>
            <a:ext cx="2290295" cy="0"/>
          </a:xfrm>
          <a:prstGeom prst="line">
            <a:avLst/>
          </a:prstGeom>
          <a:ln w="22225">
            <a:solidFill>
              <a:srgbClr val="00ACE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6" name="Рисунок 1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0705" y="-50357"/>
            <a:ext cx="6858000" cy="6858000"/>
          </a:xfrm>
          <a:prstGeom prst="rect">
            <a:avLst/>
          </a:prstGeom>
        </p:spPr>
      </p:pic>
      <p:sp>
        <p:nvSpPr>
          <p:cNvPr id="90" name="Прямоугольник 89"/>
          <p:cNvSpPr/>
          <p:nvPr/>
        </p:nvSpPr>
        <p:spPr>
          <a:xfrm rot="16200000">
            <a:off x="2868305" y="1272683"/>
            <a:ext cx="18288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400" b="1" dirty="0" smtClean="0">
                <a:solidFill>
                  <a:schemeClr val="bg1">
                    <a:lumMod val="8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Питання № 1</a:t>
            </a:r>
            <a:endParaRPr lang="ru-RU" sz="2400" b="1" dirty="0">
              <a:solidFill>
                <a:schemeClr val="bg1">
                  <a:lumMod val="8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7" name="Прямоугольник 116"/>
          <p:cNvSpPr/>
          <p:nvPr/>
        </p:nvSpPr>
        <p:spPr>
          <a:xfrm rot="16200000">
            <a:off x="2975206" y="3497831"/>
            <a:ext cx="18288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400" b="1" dirty="0" smtClean="0">
                <a:solidFill>
                  <a:schemeClr val="bg1">
                    <a:lumMod val="8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Питання № </a:t>
            </a:r>
            <a:r>
              <a:rPr lang="en-US" sz="2400" b="1" dirty="0" smtClean="0">
                <a:solidFill>
                  <a:schemeClr val="bg1">
                    <a:lumMod val="8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lang="ru-RU" sz="2400" b="1" dirty="0">
              <a:solidFill>
                <a:schemeClr val="bg1">
                  <a:lumMod val="8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8" name="Прямоугольник 117"/>
          <p:cNvSpPr/>
          <p:nvPr/>
        </p:nvSpPr>
        <p:spPr>
          <a:xfrm rot="16200000">
            <a:off x="4313774" y="2236754"/>
            <a:ext cx="18288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400" b="1" dirty="0" smtClean="0">
                <a:solidFill>
                  <a:schemeClr val="bg1">
                    <a:lumMod val="85000"/>
                  </a:schemeClr>
                </a:solidFill>
              </a:rPr>
              <a:t> </a:t>
            </a:r>
            <a:r>
              <a:rPr lang="uk-UA" sz="2400" b="1" dirty="0" smtClean="0">
                <a:solidFill>
                  <a:schemeClr val="bg1">
                    <a:lumMod val="8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Питання № </a:t>
            </a:r>
            <a:r>
              <a:rPr lang="en-US" sz="2400" b="1" dirty="0" smtClean="0">
                <a:solidFill>
                  <a:schemeClr val="bg1">
                    <a:lumMod val="8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ru-RU" sz="2400" b="1" dirty="0">
              <a:solidFill>
                <a:schemeClr val="bg1">
                  <a:lumMod val="8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20" name="Прямая соединительная линия 119"/>
          <p:cNvCxnSpPr/>
          <p:nvPr/>
        </p:nvCxnSpPr>
        <p:spPr>
          <a:xfrm flipH="1">
            <a:off x="1143000" y="2602582"/>
            <a:ext cx="2290295" cy="0"/>
          </a:xfrm>
          <a:prstGeom prst="line">
            <a:avLst/>
          </a:prstGeom>
          <a:ln w="22225">
            <a:solidFill>
              <a:srgbClr val="FF151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2" name="Прямая соединительная линия 121"/>
          <p:cNvCxnSpPr/>
          <p:nvPr/>
        </p:nvCxnSpPr>
        <p:spPr>
          <a:xfrm flipH="1" flipV="1">
            <a:off x="1143000" y="1282890"/>
            <a:ext cx="1" cy="1319692"/>
          </a:xfrm>
          <a:prstGeom prst="line">
            <a:avLst/>
          </a:prstGeom>
          <a:ln w="22225">
            <a:solidFill>
              <a:srgbClr val="FF151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6" name="Прямая соединительная линия 125"/>
          <p:cNvCxnSpPr/>
          <p:nvPr/>
        </p:nvCxnSpPr>
        <p:spPr>
          <a:xfrm flipH="1" flipV="1">
            <a:off x="1564046" y="3195851"/>
            <a:ext cx="1" cy="1319692"/>
          </a:xfrm>
          <a:prstGeom prst="line">
            <a:avLst/>
          </a:prstGeom>
          <a:ln w="22225">
            <a:solidFill>
              <a:srgbClr val="00ACE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8" name="Прямая соединительная линия 127"/>
          <p:cNvCxnSpPr/>
          <p:nvPr/>
        </p:nvCxnSpPr>
        <p:spPr>
          <a:xfrm flipH="1">
            <a:off x="5459007" y="3127611"/>
            <a:ext cx="2165766" cy="0"/>
          </a:xfrm>
          <a:prstGeom prst="line">
            <a:avLst/>
          </a:prstGeom>
          <a:ln w="22225">
            <a:solidFill>
              <a:srgbClr val="FFB13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9" name="Прямая соединительная линия 128"/>
          <p:cNvCxnSpPr/>
          <p:nvPr/>
        </p:nvCxnSpPr>
        <p:spPr>
          <a:xfrm flipH="1" flipV="1">
            <a:off x="7624771" y="1807919"/>
            <a:ext cx="1" cy="1319692"/>
          </a:xfrm>
          <a:prstGeom prst="line">
            <a:avLst/>
          </a:prstGeom>
          <a:ln w="22225">
            <a:solidFill>
              <a:srgbClr val="FFB13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2" name="Овал 131"/>
          <p:cNvSpPr/>
          <p:nvPr/>
        </p:nvSpPr>
        <p:spPr>
          <a:xfrm>
            <a:off x="1030825" y="1087825"/>
            <a:ext cx="224347" cy="224347"/>
          </a:xfrm>
          <a:prstGeom prst="ellipse">
            <a:avLst/>
          </a:prstGeom>
          <a:gradFill>
            <a:gsLst>
              <a:gs pos="0">
                <a:srgbClr val="FF151F"/>
              </a:gs>
              <a:gs pos="50000">
                <a:srgbClr val="C00000"/>
              </a:gs>
              <a:gs pos="100000">
                <a:srgbClr val="FF151F"/>
              </a:gs>
            </a:gsLst>
          </a:gra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3" name="Овал 132"/>
          <p:cNvSpPr/>
          <p:nvPr/>
        </p:nvSpPr>
        <p:spPr>
          <a:xfrm>
            <a:off x="1451872" y="3015437"/>
            <a:ext cx="224347" cy="224347"/>
          </a:xfrm>
          <a:prstGeom prst="ellipse">
            <a:avLst/>
          </a:prstGeom>
          <a:gradFill>
            <a:gsLst>
              <a:gs pos="0">
                <a:srgbClr val="00ACE5"/>
              </a:gs>
              <a:gs pos="50000">
                <a:schemeClr val="accent1">
                  <a:satMod val="110000"/>
                  <a:lumMod val="100000"/>
                  <a:shade val="100000"/>
                </a:schemeClr>
              </a:gs>
              <a:gs pos="100000">
                <a:srgbClr val="00ACE5"/>
              </a:gs>
            </a:gsLst>
          </a:gra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4" name="Овал 133"/>
          <p:cNvSpPr/>
          <p:nvPr/>
        </p:nvSpPr>
        <p:spPr>
          <a:xfrm>
            <a:off x="7512597" y="1585358"/>
            <a:ext cx="224347" cy="224347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TextBox 1"/>
          <p:cNvSpPr txBox="1"/>
          <p:nvPr/>
        </p:nvSpPr>
        <p:spPr>
          <a:xfrm>
            <a:off x="1451872" y="1115421"/>
            <a:ext cx="1870127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8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Множене</a:t>
            </a:r>
          </a:p>
          <a:p>
            <a:r>
              <a:rPr lang="uk-UA" sz="28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Множник </a:t>
            </a:r>
          </a:p>
          <a:p>
            <a:r>
              <a:rPr lang="uk-UA" sz="28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Добуток</a:t>
            </a:r>
            <a:endParaRPr lang="ru-RU" sz="2800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792326" y="1516642"/>
            <a:ext cx="149912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8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Ділення</a:t>
            </a:r>
            <a:endParaRPr lang="ru-RU" sz="2800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332344" y="3429000"/>
            <a:ext cx="59503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2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</a:t>
            </a:r>
            <a:endParaRPr lang="ru-RU" sz="3200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740431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3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b="1" dirty="0" smtClean="0">
                <a:solidFill>
                  <a:srgbClr val="7030A0"/>
                </a:solidFill>
                <a:latin typeface="Monotype Corsiva" panose="03010101010201010101" pitchFamily="66" charset="0"/>
              </a:rPr>
              <a:t>Гарячі приклади №</a:t>
            </a:r>
            <a:endParaRPr lang="ru-RU" b="1" dirty="0">
              <a:solidFill>
                <a:srgbClr val="7030A0"/>
              </a:solidFill>
              <a:latin typeface="Monotype Corsiva" panose="03010101010201010101" pitchFamily="66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uk-UA" dirty="0" smtClean="0"/>
          </a:p>
          <a:p>
            <a:pPr marL="57150" indent="0">
              <a:spcAft>
                <a:spcPts val="0"/>
              </a:spcAft>
              <a:buNone/>
              <a:tabLst>
                <a:tab pos="5686425" algn="l"/>
              </a:tabLst>
            </a:pPr>
            <a:r>
              <a:rPr lang="uk-UA" sz="2400" dirty="0" smtClean="0">
                <a:latin typeface="Times New Roman"/>
                <a:ea typeface="Times New Roman"/>
              </a:rPr>
              <a:t> </a:t>
            </a:r>
            <a:r>
              <a:rPr lang="uk-UA" sz="2400" b="1" dirty="0" smtClean="0">
                <a:latin typeface="Times New Roman"/>
                <a:ea typeface="Times New Roman"/>
              </a:rPr>
              <a:t>7…6=42                         63…7=70                      48…6=8</a:t>
            </a:r>
          </a:p>
          <a:p>
            <a:pPr marL="57150" indent="0">
              <a:spcAft>
                <a:spcPts val="0"/>
              </a:spcAft>
              <a:buNone/>
              <a:tabLst>
                <a:tab pos="5686425" algn="l"/>
              </a:tabLst>
            </a:pPr>
            <a:endParaRPr lang="ru-RU" sz="2400" b="1" dirty="0">
              <a:latin typeface="Times New Roman"/>
              <a:ea typeface="Times New Roman"/>
            </a:endParaRPr>
          </a:p>
          <a:p>
            <a:pPr marL="57150" indent="0">
              <a:spcAft>
                <a:spcPts val="0"/>
              </a:spcAft>
              <a:buNone/>
              <a:tabLst>
                <a:tab pos="5686425" algn="l"/>
              </a:tabLst>
            </a:pPr>
            <a:r>
              <a:rPr lang="uk-UA" sz="2400" dirty="0" smtClean="0">
                <a:latin typeface="Times New Roman"/>
                <a:ea typeface="Times New Roman"/>
              </a:rPr>
              <a:t> </a:t>
            </a:r>
            <a:r>
              <a:rPr lang="uk-UA" sz="2400" b="1" dirty="0" smtClean="0">
                <a:latin typeface="Times New Roman"/>
                <a:ea typeface="Times New Roman"/>
              </a:rPr>
              <a:t>7…  6=13                       63…7=9                        7…2=14</a:t>
            </a:r>
            <a:endParaRPr lang="ru-RU" sz="2400" b="1" dirty="0">
              <a:latin typeface="Times New Roman"/>
              <a:ea typeface="Times New Roman"/>
            </a:endParaRPr>
          </a:p>
          <a:p>
            <a:pPr marL="0" indent="0">
              <a:buNone/>
            </a:pPr>
            <a:endParaRPr lang="uk-UA" sz="2400" b="1" dirty="0" smtClean="0"/>
          </a:p>
          <a:p>
            <a:pPr marL="0" indent="0">
              <a:buNone/>
            </a:pPr>
            <a:endParaRPr lang="uk-UA" sz="2400" b="1" dirty="0"/>
          </a:p>
          <a:p>
            <a:pPr marL="0" indent="0">
              <a:buNone/>
            </a:pPr>
            <a:endParaRPr lang="uk-UA" sz="2400" b="1" dirty="0" smtClean="0"/>
          </a:p>
        </p:txBody>
      </p:sp>
      <p:sp>
        <p:nvSpPr>
          <p:cNvPr id="5" name="Плюс 4"/>
          <p:cNvSpPr/>
          <p:nvPr/>
        </p:nvSpPr>
        <p:spPr>
          <a:xfrm>
            <a:off x="4057450" y="2237286"/>
            <a:ext cx="457200" cy="300251"/>
          </a:xfrm>
          <a:prstGeom prst="mathPl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Умножение 6"/>
          <p:cNvSpPr/>
          <p:nvPr/>
        </p:nvSpPr>
        <p:spPr>
          <a:xfrm>
            <a:off x="6890814" y="3100860"/>
            <a:ext cx="327546" cy="341196"/>
          </a:xfrm>
          <a:prstGeom prst="mathMultiply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Деление 7"/>
          <p:cNvSpPr/>
          <p:nvPr/>
        </p:nvSpPr>
        <p:spPr>
          <a:xfrm>
            <a:off x="6971898" y="2217465"/>
            <a:ext cx="457200" cy="327548"/>
          </a:xfrm>
          <a:prstGeom prst="mathDivid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2778" y="3152395"/>
            <a:ext cx="360363" cy="238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9282" y="2281950"/>
            <a:ext cx="255587" cy="255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05868" y="3147776"/>
            <a:ext cx="360363" cy="2682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Плюс 8"/>
          <p:cNvSpPr/>
          <p:nvPr/>
        </p:nvSpPr>
        <p:spPr>
          <a:xfrm>
            <a:off x="1022778" y="5405164"/>
            <a:ext cx="914400" cy="914400"/>
          </a:xfrm>
          <a:prstGeom prst="mathPl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Минус 9"/>
          <p:cNvSpPr/>
          <p:nvPr/>
        </p:nvSpPr>
        <p:spPr>
          <a:xfrm>
            <a:off x="2511188" y="5405164"/>
            <a:ext cx="914400" cy="914400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Умножение 10"/>
          <p:cNvSpPr/>
          <p:nvPr/>
        </p:nvSpPr>
        <p:spPr>
          <a:xfrm>
            <a:off x="4009031" y="5385343"/>
            <a:ext cx="914400" cy="914400"/>
          </a:xfrm>
          <a:prstGeom prst="mathMultiply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Деление 11"/>
          <p:cNvSpPr/>
          <p:nvPr/>
        </p:nvSpPr>
        <p:spPr>
          <a:xfrm>
            <a:off x="5308979" y="5405164"/>
            <a:ext cx="914400" cy="914400"/>
          </a:xfrm>
          <a:prstGeom prst="mathDivide">
            <a:avLst>
              <a:gd name="adj1" fmla="val 23520"/>
              <a:gd name="adj2" fmla="val 5880"/>
              <a:gd name="adj3" fmla="val 12493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241087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uiExpand="1" build="p"/>
      <p:bldP spid="5" grpId="0" animBg="1"/>
      <p:bldP spid="7" grpId="0" animBg="1"/>
      <p:bldP spid="8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565</TotalTime>
  <Words>273</Words>
  <Application>Microsoft Office PowerPoint</Application>
  <PresentationFormat>Экран (4:3)</PresentationFormat>
  <Paragraphs>94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У математичному кафе.</vt:lpstr>
      <vt:lpstr>Презентация PowerPoint</vt:lpstr>
      <vt:lpstr>Презентация PowerPoint</vt:lpstr>
      <vt:lpstr>                        Математичний бій                     а       б       в      г       д      е  </vt:lpstr>
      <vt:lpstr>Каліграфічна хвилинка. </vt:lpstr>
      <vt:lpstr>   Тема: Вправи та задачі на засвоєння    таблиць  множення і  ділення.   Мета:</vt:lpstr>
      <vt:lpstr>Це наш план уроку :</vt:lpstr>
      <vt:lpstr>Презентация PowerPoint</vt:lpstr>
      <vt:lpstr>Гарячі приклади №</vt:lpstr>
      <vt:lpstr>«Рагу» з гострими приправами із уваги і мислення.  Задача. </vt:lpstr>
      <vt:lpstr>Коротка умова:</vt:lpstr>
      <vt:lpstr>Презентация PowerPoint</vt:lpstr>
      <vt:lpstr>Презентация PowerPoint</vt:lpstr>
      <vt:lpstr>Метод Прес.</vt:lpstr>
      <vt:lpstr>Дякую за урок!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Name of  presentation</dc:title>
  <dc:creator>Павел</dc:creator>
  <cp:lastModifiedBy>Julia</cp:lastModifiedBy>
  <cp:revision>78</cp:revision>
  <dcterms:created xsi:type="dcterms:W3CDTF">2014-11-21T11:00:06Z</dcterms:created>
  <dcterms:modified xsi:type="dcterms:W3CDTF">2017-11-26T16:44:45Z</dcterms:modified>
</cp:coreProperties>
</file>