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4" d="100"/>
          <a:sy n="64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A%D0%BE%D0%BB%D0%BE%D0%BD%D0%B0%D0%B4%D0%B0" TargetMode="External"/><Relationship Id="rId3" Type="http://schemas.openxmlformats.org/officeDocument/2006/relationships/hyperlink" Target="https://uk.wikipedia.org/wiki/450_%D0%B4%D0%BE_%D0%BD._%D0%B5." TargetMode="External"/><Relationship Id="rId7" Type="http://schemas.openxmlformats.org/officeDocument/2006/relationships/hyperlink" Target="https://uk.wikipedia.org/wiki/%D0%9C%D0%B5%D1%82%D1%80" TargetMode="External"/><Relationship Id="rId12" Type="http://schemas.openxmlformats.org/officeDocument/2006/relationships/image" Target="../media/image22.gif"/><Relationship Id="rId2" Type="http://schemas.openxmlformats.org/officeDocument/2006/relationships/hyperlink" Target="https://uk.wikipedia.org/wiki/7_%D1%81%D1%82%D0%BE%D0%BB%D1%96%D1%82%D1%82%D1%8F_%D0%B4%D0%BE_%D0%BD._%D0%B5.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4%D0%BE%D0%B2%D0%B6%D0%B8%D0%BD%D0%B0" TargetMode="External"/><Relationship Id="rId11" Type="http://schemas.openxmlformats.org/officeDocument/2006/relationships/image" Target="../media/image21.jpeg"/><Relationship Id="rId5" Type="http://schemas.openxmlformats.org/officeDocument/2006/relationships/hyperlink" Target="https://uk.wikipedia.org/wiki/%D0%94%D0%B5%D1%80%D0%B5%D0%B2%D0%BE" TargetMode="External"/><Relationship Id="rId10" Type="http://schemas.openxmlformats.org/officeDocument/2006/relationships/hyperlink" Target="https://uk.wikipedia.org/wiki/%D0%97%D0%BE%D0%BB%D0%BE%D1%82%D0%BE" TargetMode="External"/><Relationship Id="rId4" Type="http://schemas.openxmlformats.org/officeDocument/2006/relationships/hyperlink" Target="https://uk.wikipedia.org/wiki/%D0%9C%D0%B0%D1%80%D0%BC%D1%83%D1%80" TargetMode="External"/><Relationship Id="rId9" Type="http://schemas.openxmlformats.org/officeDocument/2006/relationships/hyperlink" Target="https://uk.wikipedia.org/wiki/%D0%92%D0%B8%D1%81%D0%BE%D1%82%D0%B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Картинки по запросу старовинна карта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44" y="106724"/>
            <a:ext cx="8786874" cy="66152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357166"/>
            <a:ext cx="6786610" cy="10001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Урок-подорож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Ділення звичайних дробів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Картинки по запросу сім чудес світу сучасний літа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643446"/>
            <a:ext cx="3214678" cy="1813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857224" y="1571612"/>
            <a:ext cx="7572428" cy="27146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закріпити вміння застосовувати правило ділення звичайних дробів до обчислення значень виразів; розвивати пізнавальні здібності; виховувати старанність, почуття відповідальності за результати своєї роботи.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артинки по запросу турція карта"/>
          <p:cNvPicPr>
            <a:picLocks noChangeAspect="1" noChangeArrowheads="1"/>
          </p:cNvPicPr>
          <p:nvPr/>
        </p:nvPicPr>
        <p:blipFill>
          <a:blip r:embed="rId2" cstate="print"/>
          <a:srcRect l="1515" t="6338" r="1514" b="2816"/>
          <a:stretch>
            <a:fillRect/>
          </a:stretch>
        </p:blipFill>
        <p:spPr bwMode="auto">
          <a:xfrm>
            <a:off x="4000496" y="1071546"/>
            <a:ext cx="4572032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ая выноска 4"/>
          <p:cNvSpPr/>
          <p:nvPr/>
        </p:nvSpPr>
        <p:spPr>
          <a:xfrm>
            <a:off x="5786446" y="214290"/>
            <a:ext cx="2428892" cy="571504"/>
          </a:xfrm>
          <a:prstGeom prst="wedgeRectCallou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Турція</a:t>
            </a:r>
            <a:endParaRPr lang="uk-UA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643182"/>
            <a:ext cx="2571768" cy="1357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№414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4500562" y="357166"/>
            <a:ext cx="4143404" cy="571504"/>
          </a:xfrm>
          <a:prstGeom prst="wedgeRectCallou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Храм Артеміди в Ефесі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142984"/>
            <a:ext cx="4643470" cy="5000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endParaRPr lang="ru-RU" sz="21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Заснування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храму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Артеміди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 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7 століття до н. е."/>
              </a:rPr>
              <a:t>7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7 століття до н. е."/>
              </a:rPr>
              <a:t>сторіччя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7 століття до н. е."/>
              </a:rPr>
              <a:t> до н. е.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сама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споруда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побудована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 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450 до н. е."/>
              </a:rPr>
              <a:t>450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450 до н. е."/>
              </a:rPr>
              <a:t>році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450 до н. е."/>
              </a:rPr>
              <a:t> до н. е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450 до н. е."/>
              </a:rPr>
              <a:t>.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Храм являв собою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прямокутну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будівлю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Мармур"/>
              </a:rPr>
              <a:t>мармуру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та 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tooltip="Дерево"/>
              </a:rPr>
              <a:t>дерева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tooltip="Довжина"/>
              </a:rPr>
              <a:t>довжиною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105 та шириною 51 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tooltip="Метр"/>
              </a:rPr>
              <a:t>метр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обнесену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подвійною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 tooltip="Колонада"/>
              </a:rPr>
              <a:t>колонадою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127 колон 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 tooltip="Висота"/>
              </a:rPr>
              <a:t>висотою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18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Відомостей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оздоблення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храму не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збереглося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відомо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всередені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знаходилась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облицьована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 tooltip="Золото"/>
              </a:rPr>
              <a:t>золотом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статуя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Артеміди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висотою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 м. </a:t>
            </a:r>
          </a:p>
          <a:p>
            <a:pPr algn="just"/>
            <a:endParaRPr lang="uk-UA" sz="21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1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1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1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Картинки по запросу храм артеміди в Ефесі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86380" y="1214422"/>
            <a:ext cx="3500462" cy="2565224"/>
          </a:xfrm>
          <a:prstGeom prst="rect">
            <a:avLst/>
          </a:prstGeom>
          <a:noFill/>
        </p:spPr>
      </p:pic>
      <p:pic>
        <p:nvPicPr>
          <p:cNvPr id="7" name="Picture 1"/>
          <p:cNvPicPr/>
          <p:nvPr/>
        </p:nvPicPr>
        <p:blipFill>
          <a:blip r:embed="rId12" cstate="print"/>
          <a:srcRect r="10025" b="8715"/>
          <a:stretch/>
        </p:blipFill>
        <p:spPr>
          <a:xfrm>
            <a:off x="5286380" y="4143380"/>
            <a:ext cx="3429024" cy="2500306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428728" y="5929330"/>
            <a:ext cx="2214578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№416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2285984" y="357166"/>
            <a:ext cx="6357982" cy="571504"/>
          </a:xfrm>
          <a:prstGeom prst="wedgeRectCallou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Мавзолей </a:t>
            </a:r>
            <a:r>
              <a:rPr lang="uk-UA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Мавсола</a:t>
            </a:r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Галікарнасі</a:t>
            </a:r>
          </a:p>
        </p:txBody>
      </p:sp>
      <p:sp>
        <p:nvSpPr>
          <p:cNvPr id="5" name="CustomShape 1"/>
          <p:cNvSpPr/>
          <p:nvPr/>
        </p:nvSpPr>
        <p:spPr>
          <a:xfrm>
            <a:off x="0" y="1000108"/>
            <a:ext cx="8560648" cy="1311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uk-UA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Calibri"/>
              </a:rPr>
              <a:t>	</a:t>
            </a:r>
            <a:r>
              <a:rPr lang="en-US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Гробниця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царя </a:t>
            </a:r>
            <a:r>
              <a:rPr lang="en-US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Мавсола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споруджена у середині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IV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стол</a:t>
            </a:r>
            <a:r>
              <a:rPr lang="uk-UA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іття</a:t>
            </a:r>
            <a:r>
              <a:rPr lang="uk-UA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до н.е. за наказом його дружини </a:t>
            </a:r>
            <a:r>
              <a:rPr lang="uk-UA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Артемсії</a:t>
            </a:r>
            <a:r>
              <a:rPr lang="uk-UA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. Вона була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побудована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з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цегли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і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облицьована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зсередини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і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зовні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білим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мармуром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Стіни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справляли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враження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дзеркальної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поверхні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Висота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її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сягала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60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метрів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/>
          <p:nvPr/>
        </p:nvPicPr>
        <p:blipFill>
          <a:blip r:embed="rId2" cstate="print"/>
          <a:srcRect l="9447" t="20159" r="3614" b="19360"/>
          <a:stretch/>
        </p:blipFill>
        <p:spPr>
          <a:xfrm>
            <a:off x="6215074" y="2357430"/>
            <a:ext cx="2683440" cy="2800080"/>
          </a:xfrm>
          <a:prstGeom prst="rect">
            <a:avLst/>
          </a:prstGeom>
          <a:ln>
            <a:noFill/>
          </a:ln>
        </p:spPr>
      </p:pic>
      <p:sp>
        <p:nvSpPr>
          <p:cNvPr id="7" name="CustomShape 4"/>
          <p:cNvSpPr/>
          <p:nvPr/>
        </p:nvSpPr>
        <p:spPr>
          <a:xfrm>
            <a:off x="0" y="2357430"/>
            <a:ext cx="6143636" cy="12858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uk-UA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Calibri"/>
              </a:rPr>
              <a:t>	</a:t>
            </a:r>
            <a:r>
              <a:rPr lang="en-US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Перший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поверх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де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покоїлася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урна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з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прахом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мав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вигляд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величезного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куба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висотою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20 м і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площею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5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тис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. м².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Це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приміщення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вартував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ряд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кам'яних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левів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360" y="5357826"/>
            <a:ext cx="914364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Гробниця</a:t>
            </a:r>
            <a:r>
              <a:rPr lang="en-US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була</a:t>
            </a:r>
            <a:r>
              <a:rPr lang="en-US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названа</a:t>
            </a:r>
            <a:r>
              <a:rPr lang="en-US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мавзолеєм</a:t>
            </a:r>
            <a:r>
              <a:rPr lang="en-US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, </a:t>
            </a:r>
            <a:r>
              <a:rPr lang="en-US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на</a:t>
            </a:r>
            <a:r>
              <a:rPr lang="en-US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ім'я</a:t>
            </a:r>
            <a:r>
              <a:rPr lang="en-US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царя</a:t>
            </a:r>
            <a:r>
              <a:rPr lang="en-US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, і </a:t>
            </a:r>
            <a:r>
              <a:rPr lang="en-US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це</a:t>
            </a:r>
            <a:r>
              <a:rPr lang="en-US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слово</a:t>
            </a:r>
            <a:r>
              <a:rPr lang="en-US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стало</a:t>
            </a:r>
            <a:r>
              <a:rPr lang="en-US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означати</a:t>
            </a:r>
            <a:r>
              <a:rPr lang="en-US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uk-UA" sz="20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будь-яку</a:t>
            </a:r>
            <a:r>
              <a:rPr lang="en-US" sz="20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значну</a:t>
            </a:r>
            <a:r>
              <a:rPr lang="en-US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і </a:t>
            </a:r>
            <a:r>
              <a:rPr lang="en-US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величну</a:t>
            </a:r>
            <a:r>
              <a:rPr lang="en-US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en-US" sz="2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гробницю</a:t>
            </a:r>
            <a:r>
              <a:rPr lang="en-US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.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5"/>
          <p:cNvSpPr/>
          <p:nvPr/>
        </p:nvSpPr>
        <p:spPr>
          <a:xfrm>
            <a:off x="0" y="3357562"/>
            <a:ext cx="6072198" cy="857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Другий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поверх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був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обнесений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із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зовнішньої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сторони</a:t>
            </a:r>
            <a:r>
              <a:rPr lang="uk-UA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прекрасною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колонадою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000504"/>
            <a:ext cx="61436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uk-UA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      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Наступний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поверх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був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виконаний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у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вигляді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багатоступінчастої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піраміди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її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вінчали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фігури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Мавсола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і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Артемісії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які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керували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четвіркою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коней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запряжених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в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колісницю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15140" y="6143620"/>
            <a:ext cx="2214578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№420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и по запросу карта азія ір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6112387" cy="408885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ая выноска 4"/>
          <p:cNvSpPr/>
          <p:nvPr/>
        </p:nvSpPr>
        <p:spPr>
          <a:xfrm>
            <a:off x="5715008" y="500042"/>
            <a:ext cx="2428892" cy="571504"/>
          </a:xfrm>
          <a:prstGeom prst="wedgeRectCallou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Ірак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5715016"/>
            <a:ext cx="2214578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№420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/>
          <p:nvPr/>
        </p:nvPicPr>
        <p:blipFill>
          <a:blip r:embed="rId2" cstate="print"/>
          <a:srcRect t="8217" b="17019"/>
          <a:stretch/>
        </p:blipFill>
        <p:spPr>
          <a:xfrm>
            <a:off x="285720" y="1285860"/>
            <a:ext cx="3816000" cy="1900440"/>
          </a:xfrm>
          <a:prstGeom prst="rect">
            <a:avLst/>
          </a:prstGeom>
          <a:ln>
            <a:noFill/>
          </a:ln>
        </p:spPr>
      </p:pic>
      <p:pic>
        <p:nvPicPr>
          <p:cNvPr id="5" name="Picture 5"/>
          <p:cNvPicPr/>
          <p:nvPr/>
        </p:nvPicPr>
        <p:blipFill>
          <a:blip r:embed="rId3" cstate="print"/>
          <a:stretch/>
        </p:blipFill>
        <p:spPr>
          <a:xfrm>
            <a:off x="285720" y="3857628"/>
            <a:ext cx="3816000" cy="2525760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ая выноска 5"/>
          <p:cNvSpPr/>
          <p:nvPr/>
        </p:nvSpPr>
        <p:spPr>
          <a:xfrm>
            <a:off x="1571604" y="214290"/>
            <a:ext cx="6357982" cy="571504"/>
          </a:xfrm>
          <a:prstGeom prst="wedgeRectCallou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Сади Семіраміди</a:t>
            </a:r>
          </a:p>
        </p:txBody>
      </p:sp>
      <p:sp>
        <p:nvSpPr>
          <p:cNvPr id="8" name="CustomShape 2"/>
          <p:cNvSpPr/>
          <p:nvPr/>
        </p:nvSpPr>
        <p:spPr>
          <a:xfrm>
            <a:off x="4068360" y="1214422"/>
            <a:ext cx="507564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uk-UA" sz="2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uk-UA" sz="21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Збудувані</a:t>
            </a:r>
            <a:r>
              <a:rPr lang="uk-UA" sz="2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21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Вавілонським</a:t>
            </a:r>
            <a:r>
              <a:rPr lang="uk-UA" sz="2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царем </a:t>
            </a:r>
            <a:r>
              <a:rPr lang="uk-UA" sz="21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Навуходоносором</a:t>
            </a:r>
            <a:r>
              <a:rPr lang="uk-UA" sz="2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для дружини </a:t>
            </a:r>
            <a:r>
              <a:rPr lang="uk-UA" sz="21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Амітіс</a:t>
            </a:r>
            <a:r>
              <a:rPr lang="uk-UA" sz="2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1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Висячі</a:t>
            </a:r>
            <a:r>
              <a:rPr lang="en-US" sz="2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Сади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являли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собою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піраміду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що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складалася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з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чотирьох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ярусів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—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платформ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їх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підтримували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колони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висотою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до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25 м.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Нижній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ярус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мав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форму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неправильного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чотирикутника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найбільша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сторона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якого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становила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42 м,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найменша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— 34 м. </a:t>
            </a:r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4068360" y="3857628"/>
            <a:ext cx="5075640" cy="2835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uk-UA" sz="2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en-US" sz="21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Щоб</a:t>
            </a:r>
            <a:r>
              <a:rPr lang="en-US" sz="2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запобігти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просочуванню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поливної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води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поверхню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кожної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платформи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спочатку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покривали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шаром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тростини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змішаної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з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асфальтом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потім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двома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шарами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цегли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1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поверх</a:t>
            </a:r>
            <a:r>
              <a:rPr lang="en-US" sz="2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усього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укладалися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свинцеві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плити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На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них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товстим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шаром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лежала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родюча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земля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куди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було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висаджене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насіння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різних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трав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квітів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чагарників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дерев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>
            <a:off x="6715108" y="0"/>
            <a:ext cx="2428892" cy="571504"/>
          </a:xfrm>
          <a:prstGeom prst="wedgeRectCallou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Єгипет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42910" y="928670"/>
          <a:ext cx="5968413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398780"/>
                <a:gridCol w="468923"/>
                <a:gridCol w="411480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 rowSpan="3" gridSpan="3"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kumimoji="0" lang="ru-RU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0" lang="ru-RU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rowSpan="5" gridSpan="2"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071670" y="1285860"/>
          <a:ext cx="468923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7030A0"/>
                          </a:solidFill>
                        </a:rPr>
                        <a:t>З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286248" y="928670"/>
          <a:ext cx="468923" cy="370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</a:tblGrid>
              <a:tr h="339104">
                <a:tc>
                  <a:txBody>
                    <a:bodyPr/>
                    <a:lstStyle/>
                    <a:p>
                      <a:r>
                        <a:rPr lang="uk-UA" dirty="0" smtClean="0"/>
                        <a:t>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214810" y="428604"/>
            <a:ext cx="499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1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214942" y="500042"/>
            <a:ext cx="499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2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000232" y="714356"/>
            <a:ext cx="499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3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14678" y="1285860"/>
            <a:ext cx="499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4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2000240"/>
            <a:ext cx="499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5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2714620"/>
            <a:ext cx="499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6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00034" y="3857628"/>
            <a:ext cx="4990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7</a:t>
            </a:r>
            <a:endParaRPr lang="ru-RU" sz="2400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214942" y="928670"/>
          <a:ext cx="468923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І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Я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786182" y="1285860"/>
          <a:ext cx="281353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642910" y="2071678"/>
          <a:ext cx="409272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398780"/>
                <a:gridCol w="468923"/>
                <a:gridCol w="411480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642910" y="2786058"/>
          <a:ext cx="409272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398780"/>
                <a:gridCol w="468923"/>
                <a:gridCol w="411480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142976" y="3929066"/>
          <a:ext cx="409272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398780"/>
                <a:gridCol w="468923"/>
                <a:gridCol w="411480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Й</a:t>
                      </a:r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</a:tr>
            </a:tbl>
          </a:graphicData>
        </a:graphic>
      </p:graphicFrame>
      <p:pic>
        <p:nvPicPr>
          <p:cNvPr id="52228" name="Picture 4" descr="C:\Users\Пользователь\Downloads\Gmail (1)\IMG_1677.JPG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 l="5320" t="50000" b="8085"/>
          <a:stretch>
            <a:fillRect/>
          </a:stretch>
        </p:blipFill>
        <p:spPr bwMode="auto">
          <a:xfrm>
            <a:off x="357158" y="4643446"/>
            <a:ext cx="8700138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1571604" y="214290"/>
            <a:ext cx="6357982" cy="571504"/>
          </a:xfrm>
          <a:prstGeom prst="wedgeRectCallou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Александрійський</a:t>
            </a:r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маяк</a:t>
            </a:r>
          </a:p>
        </p:txBody>
      </p:sp>
      <p:pic>
        <p:nvPicPr>
          <p:cNvPr id="5" name="Picture 2"/>
          <p:cNvPicPr/>
          <p:nvPr/>
        </p:nvPicPr>
        <p:blipFill>
          <a:blip r:embed="rId2" cstate="print"/>
          <a:stretch/>
        </p:blipFill>
        <p:spPr>
          <a:xfrm>
            <a:off x="6444360" y="1052640"/>
            <a:ext cx="2437920" cy="1618920"/>
          </a:xfrm>
          <a:prstGeom prst="rect">
            <a:avLst/>
          </a:prstGeom>
          <a:ln>
            <a:noFill/>
          </a:ln>
        </p:spPr>
      </p:pic>
      <p:pic>
        <p:nvPicPr>
          <p:cNvPr id="6" name="Picture 4"/>
          <p:cNvPicPr/>
          <p:nvPr/>
        </p:nvPicPr>
        <p:blipFill>
          <a:blip r:embed="rId3" cstate="print"/>
          <a:stretch/>
        </p:blipFill>
        <p:spPr>
          <a:xfrm>
            <a:off x="642910" y="2857496"/>
            <a:ext cx="3533620" cy="2395168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71472" y="1142984"/>
            <a:ext cx="528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Знаходився на острові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Фарос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З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авдяки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висоті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вогнів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гарантував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морякам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безпечне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плавання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гавань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Александрії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314324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Джерелом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світла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служило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велике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багаття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що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постійно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підтримувалося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Яким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чином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досягалася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яскравість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і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дальність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освітлення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досі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не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встановлено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За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однією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з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версій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цей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ефект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досягався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за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допомогою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величезних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дзеркал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з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полірованої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бронзи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або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скла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За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іншою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—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завдяки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використанню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прозорих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шліфованих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каменів-лінз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Картинки по запросу карта украї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357562"/>
            <a:ext cx="4667236" cy="3200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571604" y="714356"/>
            <a:ext cx="6000792" cy="1428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Домашнє завдання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§17 повторити, №411, 421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428604"/>
            <a:ext cx="6786610" cy="10001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Перевірка домашнього завдання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785926"/>
            <a:ext cx="7715304" cy="2500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№405</a:t>
            </a:r>
          </a:p>
          <a:p>
            <a:endParaRPr lang="uk-UA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00034" y="2143116"/>
          <a:ext cx="1143008" cy="1986789"/>
        </p:xfrm>
        <a:graphic>
          <a:graphicData uri="http://schemas.openxmlformats.org/presentationml/2006/ole">
            <p:oleObj spid="_x0000_s26626" name="Формула" r:id="rId3" imgW="672840" imgH="81252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000232" y="2214554"/>
          <a:ext cx="1357322" cy="1703307"/>
        </p:xfrm>
        <a:graphic>
          <a:graphicData uri="http://schemas.openxmlformats.org/presentationml/2006/ole">
            <p:oleObj spid="_x0000_s26627" name="Формула" r:id="rId4" imgW="647640" imgH="81252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3786182" y="2214554"/>
          <a:ext cx="1643074" cy="1643074"/>
        </p:xfrm>
        <a:graphic>
          <a:graphicData uri="http://schemas.openxmlformats.org/presentationml/2006/ole">
            <p:oleObj spid="_x0000_s26628" name="Формула" r:id="rId5" imgW="812520" imgH="81252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5929322" y="2285992"/>
          <a:ext cx="1785950" cy="1632868"/>
        </p:xfrm>
        <a:graphic>
          <a:graphicData uri="http://schemas.openxmlformats.org/presentationml/2006/ole">
            <p:oleObj spid="_x0000_s26629" name="Формула" r:id="rId6" imgW="888840" imgH="812520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28596" y="4643446"/>
            <a:ext cx="7715304" cy="16430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4714884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№408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428727" y="4786322"/>
          <a:ext cx="5610741" cy="1214446"/>
        </p:xfrm>
        <a:graphic>
          <a:graphicData uri="http://schemas.openxmlformats.org/presentationml/2006/ole">
            <p:oleObj spid="_x0000_s26630" name="Формула" r:id="rId7" imgW="2933640" imgH="634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139685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142984"/>
            <a:ext cx="2919401" cy="4059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ая выноска 4"/>
          <p:cNvSpPr/>
          <p:nvPr/>
        </p:nvSpPr>
        <p:spPr>
          <a:xfrm>
            <a:off x="5857884" y="357166"/>
            <a:ext cx="2428892" cy="571504"/>
          </a:xfrm>
          <a:prstGeom prst="wedgeRectCallou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Єгипет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71480"/>
            <a:ext cx="4286280" cy="10001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Виконайте усні вправи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928802"/>
            <a:ext cx="5000660" cy="3857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endParaRPr lang="uk-UA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uk-UA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Назвіть число, обернене до дробу: </a:t>
            </a:r>
          </a:p>
          <a:p>
            <a:pPr marL="514350" indent="-514350">
              <a:buAutoNum type="arabicPeriod"/>
            </a:pPr>
            <a:endParaRPr lang="uk-UA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uk-UA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uk-UA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Виконайте ділення:</a:t>
            </a:r>
          </a:p>
          <a:p>
            <a:pPr marL="514350" indent="-514350"/>
            <a:endParaRPr lang="uk-UA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uk-UA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uk-UA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928794" y="2928933"/>
          <a:ext cx="2286016" cy="1161745"/>
        </p:xfrm>
        <a:graphic>
          <a:graphicData uri="http://schemas.openxmlformats.org/presentationml/2006/ole">
            <p:oleObj spid="_x0000_s28675" name="Формула" r:id="rId4" imgW="774360" imgH="39348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000232" y="4786321"/>
          <a:ext cx="2357454" cy="830467"/>
        </p:xfrm>
        <a:graphic>
          <a:graphicData uri="http://schemas.openxmlformats.org/presentationml/2006/ole">
            <p:oleObj spid="_x0000_s28676" name="Формула" r:id="rId5" imgW="11174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>
            <a:off x="3286116" y="142852"/>
            <a:ext cx="2928958" cy="571504"/>
          </a:xfrm>
          <a:prstGeom prst="wedgeRectCallou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Піраміда </a:t>
            </a:r>
            <a:r>
              <a:rPr lang="uk-UA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Хеопса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000108"/>
            <a:ext cx="4286280" cy="51435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геометрією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споруда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чотиригранною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рівносторонньою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пірамідою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яко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ї 147 метрів.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серці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піраміди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розташована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«камера фараона»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виконана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монолітних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полірованих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блоків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рожевого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граніту.</a:t>
            </a:r>
          </a:p>
          <a:p>
            <a:pPr algn="just"/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2017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вченим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вдалося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ідентифікувати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піраміді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порожнину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об'ємом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600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кубічних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невідому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зрозуміло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порожнини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там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якісь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археологічні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об'єкти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вона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технічно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необхідною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спорудження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піраміди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Картинки по запросу піраміда Хеоп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071546"/>
            <a:ext cx="3508096" cy="262606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0" name="Picture 4" descr="Картинки по запросу піраміда Хеоп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929066"/>
            <a:ext cx="3643291" cy="273246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и по запросу карта греції"/>
          <p:cNvPicPr>
            <a:picLocks noChangeAspect="1" noChangeArrowheads="1"/>
          </p:cNvPicPr>
          <p:nvPr/>
        </p:nvPicPr>
        <p:blipFill>
          <a:blip r:embed="rId2" cstate="print"/>
          <a:srcRect l="15455" r="22813"/>
          <a:stretch>
            <a:fillRect/>
          </a:stretch>
        </p:blipFill>
        <p:spPr bwMode="auto">
          <a:xfrm>
            <a:off x="5286380" y="1285860"/>
            <a:ext cx="3286148" cy="377191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ая выноска 4"/>
          <p:cNvSpPr/>
          <p:nvPr/>
        </p:nvSpPr>
        <p:spPr>
          <a:xfrm>
            <a:off x="5857884" y="357166"/>
            <a:ext cx="2428892" cy="571504"/>
          </a:xfrm>
          <a:prstGeom prst="wedgeRectCallou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Греція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500174"/>
            <a:ext cx="4286280" cy="10001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№410, </a:t>
            </a:r>
          </a:p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413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 cstate="print"/>
          <a:stretch/>
        </p:blipFill>
        <p:spPr>
          <a:xfrm>
            <a:off x="5909040" y="1643050"/>
            <a:ext cx="3234960" cy="22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/>
          <p:cNvPicPr/>
          <p:nvPr/>
        </p:nvPicPr>
        <p:blipFill>
          <a:blip r:embed="rId3" cstate="print"/>
          <a:stretch/>
        </p:blipFill>
        <p:spPr>
          <a:xfrm>
            <a:off x="6572264" y="4786322"/>
            <a:ext cx="1500198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ая выноска 5"/>
          <p:cNvSpPr/>
          <p:nvPr/>
        </p:nvSpPr>
        <p:spPr>
          <a:xfrm>
            <a:off x="2571736" y="428604"/>
            <a:ext cx="2928958" cy="571504"/>
          </a:xfrm>
          <a:prstGeom prst="wedgeRectCallou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Колос Родоський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1285860"/>
            <a:ext cx="55007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Величезна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статуя (30 м)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грецького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бога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Геліоса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споруджена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292 та 280 роками до н. е. на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гавані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острова Родос. </a:t>
            </a:r>
            <a:r>
              <a:rPr lang="en-US" sz="2000" b="1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000" b="1" spc="-1" dirty="0" err="1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en-US" sz="2000" b="1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тривало</a:t>
            </a:r>
            <a:r>
              <a:rPr lang="en-US" sz="2000" b="1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зведення</a:t>
            </a:r>
            <a:r>
              <a:rPr lang="en-US" sz="2000" b="1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Колоса</a:t>
            </a:r>
            <a:r>
              <a:rPr lang="en-US" sz="2000" b="1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spc="-1" dirty="0" err="1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en-US" sz="2000" b="1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en-US" sz="2000" b="1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спорудження</a:t>
            </a:r>
            <a:r>
              <a:rPr lang="en-US" sz="2000" b="1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статуї</a:t>
            </a:r>
            <a:r>
              <a:rPr lang="en-US" sz="2000" b="1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архітектор</a:t>
            </a:r>
            <a:r>
              <a:rPr lang="en-US" sz="2000" b="1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Харес</a:t>
            </a:r>
            <a:r>
              <a:rPr lang="en-US" sz="2000" b="1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використовував</a:t>
            </a:r>
            <a:r>
              <a:rPr lang="en-US" sz="2000" b="1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en-US" sz="2000" b="1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хитрий</a:t>
            </a:r>
            <a:r>
              <a:rPr lang="en-US" sz="2000" b="1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прийом</a:t>
            </a:r>
            <a:r>
              <a:rPr lang="en-US" sz="2000" b="1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– з </a:t>
            </a:r>
            <a:r>
              <a:rPr lang="en-US" sz="2000" b="1" spc="-1" dirty="0" err="1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en-US" sz="2000" b="1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000" b="1" spc="-1" dirty="0" err="1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зростанням</a:t>
            </a:r>
            <a:r>
              <a:rPr lang="en-US" sz="2000" b="1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2000" b="1" spc="-1" dirty="0" err="1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збільшувався</a:t>
            </a:r>
            <a:r>
              <a:rPr lang="en-US" sz="2000" b="1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en-US" sz="2000" b="1" spc="-1" dirty="0" err="1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земляний</a:t>
            </a:r>
            <a:r>
              <a:rPr lang="en-US" sz="2000" b="1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пагорб</a:t>
            </a:r>
            <a:r>
              <a:rPr lang="en-US" sz="2000" b="1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spc="-1" dirty="0" err="1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en-US" sz="2000" b="1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оточував</a:t>
            </a:r>
            <a:r>
              <a:rPr lang="en-US" sz="2000" b="1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en-US" sz="2000" b="1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1" dirty="0" err="1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Колоса</a:t>
            </a:r>
            <a:r>
              <a:rPr lang="en-US" sz="2000" b="1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через 50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зруйнований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земелтрусом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сильних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поштовхів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надламалися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коліна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статуї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вона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звалилася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вниз.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071546"/>
            <a:ext cx="8215370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Сформулюйте правило ділення двох звичайних дробів</a:t>
            </a:r>
            <a:r>
              <a:rPr lang="uk-UA" sz="3600" dirty="0" smtClean="0"/>
              <a:t>.</a:t>
            </a:r>
          </a:p>
          <a:p>
            <a:pPr marL="457200" indent="-457200" algn="just">
              <a:buAutoNum type="arabicPeriod"/>
            </a:pPr>
            <a:endParaRPr lang="uk-UA" sz="3600" dirty="0" smtClean="0"/>
          </a:p>
          <a:p>
            <a:pPr marL="457200" indent="-457200" algn="just">
              <a:buAutoNum type="arabicPeriod"/>
            </a:pP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Сформулюйте правило ділення двох мішаних чисел</a:t>
            </a:r>
            <a:r>
              <a:rPr lang="uk-UA" sz="3600" dirty="0" smtClean="0"/>
              <a:t>.</a:t>
            </a:r>
          </a:p>
          <a:p>
            <a:pPr marL="457200" indent="-457200" algn="just">
              <a:buAutoNum type="arabicPeriod"/>
            </a:pPr>
            <a:endParaRPr lang="uk-UA" sz="3600" dirty="0" smtClean="0"/>
          </a:p>
          <a:p>
            <a:pPr marL="457200" indent="-457200" algn="just"/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	Сформулюйте правило ділення натурального числа на дріб.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 cstate="print"/>
          <a:srcRect r="3463"/>
          <a:stretch/>
        </p:blipFill>
        <p:spPr>
          <a:xfrm>
            <a:off x="214282" y="1000108"/>
            <a:ext cx="2547720" cy="2664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ая выноска 4"/>
          <p:cNvSpPr/>
          <p:nvPr/>
        </p:nvSpPr>
        <p:spPr>
          <a:xfrm>
            <a:off x="2786050" y="214290"/>
            <a:ext cx="2928958" cy="571504"/>
          </a:xfrm>
          <a:prstGeom prst="wedgeRectCallou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Статуя Зевса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ustomShape 1"/>
          <p:cNvSpPr/>
          <p:nvPr/>
        </p:nvSpPr>
        <p:spPr>
          <a:xfrm>
            <a:off x="2772000" y="1071546"/>
            <a:ext cx="6372000" cy="161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uk-UA" sz="2000" b="1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strike="noStrike" spc="-1" dirty="0" err="1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100" b="1" strike="noStrike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переказами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Олімпії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Зевс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вступив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боротьбу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батьком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Кроносом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пожирав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оракул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передбачив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загибель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сина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Врятований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матір'ю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змужнілий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Зевс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переміг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Кроноса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CustomShape 3"/>
          <p:cNvSpPr/>
          <p:nvPr/>
        </p:nvSpPr>
        <p:spPr>
          <a:xfrm>
            <a:off x="2714612" y="2714620"/>
            <a:ext cx="6143668" cy="857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uk-UA" sz="2000" b="1" strike="noStrike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100" b="1" strike="noStrike" spc="-1" dirty="0" err="1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100" b="1" strike="noStrike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честь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перемоги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встановлені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Олімпійські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відбулися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у 776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b="1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н.е.</a:t>
            </a:r>
            <a:endParaRPr lang="en-US" sz="2100" b="1" strike="noStrike" spc="-1" dirty="0">
              <a:solidFill>
                <a:schemeClr val="accent6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360" y="3763800"/>
            <a:ext cx="8929358" cy="23798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uk-UA" sz="2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  </a:t>
            </a:r>
            <a:r>
              <a:rPr lang="en-US" sz="2100" b="1" strike="noStrike" spc="-1" dirty="0" err="1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Статуя</a:t>
            </a:r>
            <a:r>
              <a:rPr lang="en-US" sz="2100" b="1" strike="noStrike" spc="-1" dirty="0" smtClean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бога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заввишки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сягала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12 м 40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Масивний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п'єдестал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статуї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3,5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висотою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прикрашали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позолочені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фігури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зображували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олімпійських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богів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п'єдесталі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представляв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подобу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Олімпу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знаходився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трон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створений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золота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дорогоцінних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каменів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безліччю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прикрас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слонової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кістки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чорного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trike="noStrike" spc="-1" dirty="0" err="1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дерева</a:t>
            </a:r>
            <a:r>
              <a:rPr lang="en-US" sz="21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264</TotalTime>
  <Words>548</Words>
  <Application>Microsoft Office PowerPoint</Application>
  <PresentationFormat>Экран (4:3)</PresentationFormat>
  <Paragraphs>148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Трек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IRONMANN (AKA SHAMAN)</cp:lastModifiedBy>
  <cp:revision>35</cp:revision>
  <dcterms:created xsi:type="dcterms:W3CDTF">2017-11-12T20:40:19Z</dcterms:created>
  <dcterms:modified xsi:type="dcterms:W3CDTF">2017-11-14T05:29:40Z</dcterms:modified>
</cp:coreProperties>
</file>