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1" r:id="rId24"/>
    <p:sldId id="282" r:id="rId25"/>
    <p:sldId id="283" r:id="rId26"/>
    <p:sldId id="279" r:id="rId27"/>
    <p:sldId id="280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4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3ABD2-CD13-4422-BB2E-1863B2ED20AE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D88E9-48F9-4227-A7A4-259F1BA8C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3ABD2-CD13-4422-BB2E-1863B2ED20AE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D88E9-48F9-4227-A7A4-259F1BA8C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3ABD2-CD13-4422-BB2E-1863B2ED20AE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D88E9-48F9-4227-A7A4-259F1BA8C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3ABD2-CD13-4422-BB2E-1863B2ED20AE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D88E9-48F9-4227-A7A4-259F1BA8C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3ABD2-CD13-4422-BB2E-1863B2ED20AE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D88E9-48F9-4227-A7A4-259F1BA8C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3ABD2-CD13-4422-BB2E-1863B2ED20AE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D88E9-48F9-4227-A7A4-259F1BA8C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3ABD2-CD13-4422-BB2E-1863B2ED20AE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D88E9-48F9-4227-A7A4-259F1BA8C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3ABD2-CD13-4422-BB2E-1863B2ED20AE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D88E9-48F9-4227-A7A4-259F1BA8C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3ABD2-CD13-4422-BB2E-1863B2ED20AE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D88E9-48F9-4227-A7A4-259F1BA8C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3ABD2-CD13-4422-BB2E-1863B2ED20AE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D88E9-48F9-4227-A7A4-259F1BA8C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3ABD2-CD13-4422-BB2E-1863B2ED20AE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D88E9-48F9-4227-A7A4-259F1BA8C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3ABD2-CD13-4422-BB2E-1863B2ED20AE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D88E9-48F9-4227-A7A4-259F1BA8C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артинки по запросу лікарські рослин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71612"/>
            <a:ext cx="7000924" cy="49329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357167"/>
            <a:ext cx="8929718" cy="1500197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Знайди в рослині порятунок</a:t>
            </a:r>
            <a:b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uk-UA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Екоквест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864399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2. </a:t>
            </a:r>
            <a:r>
              <a:rPr lang="ru-RU" sz="4000" b="1" dirty="0" err="1" smtClean="0">
                <a:solidFill>
                  <a:srgbClr val="002060"/>
                </a:solidFill>
              </a:rPr>
              <a:t>Сонечко</a:t>
            </a:r>
            <a:r>
              <a:rPr lang="ru-RU" sz="4000" b="1" dirty="0" smtClean="0">
                <a:solidFill>
                  <a:srgbClr val="002060"/>
                </a:solidFill>
              </a:rPr>
              <a:t> в </a:t>
            </a:r>
            <a:r>
              <a:rPr lang="ru-RU" sz="4000" b="1" dirty="0" err="1" smtClean="0">
                <a:solidFill>
                  <a:srgbClr val="002060"/>
                </a:solidFill>
              </a:rPr>
              <a:t>траві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</a:rPr>
              <a:t>зійшло</a:t>
            </a:r>
            <a:r>
              <a:rPr lang="ru-RU" sz="4000" b="1" dirty="0" smtClean="0">
                <a:solidFill>
                  <a:srgbClr val="002060"/>
                </a:solidFill>
              </a:rPr>
              <a:t>,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 </a:t>
            </a:r>
            <a:r>
              <a:rPr lang="ru-RU" sz="4000" b="1" dirty="0" err="1" smtClean="0">
                <a:solidFill>
                  <a:srgbClr val="002060"/>
                </a:solidFill>
              </a:rPr>
              <a:t>Усміхнулось</a:t>
            </a:r>
            <a:r>
              <a:rPr lang="ru-RU" sz="4000" b="1" dirty="0" smtClean="0">
                <a:solidFill>
                  <a:srgbClr val="002060"/>
                </a:solidFill>
              </a:rPr>
              <a:t>, </a:t>
            </a:r>
            <a:r>
              <a:rPr lang="ru-RU" sz="4000" b="1" dirty="0" err="1" smtClean="0">
                <a:solidFill>
                  <a:srgbClr val="002060"/>
                </a:solidFill>
              </a:rPr>
              <a:t>розцвіло</a:t>
            </a:r>
            <a:r>
              <a:rPr lang="ru-RU" sz="4000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 </a:t>
            </a:r>
            <a:r>
              <a:rPr lang="ru-RU" sz="4000" b="1" dirty="0" err="1" smtClean="0">
                <a:solidFill>
                  <a:srgbClr val="002060"/>
                </a:solidFill>
              </a:rPr>
              <a:t>Потім</a:t>
            </a:r>
            <a:r>
              <a:rPr lang="ru-RU" sz="4000" b="1" dirty="0" smtClean="0">
                <a:solidFill>
                  <a:srgbClr val="002060"/>
                </a:solidFill>
              </a:rPr>
              <a:t> стало </a:t>
            </a:r>
            <a:r>
              <a:rPr lang="ru-RU" sz="4000" b="1" dirty="0" err="1" smtClean="0">
                <a:solidFill>
                  <a:srgbClr val="002060"/>
                </a:solidFill>
              </a:rPr>
              <a:t>біле-біле</a:t>
            </a:r>
            <a:endParaRPr lang="ru-RU" sz="4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 І за </a:t>
            </a:r>
            <a:r>
              <a:rPr lang="ru-RU" sz="4000" b="1" dirty="0" err="1" smtClean="0">
                <a:solidFill>
                  <a:srgbClr val="002060"/>
                </a:solidFill>
              </a:rPr>
              <a:t>вітром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</a:rPr>
              <a:t>полетіло</a:t>
            </a:r>
            <a:r>
              <a:rPr lang="ru-RU" sz="4000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 У </a:t>
            </a:r>
            <a:r>
              <a:rPr lang="ru-RU" sz="4000" b="1" dirty="0" err="1" smtClean="0">
                <a:solidFill>
                  <a:srgbClr val="002060"/>
                </a:solidFill>
              </a:rPr>
              <a:t>давнину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</a:rPr>
              <a:t>її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</a:rPr>
              <a:t>вважали</a:t>
            </a:r>
            <a:r>
              <a:rPr lang="ru-RU" sz="4000" b="1" dirty="0" smtClean="0">
                <a:solidFill>
                  <a:srgbClr val="002060"/>
                </a:solidFill>
              </a:rPr>
              <a:t> «</a:t>
            </a:r>
            <a:r>
              <a:rPr lang="ru-RU" sz="4000" b="1" dirty="0" err="1" smtClean="0">
                <a:solidFill>
                  <a:srgbClr val="002060"/>
                </a:solidFill>
              </a:rPr>
              <a:t>еліксиром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</a:rPr>
              <a:t>життя</a:t>
            </a:r>
            <a:r>
              <a:rPr lang="ru-RU" sz="4000" b="1" dirty="0" smtClean="0">
                <a:solidFill>
                  <a:srgbClr val="002060"/>
                </a:solidFill>
              </a:rPr>
              <a:t>». У листках </a:t>
            </a:r>
            <a:r>
              <a:rPr lang="ru-RU" sz="4000" b="1" dirty="0" err="1" smtClean="0">
                <a:solidFill>
                  <a:srgbClr val="002060"/>
                </a:solidFill>
              </a:rPr>
              <a:t>її</a:t>
            </a:r>
            <a:r>
              <a:rPr lang="ru-RU" sz="4000" b="1" dirty="0" smtClean="0">
                <a:solidFill>
                  <a:srgbClr val="002060"/>
                </a:solidFill>
              </a:rPr>
              <a:t>  </a:t>
            </a:r>
            <a:r>
              <a:rPr lang="ru-RU" sz="4000" b="1" dirty="0" err="1" smtClean="0">
                <a:solidFill>
                  <a:srgbClr val="002060"/>
                </a:solidFill>
              </a:rPr>
              <a:t>багато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</a:rPr>
              <a:t>вітамінів</a:t>
            </a:r>
            <a:r>
              <a:rPr lang="ru-RU" sz="4000" b="1" dirty="0" smtClean="0">
                <a:solidFill>
                  <a:srgbClr val="002060"/>
                </a:solidFill>
              </a:rPr>
              <a:t>. З </a:t>
            </a:r>
            <a:r>
              <a:rPr lang="ru-RU" sz="4000" b="1" dirty="0" err="1" smtClean="0">
                <a:solidFill>
                  <a:srgbClr val="002060"/>
                </a:solidFill>
              </a:rPr>
              <a:t>неї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</a:rPr>
              <a:t>готують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</a:rPr>
              <a:t>салати</a:t>
            </a:r>
            <a:r>
              <a:rPr lang="ru-RU" sz="4000" b="1" dirty="0" smtClean="0">
                <a:solidFill>
                  <a:srgbClr val="002060"/>
                </a:solidFill>
              </a:rPr>
              <a:t>. </a:t>
            </a:r>
            <a:r>
              <a:rPr lang="ru-RU" sz="4000" b="1" dirty="0" err="1" smtClean="0">
                <a:solidFill>
                  <a:srgbClr val="002060"/>
                </a:solidFill>
              </a:rPr>
              <a:t>Настій</a:t>
            </a:r>
            <a:r>
              <a:rPr lang="ru-RU" sz="4000" b="1" dirty="0" smtClean="0">
                <a:solidFill>
                  <a:srgbClr val="002060"/>
                </a:solidFill>
              </a:rPr>
              <a:t> – </a:t>
            </a:r>
            <a:r>
              <a:rPr lang="ru-RU" sz="4000" b="1" dirty="0" err="1" smtClean="0">
                <a:solidFill>
                  <a:srgbClr val="002060"/>
                </a:solidFill>
              </a:rPr>
              <a:t>чудовий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</a:rPr>
              <a:t>засіб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</a:rPr>
              <a:t>від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</a:rPr>
              <a:t>опіків</a:t>
            </a:r>
            <a:r>
              <a:rPr lang="ru-RU" sz="4000" b="1" dirty="0" smtClean="0">
                <a:solidFill>
                  <a:srgbClr val="002060"/>
                </a:solidFill>
              </a:rPr>
              <a:t>.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928670"/>
            <a:ext cx="90011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3.Викупана в </a:t>
            </a:r>
            <a:r>
              <a:rPr lang="ru-RU" sz="4000" b="1" dirty="0" err="1" smtClean="0">
                <a:solidFill>
                  <a:srgbClr val="002060"/>
                </a:solidFill>
              </a:rPr>
              <a:t>сонечку</a:t>
            </a:r>
            <a:r>
              <a:rPr lang="ru-RU" sz="4000" b="1" dirty="0" smtClean="0">
                <a:solidFill>
                  <a:srgbClr val="002060"/>
                </a:solidFill>
              </a:rPr>
              <a:t>,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 </a:t>
            </a:r>
            <a:r>
              <a:rPr lang="ru-RU" sz="4000" b="1" dirty="0" err="1" smtClean="0">
                <a:solidFill>
                  <a:srgbClr val="002060"/>
                </a:solidFill>
              </a:rPr>
              <a:t>Стоїть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</a:rPr>
              <a:t>донечка</a:t>
            </a:r>
            <a:r>
              <a:rPr lang="ru-RU" sz="4000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 </a:t>
            </a:r>
            <a:r>
              <a:rPr lang="ru-RU" sz="4000" b="1" dirty="0" err="1" smtClean="0">
                <a:solidFill>
                  <a:srgbClr val="002060"/>
                </a:solidFill>
              </a:rPr>
              <a:t>Бджоли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</a:rPr>
              <a:t>сонячний</a:t>
            </a:r>
            <a:r>
              <a:rPr lang="ru-RU" sz="4000" b="1" dirty="0" smtClean="0">
                <a:solidFill>
                  <a:srgbClr val="002060"/>
                </a:solidFill>
              </a:rPr>
              <a:t> медок</a:t>
            </a:r>
          </a:p>
          <a:p>
            <a:pPr algn="ctr"/>
            <a:r>
              <a:rPr lang="ru-RU" sz="4000" b="1" dirty="0" err="1" smtClean="0">
                <a:solidFill>
                  <a:srgbClr val="002060"/>
                </a:solidFill>
              </a:rPr>
              <a:t>Дістають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</a:rPr>
              <a:t>з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</a:rPr>
              <a:t>її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</a:rPr>
              <a:t>квіток</a:t>
            </a:r>
            <a:r>
              <a:rPr lang="ru-RU" sz="4000" b="1" dirty="0" smtClean="0">
                <a:solidFill>
                  <a:srgbClr val="002060"/>
                </a:solidFill>
              </a:rPr>
              <a:t>. </a:t>
            </a:r>
            <a:r>
              <a:rPr lang="ru-RU" sz="4000" b="1" dirty="0" err="1" smtClean="0">
                <a:solidFill>
                  <a:srgbClr val="002060"/>
                </a:solidFill>
              </a:rPr>
              <a:t>Її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</a:rPr>
              <a:t>цвіт</a:t>
            </a:r>
            <a:r>
              <a:rPr lang="ru-RU" sz="4000" b="1" dirty="0" smtClean="0">
                <a:solidFill>
                  <a:srgbClr val="002060"/>
                </a:solidFill>
              </a:rPr>
              <a:t> – </a:t>
            </a:r>
            <a:r>
              <a:rPr lang="ru-RU" sz="4000" b="1" dirty="0" err="1" smtClean="0">
                <a:solidFill>
                  <a:srgbClr val="002060"/>
                </a:solidFill>
              </a:rPr>
              <a:t>найпопулярніший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</a:rPr>
              <a:t>потогінний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</a:rPr>
              <a:t>і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</a:rPr>
              <a:t>жарознижувальний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</a:rPr>
              <a:t>засіб</a:t>
            </a:r>
            <a:r>
              <a:rPr lang="ru-RU" sz="4000" b="1" dirty="0" smtClean="0">
                <a:solidFill>
                  <a:srgbClr val="002060"/>
                </a:solidFill>
              </a:rPr>
              <a:t>. </a:t>
            </a:r>
            <a:r>
              <a:rPr lang="ru-RU" sz="4000" b="1" dirty="0" err="1" smtClean="0">
                <a:solidFill>
                  <a:srgbClr val="002060"/>
                </a:solidFill>
              </a:rPr>
              <a:t>Цвіт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</a:rPr>
              <a:t>сушать</a:t>
            </a:r>
            <a:r>
              <a:rPr lang="ru-RU" sz="4000" b="1" dirty="0" smtClean="0">
                <a:solidFill>
                  <a:srgbClr val="002060"/>
                </a:solidFill>
              </a:rPr>
              <a:t>, </a:t>
            </a:r>
            <a:r>
              <a:rPr lang="ru-RU" sz="4000" b="1" dirty="0" err="1" smtClean="0">
                <a:solidFill>
                  <a:srgbClr val="002060"/>
                </a:solidFill>
              </a:rPr>
              <a:t>заварюють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</a:rPr>
              <a:t>і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</a:rPr>
              <a:t>п′ють</a:t>
            </a:r>
            <a:r>
              <a:rPr lang="ru-RU" sz="4000" b="1" dirty="0" smtClean="0">
                <a:solidFill>
                  <a:srgbClr val="002060"/>
                </a:solidFill>
              </a:rPr>
              <a:t> як чай. 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92971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 </a:t>
            </a:r>
            <a:r>
              <a:rPr lang="ru-RU" sz="4000" b="1" dirty="0" smtClean="0">
                <a:solidFill>
                  <a:srgbClr val="002060"/>
                </a:solidFill>
              </a:rPr>
              <a:t>4.Виросли на </a:t>
            </a:r>
            <a:r>
              <a:rPr lang="ru-RU" sz="4000" b="1" dirty="0" err="1" smtClean="0">
                <a:solidFill>
                  <a:srgbClr val="002060"/>
                </a:solidFill>
              </a:rPr>
              <a:t>лузі</a:t>
            </a:r>
            <a:endParaRPr lang="ru-RU" sz="4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Сестрички </a:t>
            </a:r>
            <a:r>
              <a:rPr lang="ru-RU" sz="4000" b="1" dirty="0" err="1" smtClean="0">
                <a:solidFill>
                  <a:srgbClr val="002060"/>
                </a:solidFill>
              </a:rPr>
              <a:t>маленькі</a:t>
            </a:r>
            <a:r>
              <a:rPr lang="ru-RU" sz="4000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Очки – </a:t>
            </a:r>
            <a:r>
              <a:rPr lang="ru-RU" sz="4000" b="1" dirty="0" err="1" smtClean="0">
                <a:solidFill>
                  <a:srgbClr val="002060"/>
                </a:solidFill>
              </a:rPr>
              <a:t>золоті</a:t>
            </a:r>
            <a:r>
              <a:rPr lang="ru-RU" sz="4000" b="1" dirty="0" smtClean="0">
                <a:solidFill>
                  <a:srgbClr val="002060"/>
                </a:solidFill>
              </a:rPr>
              <a:t>,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А </a:t>
            </a:r>
            <a:r>
              <a:rPr lang="ru-RU" sz="4000" b="1" dirty="0" err="1" smtClean="0">
                <a:solidFill>
                  <a:srgbClr val="002060"/>
                </a:solidFill>
              </a:rPr>
              <a:t>вічки</a:t>
            </a:r>
            <a:r>
              <a:rPr lang="ru-RU" sz="4000" b="1" dirty="0" smtClean="0">
                <a:solidFill>
                  <a:srgbClr val="002060"/>
                </a:solidFill>
              </a:rPr>
              <a:t> – </a:t>
            </a:r>
            <a:r>
              <a:rPr lang="ru-RU" sz="4000" b="1" dirty="0" err="1" smtClean="0">
                <a:solidFill>
                  <a:srgbClr val="002060"/>
                </a:solidFill>
              </a:rPr>
              <a:t>біленькі</a:t>
            </a:r>
            <a:endParaRPr lang="ru-RU" sz="4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4000" b="1" dirty="0" err="1" smtClean="0">
                <a:solidFill>
                  <a:srgbClr val="002060"/>
                </a:solidFill>
              </a:rPr>
              <a:t>Використовують</a:t>
            </a:r>
            <a:r>
              <a:rPr lang="ru-RU" sz="4000" b="1" dirty="0" smtClean="0">
                <a:solidFill>
                  <a:srgbClr val="002060"/>
                </a:solidFill>
              </a:rPr>
              <a:t> при хворобах </a:t>
            </a:r>
            <a:r>
              <a:rPr lang="ru-RU" sz="4000" b="1" dirty="0" err="1" smtClean="0">
                <a:solidFill>
                  <a:srgbClr val="002060"/>
                </a:solidFill>
              </a:rPr>
              <a:t>шлунку</a:t>
            </a:r>
            <a:r>
              <a:rPr lang="ru-RU" sz="4000" b="1" dirty="0" smtClean="0">
                <a:solidFill>
                  <a:srgbClr val="002060"/>
                </a:solidFill>
              </a:rPr>
              <a:t>, кишечника. </a:t>
            </a:r>
            <a:r>
              <a:rPr lang="ru-RU" sz="4000" b="1" dirty="0" err="1" smtClean="0">
                <a:solidFill>
                  <a:srgbClr val="002060"/>
                </a:solidFill>
              </a:rPr>
              <a:t>Відваром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</a:rPr>
              <a:t>користуються</a:t>
            </a:r>
            <a:r>
              <a:rPr lang="ru-RU" sz="4000" b="1" dirty="0" smtClean="0">
                <a:solidFill>
                  <a:srgbClr val="002060"/>
                </a:solidFill>
              </a:rPr>
              <a:t> для </a:t>
            </a:r>
            <a:r>
              <a:rPr lang="ru-RU" sz="4000" b="1" dirty="0" err="1" smtClean="0">
                <a:solidFill>
                  <a:srgbClr val="002060"/>
                </a:solidFill>
              </a:rPr>
              <a:t>промивання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</a:rPr>
              <a:t>гнійних</a:t>
            </a:r>
            <a:r>
              <a:rPr lang="ru-RU" sz="4000" b="1" dirty="0" smtClean="0">
                <a:solidFill>
                  <a:srgbClr val="002060"/>
                </a:solidFill>
              </a:rPr>
              <a:t> ран. . 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00042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5.Хоч трава </a:t>
            </a:r>
            <a:r>
              <a:rPr lang="ru-RU" sz="4000" b="1" dirty="0" err="1" smtClean="0">
                <a:solidFill>
                  <a:srgbClr val="002060"/>
                </a:solidFill>
              </a:rPr>
              <a:t>дуже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</a:rPr>
              <a:t>гірка</a:t>
            </a:r>
            <a:r>
              <a:rPr lang="ru-RU" sz="4000" b="1" dirty="0" smtClean="0">
                <a:solidFill>
                  <a:srgbClr val="002060"/>
                </a:solidFill>
              </a:rPr>
              <a:t>,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З </a:t>
            </a:r>
            <a:r>
              <a:rPr lang="ru-RU" sz="4000" b="1" dirty="0" err="1" smtClean="0">
                <a:solidFill>
                  <a:srgbClr val="002060"/>
                </a:solidFill>
              </a:rPr>
              <a:t>неї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</a:rPr>
              <a:t>користь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</a:rPr>
              <a:t>неабияка</a:t>
            </a:r>
            <a:r>
              <a:rPr lang="ru-RU" sz="4000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У </a:t>
            </a:r>
            <a:r>
              <a:rPr lang="ru-RU" sz="4000" b="1" dirty="0" err="1" smtClean="0">
                <a:solidFill>
                  <a:srgbClr val="002060"/>
                </a:solidFill>
              </a:rPr>
              <a:t>народі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</a:rPr>
              <a:t>його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</a:rPr>
              <a:t>здавна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</a:rPr>
              <a:t>вживали</a:t>
            </a:r>
            <a:r>
              <a:rPr lang="ru-RU" sz="4000" b="1" dirty="0" smtClean="0">
                <a:solidFill>
                  <a:srgbClr val="002060"/>
                </a:solidFill>
              </a:rPr>
              <a:t> як </a:t>
            </a:r>
            <a:r>
              <a:rPr lang="ru-RU" sz="4000" b="1" dirty="0" err="1" smtClean="0">
                <a:solidFill>
                  <a:srgbClr val="002060"/>
                </a:solidFill>
              </a:rPr>
              <a:t>жарознижувальну</a:t>
            </a:r>
            <a:r>
              <a:rPr lang="ru-RU" sz="4000" b="1" dirty="0" smtClean="0">
                <a:solidFill>
                  <a:srgbClr val="002060"/>
                </a:solidFill>
              </a:rPr>
              <a:t>, </a:t>
            </a:r>
            <a:r>
              <a:rPr lang="ru-RU" sz="4000" b="1" dirty="0" err="1" smtClean="0">
                <a:solidFill>
                  <a:srgbClr val="002060"/>
                </a:solidFill>
              </a:rPr>
              <a:t>кровоспинну</a:t>
            </a:r>
            <a:r>
              <a:rPr lang="ru-RU" sz="4000" b="1" dirty="0" smtClean="0">
                <a:solidFill>
                  <a:srgbClr val="002060"/>
                </a:solidFill>
              </a:rPr>
              <a:t>, </a:t>
            </a:r>
            <a:r>
              <a:rPr lang="ru-RU" sz="4000" b="1" dirty="0" err="1" smtClean="0">
                <a:solidFill>
                  <a:srgbClr val="002060"/>
                </a:solidFill>
              </a:rPr>
              <a:t>жовчогінну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</a:rPr>
              <a:t>рослину</a:t>
            </a:r>
            <a:r>
              <a:rPr lang="ru-RU" sz="4000" b="1" dirty="0" smtClean="0">
                <a:solidFill>
                  <a:srgbClr val="002060"/>
                </a:solidFill>
              </a:rPr>
              <a:t>. </a:t>
            </a:r>
            <a:r>
              <a:rPr lang="ru-RU" sz="4000" b="1" dirty="0" err="1" smtClean="0">
                <a:solidFill>
                  <a:srgbClr val="002060"/>
                </a:solidFill>
              </a:rPr>
              <a:t>Відвар</a:t>
            </a:r>
            <a:r>
              <a:rPr lang="ru-RU" sz="4000" b="1" dirty="0" smtClean="0">
                <a:solidFill>
                  <a:srgbClr val="002060"/>
                </a:solidFill>
              </a:rPr>
              <a:t>  </a:t>
            </a:r>
            <a:r>
              <a:rPr lang="ru-RU" sz="4000" b="1" dirty="0" err="1" smtClean="0">
                <a:solidFill>
                  <a:srgbClr val="002060"/>
                </a:solidFill>
              </a:rPr>
              <a:t>покращує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</a:rPr>
              <a:t>апетит</a:t>
            </a:r>
            <a:r>
              <a:rPr lang="ru-RU" sz="4000" b="1" dirty="0" smtClean="0">
                <a:solidFill>
                  <a:srgbClr val="002060"/>
                </a:solidFill>
              </a:rPr>
              <a:t>. 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14356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 6.На просторах поля золотого</a:t>
            </a:r>
          </a:p>
          <a:p>
            <a:pPr algn="ctr"/>
            <a:r>
              <a:rPr lang="ru-RU" sz="4000" b="1" dirty="0" err="1" smtClean="0">
                <a:solidFill>
                  <a:srgbClr val="002060"/>
                </a:solidFill>
              </a:rPr>
              <a:t>Сині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</a:rPr>
              <a:t>зірочки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</a:rPr>
              <a:t>тремтять</a:t>
            </a:r>
            <a:r>
              <a:rPr lang="ru-RU" sz="4000" b="1" dirty="0" smtClean="0">
                <a:solidFill>
                  <a:srgbClr val="002060"/>
                </a:solidFill>
              </a:rPr>
              <a:t>,</a:t>
            </a:r>
          </a:p>
          <a:p>
            <a:pPr algn="ctr"/>
            <a:r>
              <a:rPr lang="ru-RU" sz="4000" b="1" dirty="0" err="1" smtClean="0">
                <a:solidFill>
                  <a:srgbClr val="002060"/>
                </a:solidFill>
              </a:rPr>
              <a:t>Мов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</a:rPr>
              <a:t>шматочки</a:t>
            </a:r>
            <a:r>
              <a:rPr lang="ru-RU" sz="4000" b="1" dirty="0" smtClean="0">
                <a:solidFill>
                  <a:srgbClr val="002060"/>
                </a:solidFill>
              </a:rPr>
              <a:t> неба </a:t>
            </a:r>
            <a:r>
              <a:rPr lang="ru-RU" sz="4000" b="1" dirty="0" err="1" smtClean="0">
                <a:solidFill>
                  <a:srgbClr val="002060"/>
                </a:solidFill>
              </a:rPr>
              <a:t>голубого</a:t>
            </a:r>
            <a:endParaRPr lang="ru-RU" sz="4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4000" b="1" dirty="0" err="1" smtClean="0">
                <a:solidFill>
                  <a:srgbClr val="002060"/>
                </a:solidFill>
              </a:rPr>
              <a:t>Виграють</a:t>
            </a:r>
            <a:r>
              <a:rPr lang="ru-RU" sz="4000" b="1" dirty="0" smtClean="0">
                <a:solidFill>
                  <a:srgbClr val="002060"/>
                </a:solidFill>
              </a:rPr>
              <a:t>, </a:t>
            </a:r>
            <a:r>
              <a:rPr lang="ru-RU" sz="4000" b="1" dirty="0" err="1" smtClean="0">
                <a:solidFill>
                  <a:srgbClr val="002060"/>
                </a:solidFill>
              </a:rPr>
              <a:t>виблискують</a:t>
            </a:r>
            <a:r>
              <a:rPr lang="ru-RU" sz="4000" b="1" dirty="0" smtClean="0">
                <a:solidFill>
                  <a:srgbClr val="002060"/>
                </a:solidFill>
              </a:rPr>
              <a:t>, </a:t>
            </a:r>
            <a:r>
              <a:rPr lang="ru-RU" sz="4000" b="1" dirty="0" err="1" smtClean="0">
                <a:solidFill>
                  <a:srgbClr val="002060"/>
                </a:solidFill>
              </a:rPr>
              <a:t>горять</a:t>
            </a:r>
            <a:r>
              <a:rPr lang="ru-RU" sz="4000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ru-RU" sz="4000" b="1" dirty="0" err="1" smtClean="0">
                <a:solidFill>
                  <a:srgbClr val="002060"/>
                </a:solidFill>
              </a:rPr>
              <a:t>Використовують</a:t>
            </a:r>
            <a:r>
              <a:rPr lang="ru-RU" sz="4000" b="1" dirty="0" smtClean="0">
                <a:solidFill>
                  <a:srgbClr val="002060"/>
                </a:solidFill>
              </a:rPr>
              <a:t> при хворобах </a:t>
            </a:r>
            <a:r>
              <a:rPr lang="ru-RU" sz="4000" b="1" dirty="0" err="1" smtClean="0">
                <a:solidFill>
                  <a:srgbClr val="002060"/>
                </a:solidFill>
              </a:rPr>
              <a:t>нирок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</a:rPr>
              <a:t>і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</a:rPr>
              <a:t>сечового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</a:rPr>
              <a:t>міхура</a:t>
            </a:r>
            <a:r>
              <a:rPr lang="ru-RU" sz="4000" b="1" dirty="0" smtClean="0">
                <a:solidFill>
                  <a:srgbClr val="002060"/>
                </a:solidFill>
              </a:rPr>
              <a:t>, при </a:t>
            </a:r>
            <a:r>
              <a:rPr lang="ru-RU" sz="4000" b="1" dirty="0" err="1" smtClean="0">
                <a:solidFill>
                  <a:srgbClr val="002060"/>
                </a:solidFill>
              </a:rPr>
              <a:t>підвищеній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</a:rPr>
              <a:t>температурі</a:t>
            </a:r>
            <a:r>
              <a:rPr lang="ru-RU" sz="4000" b="1" dirty="0" smtClean="0">
                <a:solidFill>
                  <a:srgbClr val="002060"/>
                </a:solidFill>
              </a:rPr>
              <a:t>, для </a:t>
            </a:r>
            <a:r>
              <a:rPr lang="ru-RU" sz="4000" b="1" dirty="0" err="1" smtClean="0">
                <a:solidFill>
                  <a:srgbClr val="002060"/>
                </a:solidFill>
              </a:rPr>
              <a:t>примочок</a:t>
            </a:r>
            <a:r>
              <a:rPr lang="ru-RU" sz="4000" b="1" dirty="0" smtClean="0">
                <a:solidFill>
                  <a:srgbClr val="002060"/>
                </a:solidFill>
              </a:rPr>
              <a:t> на </a:t>
            </a:r>
            <a:r>
              <a:rPr lang="ru-RU" sz="4000" b="1" dirty="0" err="1" smtClean="0">
                <a:solidFill>
                  <a:srgbClr val="002060"/>
                </a:solidFill>
              </a:rPr>
              <a:t>очі</a:t>
            </a:r>
            <a:r>
              <a:rPr lang="ru-RU" sz="4000" b="1" dirty="0" smtClean="0">
                <a:solidFill>
                  <a:srgbClr val="002060"/>
                </a:solidFill>
              </a:rPr>
              <a:t>.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97592"/>
            <a:ext cx="3000364" cy="3360408"/>
          </a:xfrm>
          <a:prstGeom prst="rect">
            <a:avLst/>
          </a:prstGeom>
          <a:noFill/>
        </p:spPr>
      </p:pic>
      <p:pic>
        <p:nvPicPr>
          <p:cNvPr id="1026" name="Picture 2" descr="Картинки по запросу кульбаб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214290"/>
            <a:ext cx="3571900" cy="2547955"/>
          </a:xfrm>
          <a:prstGeom prst="rect">
            <a:avLst/>
          </a:prstGeom>
          <a:noFill/>
        </p:spPr>
      </p:pic>
      <p:pic>
        <p:nvPicPr>
          <p:cNvPr id="1028" name="Picture 4" descr="Картинки по запросу звіробій малюно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857500" cy="3019425"/>
          </a:xfrm>
          <a:prstGeom prst="rect">
            <a:avLst/>
          </a:prstGeom>
          <a:noFill/>
        </p:spPr>
      </p:pic>
      <p:pic>
        <p:nvPicPr>
          <p:cNvPr id="1034" name="Picture 10" descr="Похожее изображени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3" y="3429000"/>
            <a:ext cx="3584250" cy="3429000"/>
          </a:xfrm>
          <a:prstGeom prst="rect">
            <a:avLst/>
          </a:prstGeom>
          <a:noFill/>
        </p:spPr>
      </p:pic>
      <p:pic>
        <p:nvPicPr>
          <p:cNvPr id="1036" name="Picture 12" descr="Картинки по запросу волошка малюнок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00" y="3190874"/>
            <a:ext cx="2857500" cy="3667126"/>
          </a:xfrm>
          <a:prstGeom prst="rect">
            <a:avLst/>
          </a:prstGeom>
          <a:noFill/>
        </p:spPr>
      </p:pic>
      <p:pic>
        <p:nvPicPr>
          <p:cNvPr id="1030" name="Picture 6" descr="Картинки по запросу липа малюнок"/>
          <p:cNvPicPr>
            <a:picLocks noChangeAspect="1" noChangeArrowheads="1"/>
          </p:cNvPicPr>
          <p:nvPr/>
        </p:nvPicPr>
        <p:blipFill>
          <a:blip r:embed="rId7"/>
          <a:srcRect l="13871" t="-3030" r="2906" b="6060"/>
          <a:stretch>
            <a:fillRect/>
          </a:stretch>
        </p:blipFill>
        <p:spPr bwMode="auto">
          <a:xfrm>
            <a:off x="6143636" y="214290"/>
            <a:ext cx="3000364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1. </a:t>
            </a:r>
            <a:r>
              <a:rPr lang="ru-RU" sz="2800" b="1" dirty="0" smtClean="0">
                <a:solidFill>
                  <a:srgbClr val="002060"/>
                </a:solidFill>
              </a:rPr>
              <a:t>І </a:t>
            </a:r>
            <a:r>
              <a:rPr lang="ru-RU" sz="2800" b="1" dirty="0" err="1" smtClean="0">
                <a:solidFill>
                  <a:srgbClr val="002060"/>
                </a:solidFill>
              </a:rPr>
              <a:t>якщо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трапиться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тобі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застудитися</a:t>
            </a:r>
            <a:r>
              <a:rPr lang="ru-RU" sz="2800" b="1" dirty="0" smtClean="0">
                <a:solidFill>
                  <a:srgbClr val="002060"/>
                </a:solidFill>
              </a:rPr>
              <a:t>,</a:t>
            </a:r>
          </a:p>
          <a:p>
            <a:r>
              <a:rPr lang="ru-RU" sz="2800" b="1" dirty="0" err="1" smtClean="0">
                <a:solidFill>
                  <a:srgbClr val="002060"/>
                </a:solidFill>
              </a:rPr>
              <a:t>Прив'яжеться</a:t>
            </a:r>
            <a:r>
              <a:rPr lang="ru-RU" sz="2800" b="1" dirty="0" smtClean="0">
                <a:solidFill>
                  <a:srgbClr val="002060"/>
                </a:solidFill>
              </a:rPr>
              <a:t> кашель, </a:t>
            </a:r>
            <a:r>
              <a:rPr lang="ru-RU" sz="2800" b="1" dirty="0" err="1" smtClean="0">
                <a:solidFill>
                  <a:srgbClr val="002060"/>
                </a:solidFill>
              </a:rPr>
              <a:t>підніметься</a:t>
            </a:r>
            <a:r>
              <a:rPr lang="ru-RU" sz="2800" b="1" dirty="0" smtClean="0">
                <a:solidFill>
                  <a:srgbClr val="002060"/>
                </a:solidFill>
              </a:rPr>
              <a:t> жар.</a:t>
            </a:r>
          </a:p>
          <a:p>
            <a:r>
              <a:rPr lang="ru-RU" sz="2800" b="1" dirty="0" err="1" smtClean="0">
                <a:solidFill>
                  <a:srgbClr val="002060"/>
                </a:solidFill>
              </a:rPr>
              <a:t>Посунь</a:t>
            </a:r>
            <a:r>
              <a:rPr lang="ru-RU" sz="2800" b="1" dirty="0" smtClean="0">
                <a:solidFill>
                  <a:srgbClr val="002060"/>
                </a:solidFill>
              </a:rPr>
              <a:t> до себе </a:t>
            </a:r>
            <a:r>
              <a:rPr lang="ru-RU" sz="2800" b="1" dirty="0" err="1" smtClean="0">
                <a:solidFill>
                  <a:srgbClr val="002060"/>
                </a:solidFill>
              </a:rPr>
              <a:t>кухоль</a:t>
            </a:r>
            <a:r>
              <a:rPr lang="ru-RU" sz="2800" b="1" dirty="0" smtClean="0">
                <a:solidFill>
                  <a:srgbClr val="002060"/>
                </a:solidFill>
              </a:rPr>
              <a:t>, в </a:t>
            </a:r>
            <a:r>
              <a:rPr lang="ru-RU" sz="2800" b="1" dirty="0" err="1" smtClean="0">
                <a:solidFill>
                  <a:srgbClr val="002060"/>
                </a:solidFill>
              </a:rPr>
              <a:t>якій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димить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b="1" dirty="0" err="1" smtClean="0">
                <a:solidFill>
                  <a:srgbClr val="002060"/>
                </a:solidFill>
              </a:rPr>
              <a:t>Злегка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гіркуватий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запашний</a:t>
            </a:r>
            <a:r>
              <a:rPr lang="ru-RU" sz="2800" b="1" dirty="0" smtClean="0">
                <a:solidFill>
                  <a:srgbClr val="002060"/>
                </a:solidFill>
              </a:rPr>
              <a:t> ... </a:t>
            </a:r>
            <a:r>
              <a:rPr lang="ru-RU" sz="2800" b="1" dirty="0" err="1" smtClean="0">
                <a:solidFill>
                  <a:srgbClr val="002060"/>
                </a:solidFill>
              </a:rPr>
              <a:t>Відповідь</a:t>
            </a:r>
            <a:r>
              <a:rPr lang="ru-RU" sz="2800" b="1" dirty="0" smtClean="0">
                <a:solidFill>
                  <a:srgbClr val="002060"/>
                </a:solidFill>
              </a:rPr>
              <a:t>: </a:t>
            </a:r>
            <a:r>
              <a:rPr lang="ru-RU" sz="2800" b="1" dirty="0" err="1" smtClean="0">
                <a:solidFill>
                  <a:srgbClr val="002060"/>
                </a:solidFill>
              </a:rPr>
              <a:t>Відвар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2. </a:t>
            </a:r>
            <a:r>
              <a:rPr lang="ru-RU" sz="2800" b="1" dirty="0" err="1" smtClean="0">
                <a:solidFill>
                  <a:srgbClr val="002060"/>
                </a:solidFill>
              </a:rPr>
              <a:t>Це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лікарська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рослина</a:t>
            </a:r>
            <a:r>
              <a:rPr lang="ru-RU" sz="2800" b="1" dirty="0" smtClean="0">
                <a:solidFill>
                  <a:srgbClr val="002060"/>
                </a:solidFill>
              </a:rPr>
              <a:t> росте </a:t>
            </a:r>
            <a:r>
              <a:rPr lang="ru-RU" sz="2800" b="1" dirty="0" err="1" smtClean="0">
                <a:solidFill>
                  <a:srgbClr val="002060"/>
                </a:solidFill>
              </a:rPr>
              <a:t>біля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доріг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його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листя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загоюють</a:t>
            </a:r>
            <a:r>
              <a:rPr lang="ru-RU" sz="2800" b="1" dirty="0" smtClean="0">
                <a:solidFill>
                  <a:srgbClr val="002060"/>
                </a:solidFill>
              </a:rPr>
              <a:t> рани. </a:t>
            </a:r>
            <a:r>
              <a:rPr lang="ru-RU" sz="2800" b="1" dirty="0" err="1" smtClean="0">
                <a:solidFill>
                  <a:srgbClr val="002060"/>
                </a:solidFill>
              </a:rPr>
              <a:t>Відповідь</a:t>
            </a:r>
            <a:r>
              <a:rPr lang="ru-RU" sz="2800" b="1" dirty="0" smtClean="0">
                <a:solidFill>
                  <a:srgbClr val="002060"/>
                </a:solidFill>
              </a:rPr>
              <a:t>: Подорожник.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3.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Відвар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з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листя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цього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пекучого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рослини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зупиняє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кровотечу</a:t>
            </a:r>
            <a:r>
              <a:rPr lang="ru-RU" sz="2800" b="1" dirty="0" smtClean="0">
                <a:solidFill>
                  <a:srgbClr val="002060"/>
                </a:solidFill>
              </a:rPr>
              <a:t>. </a:t>
            </a:r>
            <a:r>
              <a:rPr lang="ru-RU" sz="2800" b="1" dirty="0" err="1" smtClean="0">
                <a:solidFill>
                  <a:srgbClr val="002060"/>
                </a:solidFill>
              </a:rPr>
              <a:t>Відповідь</a:t>
            </a:r>
            <a:r>
              <a:rPr lang="ru-RU" sz="2800" b="1" dirty="0" smtClean="0">
                <a:solidFill>
                  <a:srgbClr val="002060"/>
                </a:solidFill>
              </a:rPr>
              <a:t>: </a:t>
            </a:r>
            <a:r>
              <a:rPr lang="ru-RU" sz="2800" b="1" dirty="0" err="1" smtClean="0">
                <a:solidFill>
                  <a:srgbClr val="002060"/>
                </a:solidFill>
              </a:rPr>
              <a:t>Кропива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4. </a:t>
            </a:r>
            <a:r>
              <a:rPr lang="ru-RU" sz="2800" b="1" dirty="0" smtClean="0">
                <a:solidFill>
                  <a:srgbClr val="002060"/>
                </a:solidFill>
              </a:rPr>
              <a:t>З </a:t>
            </a:r>
            <a:r>
              <a:rPr lang="ru-RU" sz="2800" b="1" dirty="0" err="1" smtClean="0">
                <a:solidFill>
                  <a:srgbClr val="002060"/>
                </a:solidFill>
              </a:rPr>
              <a:t>цією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рослиною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кожен</a:t>
            </a:r>
            <a:r>
              <a:rPr lang="ru-RU" sz="2800" b="1" dirty="0" smtClean="0">
                <a:solidFill>
                  <a:srgbClr val="002060"/>
                </a:solidFill>
              </a:rPr>
              <a:t> день </a:t>
            </a:r>
            <a:r>
              <a:rPr lang="ru-RU" sz="2800" b="1" dirty="0" err="1" smtClean="0">
                <a:solidFill>
                  <a:srgbClr val="002060"/>
                </a:solidFill>
              </a:rPr>
              <a:t>зустрічається</a:t>
            </a:r>
            <a:r>
              <a:rPr lang="ru-RU" sz="2800" b="1" dirty="0" smtClean="0">
                <a:solidFill>
                  <a:srgbClr val="002060"/>
                </a:solidFill>
              </a:rPr>
              <a:t> той, </a:t>
            </a:r>
            <a:r>
              <a:rPr lang="ru-RU" sz="2800" b="1" dirty="0" err="1" smtClean="0">
                <a:solidFill>
                  <a:srgbClr val="002060"/>
                </a:solidFill>
              </a:rPr>
              <a:t>хто</a:t>
            </a:r>
            <a:r>
              <a:rPr lang="ru-RU" sz="2800" b="1" dirty="0" smtClean="0">
                <a:solidFill>
                  <a:srgbClr val="002060"/>
                </a:solidFill>
              </a:rPr>
              <a:t> любить </a:t>
            </a:r>
            <a:r>
              <a:rPr lang="ru-RU" sz="2800" b="1" dirty="0" err="1" smtClean="0">
                <a:solidFill>
                  <a:srgbClr val="002060"/>
                </a:solidFill>
              </a:rPr>
              <a:t>чистити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зуби</a:t>
            </a:r>
            <a:r>
              <a:rPr lang="ru-RU" sz="2800" b="1" dirty="0" smtClean="0">
                <a:solidFill>
                  <a:srgbClr val="002060"/>
                </a:solidFill>
              </a:rPr>
              <a:t>. </a:t>
            </a:r>
            <a:r>
              <a:rPr lang="ru-RU" sz="2800" b="1" dirty="0" err="1" smtClean="0">
                <a:solidFill>
                  <a:srgbClr val="002060"/>
                </a:solidFill>
              </a:rPr>
              <a:t>Воно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надає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приємний</a:t>
            </a:r>
            <a:r>
              <a:rPr lang="ru-RU" sz="2800" b="1" dirty="0" smtClean="0">
                <a:solidFill>
                  <a:srgbClr val="002060"/>
                </a:solidFill>
              </a:rPr>
              <a:t> запах </a:t>
            </a:r>
            <a:r>
              <a:rPr lang="ru-RU" sz="2800" b="1" dirty="0" err="1" smtClean="0">
                <a:solidFill>
                  <a:srgbClr val="002060"/>
                </a:solidFill>
              </a:rPr>
              <a:t>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свіжість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зубній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пасті</a:t>
            </a:r>
            <a:r>
              <a:rPr lang="ru-RU" sz="2800" b="1" dirty="0" smtClean="0">
                <a:solidFill>
                  <a:srgbClr val="002060"/>
                </a:solidFill>
              </a:rPr>
              <a:t>. </a:t>
            </a:r>
            <a:r>
              <a:rPr lang="ru-RU" sz="2800" b="1" dirty="0" err="1" smtClean="0">
                <a:solidFill>
                  <a:srgbClr val="002060"/>
                </a:solidFill>
              </a:rPr>
              <a:t>Відповідь</a:t>
            </a:r>
            <a:r>
              <a:rPr lang="ru-RU" sz="2800" b="1" dirty="0" smtClean="0">
                <a:solidFill>
                  <a:srgbClr val="002060"/>
                </a:solidFill>
              </a:rPr>
              <a:t>: </a:t>
            </a:r>
            <a:r>
              <a:rPr lang="ru-RU" sz="2800" b="1" dirty="0" err="1" smtClean="0">
                <a:solidFill>
                  <a:srgbClr val="002060"/>
                </a:solidFill>
              </a:rPr>
              <a:t>М'ята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5. </a:t>
            </a:r>
            <a:r>
              <a:rPr lang="ru-RU" sz="2800" b="1" dirty="0" smtClean="0">
                <a:solidFill>
                  <a:srgbClr val="002060"/>
                </a:solidFill>
              </a:rPr>
              <a:t>Плоди </a:t>
            </a:r>
            <a:r>
              <a:rPr lang="ru-RU" sz="2800" b="1" dirty="0" err="1" smtClean="0">
                <a:solidFill>
                  <a:srgbClr val="002060"/>
                </a:solidFill>
              </a:rPr>
              <a:t>якого</a:t>
            </a:r>
            <a:r>
              <a:rPr lang="ru-RU" sz="2800" b="1" dirty="0" smtClean="0">
                <a:solidFill>
                  <a:srgbClr val="002060"/>
                </a:solidFill>
              </a:rPr>
              <a:t> фрукта </a:t>
            </a:r>
            <a:r>
              <a:rPr lang="ru-RU" sz="2800" b="1" dirty="0" err="1" smtClean="0">
                <a:solidFill>
                  <a:srgbClr val="002060"/>
                </a:solidFill>
              </a:rPr>
              <a:t>є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джерелом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вітаміну</a:t>
            </a:r>
            <a:r>
              <a:rPr lang="ru-RU" sz="2800" b="1" dirty="0" smtClean="0">
                <a:solidFill>
                  <a:srgbClr val="002060"/>
                </a:solidFill>
              </a:rPr>
              <a:t> С? </a:t>
            </a:r>
            <a:r>
              <a:rPr lang="ru-RU" sz="2800" b="1" dirty="0" err="1" smtClean="0">
                <a:solidFill>
                  <a:srgbClr val="002060"/>
                </a:solidFill>
              </a:rPr>
              <a:t>Відповідь</a:t>
            </a:r>
            <a:r>
              <a:rPr lang="ru-RU" sz="2800" b="1" dirty="0" smtClean="0">
                <a:solidFill>
                  <a:srgbClr val="002060"/>
                </a:solidFill>
              </a:rPr>
              <a:t>: Лимона.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6. </a:t>
            </a:r>
            <a:r>
              <a:rPr lang="ru-RU" sz="2800" b="1" dirty="0" smtClean="0">
                <a:solidFill>
                  <a:srgbClr val="002060"/>
                </a:solidFill>
              </a:rPr>
              <a:t>З </a:t>
            </a:r>
            <a:r>
              <a:rPr lang="ru-RU" sz="2800" b="1" dirty="0" err="1" smtClean="0">
                <a:solidFill>
                  <a:srgbClr val="002060"/>
                </a:solidFill>
              </a:rPr>
              <a:t>цього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лісового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рослини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роблять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ліки</a:t>
            </a:r>
            <a:r>
              <a:rPr lang="ru-RU" sz="2800" b="1" dirty="0" smtClean="0">
                <a:solidFill>
                  <a:srgbClr val="002060"/>
                </a:solidFill>
              </a:rPr>
              <a:t> для хворого </a:t>
            </a:r>
            <a:r>
              <a:rPr lang="ru-RU" sz="2800" b="1" dirty="0" err="1" smtClean="0">
                <a:solidFill>
                  <a:srgbClr val="002060"/>
                </a:solidFill>
              </a:rPr>
              <a:t>серця</a:t>
            </a:r>
            <a:r>
              <a:rPr lang="ru-RU" sz="2800" b="1" dirty="0" smtClean="0">
                <a:solidFill>
                  <a:srgbClr val="002060"/>
                </a:solidFill>
              </a:rPr>
              <a:t>. </a:t>
            </a:r>
            <a:r>
              <a:rPr lang="ru-RU" sz="2800" b="1" dirty="0" err="1" smtClean="0">
                <a:solidFill>
                  <a:srgbClr val="002060"/>
                </a:solidFill>
              </a:rPr>
              <a:t>Відповідь</a:t>
            </a:r>
            <a:r>
              <a:rPr lang="ru-RU" sz="2800" b="1" dirty="0" smtClean="0">
                <a:solidFill>
                  <a:srgbClr val="002060"/>
                </a:solidFill>
              </a:rPr>
              <a:t>: </a:t>
            </a:r>
            <a:r>
              <a:rPr lang="ru-RU" sz="2800" b="1" dirty="0" err="1" smtClean="0">
                <a:solidFill>
                  <a:srgbClr val="002060"/>
                </a:solidFill>
              </a:rPr>
              <a:t>Лісова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конвалія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</a:p>
          <a:p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7.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Це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рослина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з</a:t>
            </a:r>
            <a:r>
              <a:rPr lang="ru-RU" sz="2400" b="1" dirty="0" smtClean="0">
                <a:solidFill>
                  <a:srgbClr val="002060"/>
                </a:solidFill>
              </a:rPr>
              <a:t> шипами </a:t>
            </a:r>
            <a:r>
              <a:rPr lang="ru-RU" sz="2400" b="1" dirty="0" err="1" smtClean="0">
                <a:solidFill>
                  <a:srgbClr val="002060"/>
                </a:solidFill>
              </a:rPr>
              <a:t>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красивими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квітами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додає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людині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сили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постачає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організм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вітамінами</a:t>
            </a:r>
            <a:r>
              <a:rPr lang="ru-RU" sz="2400" b="1" dirty="0" smtClean="0">
                <a:solidFill>
                  <a:srgbClr val="002060"/>
                </a:solidFill>
              </a:rPr>
              <a:t>. </a:t>
            </a:r>
            <a:r>
              <a:rPr lang="ru-RU" sz="2400" b="1" dirty="0" err="1" smtClean="0">
                <a:solidFill>
                  <a:srgbClr val="002060"/>
                </a:solidFill>
              </a:rPr>
              <a:t>Відповідь</a:t>
            </a:r>
            <a:r>
              <a:rPr lang="ru-RU" sz="2400" b="1" dirty="0" smtClean="0">
                <a:solidFill>
                  <a:srgbClr val="002060"/>
                </a:solidFill>
              </a:rPr>
              <a:t>: </a:t>
            </a:r>
            <a:r>
              <a:rPr lang="ru-RU" sz="2400" b="1" dirty="0" err="1" smtClean="0">
                <a:solidFill>
                  <a:srgbClr val="002060"/>
                </a:solidFill>
              </a:rPr>
              <a:t>Шипшина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8. </a:t>
            </a:r>
            <a:r>
              <a:rPr lang="ru-RU" sz="2400" b="1" dirty="0" err="1" smtClean="0">
                <a:solidFill>
                  <a:srgbClr val="002060"/>
                </a:solidFill>
              </a:rPr>
              <a:t>Овоч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що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містить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вітамін</a:t>
            </a:r>
            <a:r>
              <a:rPr lang="ru-RU" sz="2400" b="1" dirty="0" smtClean="0">
                <a:solidFill>
                  <a:srgbClr val="002060"/>
                </a:solidFill>
              </a:rPr>
              <a:t> С </a:t>
            </a:r>
            <a:r>
              <a:rPr lang="ru-RU" sz="2400" b="1" dirty="0" err="1" smtClean="0">
                <a:solidFill>
                  <a:srgbClr val="002060"/>
                </a:solidFill>
              </a:rPr>
              <a:t>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оберігає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дітей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від</a:t>
            </a:r>
            <a:r>
              <a:rPr lang="ru-RU" sz="2400" b="1" dirty="0" smtClean="0">
                <a:solidFill>
                  <a:srgbClr val="002060"/>
                </a:solidFill>
              </a:rPr>
              <a:t> застуди. </a:t>
            </a:r>
            <a:r>
              <a:rPr lang="ru-RU" sz="2400" b="1" dirty="0" err="1" smtClean="0">
                <a:solidFill>
                  <a:srgbClr val="002060"/>
                </a:solidFill>
              </a:rPr>
              <a:t>Відповідь</a:t>
            </a:r>
            <a:r>
              <a:rPr lang="ru-RU" sz="2400" b="1" dirty="0" smtClean="0">
                <a:solidFill>
                  <a:srgbClr val="002060"/>
                </a:solidFill>
              </a:rPr>
              <a:t>: </a:t>
            </a:r>
            <a:r>
              <a:rPr lang="ru-RU" sz="2400" b="1" dirty="0" err="1" smtClean="0">
                <a:solidFill>
                  <a:srgbClr val="002060"/>
                </a:solidFill>
              </a:rPr>
              <a:t>Перець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9. </a:t>
            </a:r>
            <a:r>
              <a:rPr lang="ru-RU" sz="2400" b="1" dirty="0" err="1" smtClean="0">
                <a:solidFill>
                  <a:srgbClr val="002060"/>
                </a:solidFill>
              </a:rPr>
              <a:t>Цілюща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рослина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з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Південної</a:t>
            </a:r>
            <a:r>
              <a:rPr lang="ru-RU" sz="2400" b="1" dirty="0" smtClean="0">
                <a:solidFill>
                  <a:srgbClr val="002060"/>
                </a:solidFill>
              </a:rPr>
              <a:t> Африки. </a:t>
            </a:r>
            <a:r>
              <a:rPr lang="ru-RU" sz="2400" b="1" dirty="0" err="1" smtClean="0">
                <a:solidFill>
                  <a:srgbClr val="002060"/>
                </a:solidFill>
              </a:rPr>
              <a:t>М'якоть</a:t>
            </a:r>
            <a:r>
              <a:rPr lang="ru-RU" sz="2400" b="1" dirty="0" smtClean="0">
                <a:solidFill>
                  <a:srgbClr val="002060"/>
                </a:solidFill>
              </a:rPr>
              <a:t> листка </a:t>
            </a:r>
            <a:r>
              <a:rPr lang="ru-RU" sz="2400" b="1" dirty="0" err="1" smtClean="0">
                <a:solidFill>
                  <a:srgbClr val="002060"/>
                </a:solidFill>
              </a:rPr>
              <a:t>загоює</a:t>
            </a:r>
            <a:r>
              <a:rPr lang="ru-RU" sz="2400" b="1" dirty="0" smtClean="0">
                <a:solidFill>
                  <a:srgbClr val="002060"/>
                </a:solidFill>
              </a:rPr>
              <a:t> ранки </a:t>
            </a:r>
            <a:r>
              <a:rPr lang="ru-RU" sz="2400" b="1" dirty="0" err="1" smtClean="0">
                <a:solidFill>
                  <a:srgbClr val="002060"/>
                </a:solidFill>
              </a:rPr>
              <a:t>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опіки</a:t>
            </a:r>
            <a:r>
              <a:rPr lang="ru-RU" sz="2400" b="1" dirty="0" smtClean="0">
                <a:solidFill>
                  <a:srgbClr val="002060"/>
                </a:solidFill>
              </a:rPr>
              <a:t>. </a:t>
            </a:r>
            <a:r>
              <a:rPr lang="ru-RU" sz="2400" b="1" dirty="0" err="1" smtClean="0">
                <a:solidFill>
                  <a:srgbClr val="002060"/>
                </a:solidFill>
              </a:rPr>
              <a:t>Інша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його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назва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столітник</a:t>
            </a:r>
            <a:r>
              <a:rPr lang="ru-RU" sz="2400" b="1" dirty="0" smtClean="0">
                <a:solidFill>
                  <a:srgbClr val="002060"/>
                </a:solidFill>
              </a:rPr>
              <a:t>. </a:t>
            </a:r>
            <a:r>
              <a:rPr lang="ru-RU" sz="2400" b="1" dirty="0" err="1" smtClean="0">
                <a:solidFill>
                  <a:srgbClr val="002060"/>
                </a:solidFill>
              </a:rPr>
              <a:t>Відповідь</a:t>
            </a:r>
            <a:r>
              <a:rPr lang="ru-RU" sz="2400" b="1" dirty="0" smtClean="0">
                <a:solidFill>
                  <a:srgbClr val="002060"/>
                </a:solidFill>
              </a:rPr>
              <a:t>: Алое.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10. </a:t>
            </a:r>
            <a:r>
              <a:rPr lang="ru-RU" sz="2400" b="1" dirty="0" smtClean="0">
                <a:solidFill>
                  <a:srgbClr val="002060"/>
                </a:solidFill>
              </a:rPr>
              <a:t>У </a:t>
            </a:r>
            <a:r>
              <a:rPr lang="ru-RU" sz="2400" b="1" dirty="0" err="1" smtClean="0">
                <a:solidFill>
                  <a:srgbClr val="002060"/>
                </a:solidFill>
              </a:rPr>
              <a:t>цьому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рослині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багато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аскорбінової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кислоти</a:t>
            </a:r>
            <a:r>
              <a:rPr lang="ru-RU" sz="2400" b="1" dirty="0" smtClean="0">
                <a:solidFill>
                  <a:srgbClr val="002060"/>
                </a:solidFill>
              </a:rPr>
              <a:t>, каротину, </a:t>
            </a:r>
            <a:r>
              <a:rPr lang="ru-RU" sz="2400" b="1" dirty="0" err="1" smtClean="0">
                <a:solidFill>
                  <a:srgbClr val="002060"/>
                </a:solidFill>
              </a:rPr>
              <a:t>вітаміну</a:t>
            </a:r>
            <a:r>
              <a:rPr lang="ru-RU" sz="2400" b="1" dirty="0" smtClean="0">
                <a:solidFill>
                  <a:srgbClr val="002060"/>
                </a:solidFill>
              </a:rPr>
              <a:t> К, </a:t>
            </a:r>
            <a:r>
              <a:rPr lang="ru-RU" sz="2400" b="1" dirty="0" err="1" smtClean="0">
                <a:solidFill>
                  <a:srgbClr val="002060"/>
                </a:solidFill>
              </a:rPr>
              <a:t>що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сприяють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згортанню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крові</a:t>
            </a:r>
            <a:r>
              <a:rPr lang="ru-RU" sz="2400" b="1" dirty="0" smtClean="0">
                <a:solidFill>
                  <a:srgbClr val="002060"/>
                </a:solidFill>
              </a:rPr>
              <a:t>. В </a:t>
            </a:r>
            <a:r>
              <a:rPr lang="ru-RU" sz="2400" b="1" dirty="0" err="1" smtClean="0">
                <a:solidFill>
                  <a:srgbClr val="002060"/>
                </a:solidFill>
              </a:rPr>
              <a:t>медицині</a:t>
            </a:r>
            <a:r>
              <a:rPr lang="ru-RU" sz="2400" b="1" dirty="0" smtClean="0">
                <a:solidFill>
                  <a:srgbClr val="002060"/>
                </a:solidFill>
              </a:rPr>
              <a:t> вона </a:t>
            </a:r>
            <a:r>
              <a:rPr lang="ru-RU" sz="2400" b="1" dirty="0" err="1" smtClean="0">
                <a:solidFill>
                  <a:srgbClr val="002060"/>
                </a:solidFill>
              </a:rPr>
              <a:t>використовується</a:t>
            </a:r>
            <a:r>
              <a:rPr lang="ru-RU" sz="2400" b="1" dirty="0" smtClean="0">
                <a:solidFill>
                  <a:srgbClr val="002060"/>
                </a:solidFill>
              </a:rPr>
              <a:t> як </a:t>
            </a:r>
            <a:r>
              <a:rPr lang="ru-RU" sz="2400" b="1" dirty="0" err="1" smtClean="0">
                <a:solidFill>
                  <a:srgbClr val="002060"/>
                </a:solidFill>
              </a:rPr>
              <a:t>полівітамінний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засіб</a:t>
            </a:r>
            <a:r>
              <a:rPr lang="ru-RU" sz="2400" b="1" dirty="0" smtClean="0">
                <a:solidFill>
                  <a:srgbClr val="002060"/>
                </a:solidFill>
              </a:rPr>
              <a:t> при </a:t>
            </a:r>
            <a:r>
              <a:rPr lang="ru-RU" sz="2400" b="1" dirty="0" err="1" smtClean="0">
                <a:solidFill>
                  <a:srgbClr val="002060"/>
                </a:solidFill>
              </a:rPr>
              <a:t>легеневих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кишкових</a:t>
            </a:r>
            <a:r>
              <a:rPr lang="ru-RU" sz="2400" b="1" dirty="0" smtClean="0">
                <a:solidFill>
                  <a:srgbClr val="002060"/>
                </a:solidFill>
              </a:rPr>
              <a:t> та </a:t>
            </a:r>
            <a:r>
              <a:rPr lang="ru-RU" sz="2400" b="1" dirty="0" err="1" smtClean="0">
                <a:solidFill>
                  <a:srgbClr val="002060"/>
                </a:solidFill>
              </a:rPr>
              <a:t>інших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кровотечах</a:t>
            </a:r>
            <a:r>
              <a:rPr lang="ru-RU" sz="2400" b="1" dirty="0" smtClean="0">
                <a:solidFill>
                  <a:srgbClr val="002060"/>
                </a:solidFill>
              </a:rPr>
              <a:t>, при </a:t>
            </a:r>
            <a:r>
              <a:rPr lang="ru-RU" sz="2400" b="1" dirty="0" err="1" smtClean="0">
                <a:solidFill>
                  <a:srgbClr val="002060"/>
                </a:solidFill>
              </a:rPr>
              <a:t>діабеті</a:t>
            </a:r>
            <a:r>
              <a:rPr lang="ru-RU" sz="2400" b="1" dirty="0" smtClean="0">
                <a:solidFill>
                  <a:srgbClr val="002060"/>
                </a:solidFill>
              </a:rPr>
              <a:t>. </a:t>
            </a:r>
            <a:r>
              <a:rPr lang="ru-RU" sz="2400" b="1" dirty="0" err="1" smtClean="0">
                <a:solidFill>
                  <a:srgbClr val="002060"/>
                </a:solidFill>
              </a:rPr>
              <a:t>Відповідь</a:t>
            </a:r>
            <a:r>
              <a:rPr lang="ru-RU" sz="2400" b="1" dirty="0" smtClean="0">
                <a:solidFill>
                  <a:srgbClr val="002060"/>
                </a:solidFill>
              </a:rPr>
              <a:t>: </a:t>
            </a:r>
            <a:r>
              <a:rPr lang="ru-RU" sz="2400" b="1" dirty="0" err="1" smtClean="0">
                <a:solidFill>
                  <a:srgbClr val="002060"/>
                </a:solidFill>
              </a:rPr>
              <a:t>Кропива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11. </a:t>
            </a:r>
            <a:r>
              <a:rPr lang="ru-RU" sz="2400" b="1" dirty="0" err="1" smtClean="0">
                <a:solidFill>
                  <a:srgbClr val="002060"/>
                </a:solidFill>
              </a:rPr>
              <a:t>Нирки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цього</a:t>
            </a:r>
            <a:r>
              <a:rPr lang="ru-RU" sz="2400" b="1" dirty="0" smtClean="0">
                <a:solidFill>
                  <a:srgbClr val="002060"/>
                </a:solidFill>
              </a:rPr>
              <a:t> хвойного дерева </a:t>
            </a:r>
            <a:r>
              <a:rPr lang="ru-RU" sz="2400" b="1" dirty="0" err="1" smtClean="0">
                <a:solidFill>
                  <a:srgbClr val="002060"/>
                </a:solidFill>
              </a:rPr>
              <a:t>використовують</a:t>
            </a:r>
            <a:r>
              <a:rPr lang="ru-RU" sz="2400" b="1" dirty="0" smtClean="0">
                <a:solidFill>
                  <a:srgbClr val="002060"/>
                </a:solidFill>
              </a:rPr>
              <a:t> у </a:t>
            </a:r>
            <a:r>
              <a:rPr lang="ru-RU" sz="2400" b="1" dirty="0" err="1" smtClean="0">
                <a:solidFill>
                  <a:srgbClr val="002060"/>
                </a:solidFill>
              </a:rPr>
              <a:t>народній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медицині</a:t>
            </a:r>
            <a:r>
              <a:rPr lang="ru-RU" sz="2400" b="1" dirty="0" smtClean="0">
                <a:solidFill>
                  <a:srgbClr val="002060"/>
                </a:solidFill>
              </a:rPr>
              <a:t>. </a:t>
            </a:r>
            <a:r>
              <a:rPr lang="ru-RU" sz="2400" b="1" dirty="0" err="1" smtClean="0">
                <a:solidFill>
                  <a:srgbClr val="002060"/>
                </a:solidFill>
              </a:rPr>
              <a:t>Зі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свіжих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голок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виготовляють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напій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багатий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вітаміном</a:t>
            </a:r>
            <a:r>
              <a:rPr lang="ru-RU" sz="2400" b="1" dirty="0" smtClean="0">
                <a:solidFill>
                  <a:srgbClr val="002060"/>
                </a:solidFill>
              </a:rPr>
              <a:t> С. </a:t>
            </a:r>
            <a:r>
              <a:rPr lang="ru-RU" sz="2400" b="1" dirty="0" err="1" smtClean="0">
                <a:solidFill>
                  <a:srgbClr val="002060"/>
                </a:solidFill>
              </a:rPr>
              <a:t>Відповідь</a:t>
            </a:r>
            <a:r>
              <a:rPr lang="ru-RU" sz="2400" b="1" dirty="0" smtClean="0">
                <a:solidFill>
                  <a:srgbClr val="002060"/>
                </a:solidFill>
              </a:rPr>
              <a:t>: Сосна.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12.</a:t>
            </a:r>
            <a:r>
              <a:rPr lang="ru-RU" sz="2400" b="1" dirty="0" smtClean="0">
                <a:solidFill>
                  <a:srgbClr val="002060"/>
                </a:solidFill>
              </a:rPr>
              <a:t>Календула </a:t>
            </a:r>
            <a:r>
              <a:rPr lang="ru-RU" sz="2400" b="1" dirty="0" err="1" smtClean="0">
                <a:solidFill>
                  <a:srgbClr val="002060"/>
                </a:solidFill>
              </a:rPr>
              <a:t>лікарська</a:t>
            </a:r>
            <a:r>
              <a:rPr lang="ru-RU" sz="2400" b="1" dirty="0" smtClean="0">
                <a:solidFill>
                  <a:srgbClr val="002060"/>
                </a:solidFill>
              </a:rPr>
              <a:t>. Яке друге </a:t>
            </a:r>
            <a:r>
              <a:rPr lang="ru-RU" sz="2400" b="1" dirty="0" err="1" smtClean="0">
                <a:solidFill>
                  <a:srgbClr val="002060"/>
                </a:solidFill>
              </a:rPr>
              <a:t>назву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цих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квітів</a:t>
            </a:r>
            <a:r>
              <a:rPr lang="ru-RU" sz="2400" b="1" dirty="0" smtClean="0">
                <a:solidFill>
                  <a:srgbClr val="002060"/>
                </a:solidFill>
              </a:rPr>
              <a:t>? </a:t>
            </a:r>
            <a:r>
              <a:rPr lang="ru-RU" sz="2400" b="1" dirty="0" err="1" smtClean="0">
                <a:solidFill>
                  <a:srgbClr val="002060"/>
                </a:solidFill>
              </a:rPr>
              <a:t>Відповідь</a:t>
            </a:r>
            <a:r>
              <a:rPr lang="ru-RU" sz="2400" b="1" dirty="0" smtClean="0">
                <a:solidFill>
                  <a:srgbClr val="002060"/>
                </a:solidFill>
              </a:rPr>
              <a:t>: </a:t>
            </a:r>
            <a:r>
              <a:rPr lang="ru-RU" sz="2400" b="1" dirty="0" err="1" smtClean="0">
                <a:solidFill>
                  <a:srgbClr val="002060"/>
                </a:solidFill>
              </a:rPr>
              <a:t>Нагідки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Картинки по запросу кропива малюн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643158"/>
            <a:ext cx="3014548" cy="421484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14282" y="214290"/>
            <a:ext cx="4816337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</a:rPr>
              <a:t>Відповіді</a:t>
            </a:r>
            <a:endParaRPr lang="ru-RU" sz="3200" b="1" dirty="0" smtClean="0">
              <a:solidFill>
                <a:srgbClr val="0070C0"/>
              </a:solidFill>
            </a:endParaRPr>
          </a:p>
          <a:p>
            <a:r>
              <a:rPr lang="ru-RU" sz="3200" b="1" dirty="0" smtClean="0">
                <a:solidFill>
                  <a:srgbClr val="002060"/>
                </a:solidFill>
              </a:rPr>
              <a:t>1.Відвар.</a:t>
            </a:r>
          </a:p>
          <a:p>
            <a:r>
              <a:rPr lang="uk-UA" sz="3200" b="1" dirty="0" smtClean="0">
                <a:solidFill>
                  <a:srgbClr val="002060"/>
                </a:solidFill>
              </a:rPr>
              <a:t>2.Подорожник.</a:t>
            </a:r>
          </a:p>
          <a:p>
            <a:r>
              <a:rPr lang="uk-UA" sz="3200" b="1" dirty="0" smtClean="0">
                <a:solidFill>
                  <a:srgbClr val="002060"/>
                </a:solidFill>
              </a:rPr>
              <a:t>3. кропива.</a:t>
            </a:r>
          </a:p>
          <a:p>
            <a:r>
              <a:rPr lang="uk-UA" sz="3200" b="1" dirty="0" smtClean="0">
                <a:solidFill>
                  <a:srgbClr val="002060"/>
                </a:solidFill>
              </a:rPr>
              <a:t>4. М’ята.</a:t>
            </a:r>
          </a:p>
          <a:p>
            <a:r>
              <a:rPr lang="uk-UA" sz="3200" b="1" dirty="0" smtClean="0">
                <a:solidFill>
                  <a:srgbClr val="002060"/>
                </a:solidFill>
              </a:rPr>
              <a:t>5. Лимон.</a:t>
            </a:r>
          </a:p>
          <a:p>
            <a:r>
              <a:rPr lang="uk-UA" sz="3200" b="1" dirty="0" smtClean="0">
                <a:solidFill>
                  <a:srgbClr val="002060"/>
                </a:solidFill>
              </a:rPr>
              <a:t>6. Лісова конвалія.</a:t>
            </a:r>
          </a:p>
          <a:p>
            <a:r>
              <a:rPr lang="uk-UA" sz="3200" b="1" dirty="0" smtClean="0">
                <a:solidFill>
                  <a:srgbClr val="002060"/>
                </a:solidFill>
              </a:rPr>
              <a:t>7. Шипшина.</a:t>
            </a:r>
          </a:p>
          <a:p>
            <a:r>
              <a:rPr lang="uk-UA" sz="3200" b="1" dirty="0" smtClean="0">
                <a:solidFill>
                  <a:srgbClr val="002060"/>
                </a:solidFill>
              </a:rPr>
              <a:t>8. Перець.</a:t>
            </a:r>
          </a:p>
          <a:p>
            <a:r>
              <a:rPr lang="uk-UA" sz="3200" b="1" dirty="0" smtClean="0">
                <a:solidFill>
                  <a:srgbClr val="002060"/>
                </a:solidFill>
              </a:rPr>
              <a:t>9. Алое.</a:t>
            </a:r>
          </a:p>
          <a:p>
            <a:r>
              <a:rPr lang="uk-UA" sz="3200" b="1" dirty="0" smtClean="0">
                <a:solidFill>
                  <a:srgbClr val="002060"/>
                </a:solidFill>
              </a:rPr>
              <a:t>10. Кропива.</a:t>
            </a:r>
          </a:p>
          <a:p>
            <a:r>
              <a:rPr lang="uk-UA" sz="3200" b="1" dirty="0" smtClean="0">
                <a:solidFill>
                  <a:srgbClr val="002060"/>
                </a:solidFill>
              </a:rPr>
              <a:t>11. Сосна.</a:t>
            </a:r>
          </a:p>
          <a:p>
            <a:r>
              <a:rPr lang="uk-UA" sz="3200" b="1" dirty="0" smtClean="0">
                <a:solidFill>
                  <a:srgbClr val="002060"/>
                </a:solidFill>
              </a:rPr>
              <a:t>12. Нагідки.</a:t>
            </a:r>
            <a:endParaRPr lang="ru-RU" sz="3200" dirty="0"/>
          </a:p>
        </p:txBody>
      </p:sp>
      <p:pic>
        <p:nvPicPr>
          <p:cNvPr id="28674" name="Picture 2" descr="Картинки по запросу подорожник малюн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14289"/>
            <a:ext cx="2640253" cy="36048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4031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70C0"/>
                </a:solidFill>
              </a:rPr>
              <a:t>Зупинка “ </a:t>
            </a:r>
            <a:r>
              <a:rPr lang="uk-UA" b="1" dirty="0" err="1" smtClean="0">
                <a:solidFill>
                  <a:srgbClr val="0070C0"/>
                </a:solidFill>
              </a:rPr>
              <a:t>Фітокухня</a:t>
            </a:r>
            <a:r>
              <a:rPr lang="uk-UA" b="1" dirty="0" smtClean="0">
                <a:solidFill>
                  <a:srgbClr val="0070C0"/>
                </a:solidFill>
              </a:rPr>
              <a:t> ”</a:t>
            </a:r>
            <a:br>
              <a:rPr lang="uk-UA" b="1" dirty="0" smtClean="0">
                <a:solidFill>
                  <a:srgbClr val="0070C0"/>
                </a:solidFill>
              </a:rPr>
            </a:br>
            <a:r>
              <a:rPr lang="uk-UA" b="1" dirty="0" smtClean="0">
                <a:solidFill>
                  <a:srgbClr val="002060"/>
                </a:solidFill>
              </a:rPr>
              <a:t>Час обідати. Кожна команда повинна скласти меню , приготувати страви, </a:t>
            </a:r>
            <a:r>
              <a:rPr lang="uk-UA" b="1" dirty="0" err="1" smtClean="0">
                <a:solidFill>
                  <a:srgbClr val="002060"/>
                </a:solidFill>
              </a:rPr>
              <a:t>інгрідієнтами</a:t>
            </a:r>
            <a:r>
              <a:rPr lang="uk-UA" b="1" dirty="0" smtClean="0">
                <a:solidFill>
                  <a:srgbClr val="002060"/>
                </a:solidFill>
              </a:rPr>
              <a:t> яких мають бути лише ті овочі та фрукти, про які йдеться в запитаннях вікторини.</a:t>
            </a:r>
            <a:r>
              <a:rPr lang="uk-UA" b="1" dirty="0" smtClean="0">
                <a:solidFill>
                  <a:srgbClr val="0070C0"/>
                </a:solidFill>
              </a:rPr>
              <a:t/>
            </a:r>
            <a:br>
              <a:rPr lang="uk-UA" b="1" dirty="0" smtClean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357166"/>
            <a:ext cx="79296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i="1" dirty="0" err="1">
                <a:solidFill>
                  <a:srgbClr val="002060"/>
                </a:solidFill>
              </a:rPr>
              <a:t>Якщо</a:t>
            </a:r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</a:rPr>
              <a:t>подивитися</a:t>
            </a:r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</a:rPr>
              <a:t>навколо</a:t>
            </a:r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</a:rPr>
              <a:t>поглядом</a:t>
            </a:r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</a:rPr>
              <a:t>лікаря</a:t>
            </a:r>
            <a:r>
              <a:rPr lang="ru-RU" sz="2800" b="1" i="1" dirty="0">
                <a:solidFill>
                  <a:srgbClr val="002060"/>
                </a:solidFill>
              </a:rPr>
              <a:t>,</a:t>
            </a: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i="1" dirty="0" err="1">
                <a:solidFill>
                  <a:srgbClr val="002060"/>
                </a:solidFill>
              </a:rPr>
              <a:t>що</a:t>
            </a:r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</a:rPr>
              <a:t>шукає</a:t>
            </a:r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</a:rPr>
              <a:t>лікарські</a:t>
            </a:r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</a:rPr>
              <a:t>засоби</a:t>
            </a:r>
            <a:r>
              <a:rPr lang="ru-RU" sz="2800" b="1" i="1" dirty="0">
                <a:solidFill>
                  <a:srgbClr val="002060"/>
                </a:solidFill>
              </a:rPr>
              <a:t>,</a:t>
            </a: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i="1" dirty="0">
                <a:solidFill>
                  <a:srgbClr val="002060"/>
                </a:solidFill>
              </a:rPr>
              <a:t>то </a:t>
            </a:r>
            <a:r>
              <a:rPr lang="ru-RU" sz="2800" b="1" i="1" dirty="0" err="1">
                <a:solidFill>
                  <a:srgbClr val="002060"/>
                </a:solidFill>
              </a:rPr>
              <a:t>можна</a:t>
            </a:r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</a:rPr>
              <a:t>сказати</a:t>
            </a:r>
            <a:r>
              <a:rPr lang="ru-RU" sz="2800" b="1" i="1" dirty="0">
                <a:solidFill>
                  <a:srgbClr val="002060"/>
                </a:solidFill>
              </a:rPr>
              <a:t>, </a:t>
            </a:r>
            <a:r>
              <a:rPr lang="ru-RU" sz="2800" b="1" i="1" dirty="0" err="1">
                <a:solidFill>
                  <a:srgbClr val="002060"/>
                </a:solidFill>
              </a:rPr>
              <a:t>що</a:t>
            </a:r>
            <a:r>
              <a:rPr lang="ru-RU" sz="2800" b="1" i="1" dirty="0">
                <a:solidFill>
                  <a:srgbClr val="002060"/>
                </a:solidFill>
              </a:rPr>
              <a:t> ми </a:t>
            </a:r>
            <a:r>
              <a:rPr lang="ru-RU" sz="2800" b="1" i="1" dirty="0" err="1">
                <a:solidFill>
                  <a:srgbClr val="002060"/>
                </a:solidFill>
              </a:rPr>
              <a:t>живемо</a:t>
            </a:r>
            <a:r>
              <a:rPr lang="ru-RU" sz="2800" b="1" i="1" dirty="0">
                <a:solidFill>
                  <a:srgbClr val="002060"/>
                </a:solidFill>
              </a:rPr>
              <a:t> в </a:t>
            </a:r>
            <a:r>
              <a:rPr lang="ru-RU" sz="2800" b="1" i="1" dirty="0" err="1">
                <a:solidFill>
                  <a:srgbClr val="002060"/>
                </a:solidFill>
              </a:rPr>
              <a:t>світі</a:t>
            </a:r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</a:rPr>
              <a:t>ліків</a:t>
            </a:r>
            <a:r>
              <a:rPr lang="ru-RU" sz="2800" b="1" i="1" dirty="0">
                <a:solidFill>
                  <a:srgbClr val="002060"/>
                </a:solidFill>
              </a:rPr>
              <a:t>.</a:t>
            </a: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i="1" dirty="0">
                <a:solidFill>
                  <a:srgbClr val="002060"/>
                </a:solidFill>
              </a:rPr>
              <a:t>                              </a:t>
            </a:r>
            <a:r>
              <a:rPr lang="ru-RU" sz="2800" b="1" i="1" dirty="0" err="1">
                <a:solidFill>
                  <a:srgbClr val="002060"/>
                </a:solidFill>
              </a:rPr>
              <a:t>Заповідь</a:t>
            </a:r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</a:rPr>
              <a:t>буддійської</a:t>
            </a:r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</a:rPr>
              <a:t>медицини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5362" name="Picture 2" descr="Картинки по запросу лікарські рослин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095500"/>
            <a:ext cx="7610475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97436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1.Ця рослина підсилює природні захисні сили організму, робить його стійким до більшої частини різних бактерій і патогенних мікроорганізмів. Від дії цієї рослини гинуть віруси , грибки, бактерії та нематоди.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3297238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2.Сік цієї рослини – порятунок для людей із порушенням обміну речовин , хворих на артрит. Ожиріння, діабет. Містить вітаміни </a:t>
            </a:r>
            <a:br>
              <a:rPr lang="uk-UA" b="1" dirty="0" smtClean="0">
                <a:solidFill>
                  <a:srgbClr val="002060"/>
                </a:solidFill>
              </a:rPr>
            </a:br>
            <a:r>
              <a:rPr lang="uk-UA" b="1" dirty="0" smtClean="0">
                <a:solidFill>
                  <a:srgbClr val="002060"/>
                </a:solidFill>
              </a:rPr>
              <a:t>А і С.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83254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3.Через великий вміст калію плоди цієї рослини вживають для відновлення серцевого ритму.</a:t>
            </a:r>
            <a:r>
              <a:rPr lang="ru-RU" b="1" dirty="0" smtClean="0">
                <a:solidFill>
                  <a:srgbClr val="002060"/>
                </a:solidFill>
              </a:rPr>
              <a:t> В </a:t>
            </a:r>
            <a:r>
              <a:rPr lang="ru-RU" b="1" dirty="0" err="1" smtClean="0">
                <a:solidFill>
                  <a:srgbClr val="002060"/>
                </a:solidFill>
              </a:rPr>
              <a:t>ній</a:t>
            </a:r>
            <a:r>
              <a:rPr lang="ru-RU" b="1" dirty="0" smtClean="0">
                <a:solidFill>
                  <a:srgbClr val="002060"/>
                </a:solidFill>
              </a:rPr>
              <a:t>  </a:t>
            </a:r>
            <a:r>
              <a:rPr lang="ru-RU" b="1" dirty="0" err="1" smtClean="0">
                <a:solidFill>
                  <a:srgbClr val="002060"/>
                </a:solidFill>
              </a:rPr>
              <a:t>міститься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білок</a:t>
            </a:r>
            <a:r>
              <a:rPr lang="ru-RU" b="1" dirty="0" smtClean="0">
                <a:solidFill>
                  <a:srgbClr val="002060"/>
                </a:solidFill>
              </a:rPr>
              <a:t> триптофан, </a:t>
            </a:r>
            <a:r>
              <a:rPr lang="ru-RU" b="1" dirty="0" err="1" smtClean="0">
                <a:solidFill>
                  <a:srgbClr val="002060"/>
                </a:solidFill>
              </a:rPr>
              <a:t>який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трансформується</a:t>
            </a:r>
            <a:r>
              <a:rPr lang="ru-RU" b="1" dirty="0" smtClean="0">
                <a:solidFill>
                  <a:srgbClr val="002060"/>
                </a:solidFill>
              </a:rPr>
              <a:t> в “гормон </a:t>
            </a:r>
            <a:r>
              <a:rPr lang="ru-RU" b="1" dirty="0" err="1" smtClean="0">
                <a:solidFill>
                  <a:srgbClr val="002060"/>
                </a:solidFill>
              </a:rPr>
              <a:t>радості</a:t>
            </a:r>
            <a:r>
              <a:rPr lang="ru-RU" b="1" dirty="0" smtClean="0">
                <a:solidFill>
                  <a:srgbClr val="002060"/>
                </a:solidFill>
              </a:rPr>
              <a:t>” – </a:t>
            </a:r>
            <a:r>
              <a:rPr lang="ru-RU" b="1" dirty="0" err="1" smtClean="0">
                <a:solidFill>
                  <a:srgbClr val="002060"/>
                </a:solidFill>
              </a:rPr>
              <a:t>серотонін</a:t>
            </a:r>
            <a:r>
              <a:rPr lang="ru-RU" b="1" dirty="0" smtClean="0">
                <a:solidFill>
                  <a:srgbClr val="002060"/>
                </a:solidFill>
              </a:rPr>
              <a:t>. Тому </a:t>
            </a:r>
            <a:r>
              <a:rPr lang="ru-RU" b="1" dirty="0" err="1" smtClean="0">
                <a:solidFill>
                  <a:srgbClr val="002060"/>
                </a:solidFill>
              </a:rPr>
              <a:t>їх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застосовують</a:t>
            </a:r>
            <a:r>
              <a:rPr lang="ru-RU" b="1" dirty="0" smtClean="0">
                <a:solidFill>
                  <a:srgbClr val="002060"/>
                </a:solidFill>
              </a:rPr>
              <a:t> для </a:t>
            </a:r>
            <a:r>
              <a:rPr lang="ru-RU" b="1" dirty="0" err="1" smtClean="0">
                <a:solidFill>
                  <a:srgbClr val="002060"/>
                </a:solidFill>
              </a:rPr>
              <a:t>лікування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депресії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дратівливості</a:t>
            </a:r>
            <a:r>
              <a:rPr lang="ru-RU" b="1" dirty="0" smtClean="0">
                <a:solidFill>
                  <a:srgbClr val="002060"/>
                </a:solidFill>
              </a:rPr>
              <a:t>, поганого настрою.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428628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</a:rPr>
              <a:t>4.Цей овоч  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містить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величезну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кількість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вітаміну</a:t>
            </a:r>
            <a:r>
              <a:rPr lang="ru-RU" sz="3200" b="1" dirty="0" smtClean="0">
                <a:solidFill>
                  <a:srgbClr val="002060"/>
                </a:solidFill>
              </a:rPr>
              <a:t> А (каротину). І за </a:t>
            </a:r>
            <a:r>
              <a:rPr lang="ru-RU" sz="3200" b="1" dirty="0" err="1" smtClean="0">
                <a:solidFill>
                  <a:srgbClr val="002060"/>
                </a:solidFill>
              </a:rPr>
              <a:t>кількістю</a:t>
            </a:r>
            <a:r>
              <a:rPr lang="ru-RU" sz="3200" b="1" dirty="0" smtClean="0">
                <a:solidFill>
                  <a:srgbClr val="002060"/>
                </a:solidFill>
              </a:rPr>
              <a:t> каротину </a:t>
            </a:r>
            <a:r>
              <a:rPr lang="ru-RU" sz="3200" b="1" dirty="0" err="1" smtClean="0">
                <a:solidFill>
                  <a:srgbClr val="002060"/>
                </a:solidFill>
              </a:rPr>
              <a:t>прирівнюється</a:t>
            </a:r>
            <a:r>
              <a:rPr lang="ru-RU" sz="3200" b="1" dirty="0" smtClean="0">
                <a:solidFill>
                  <a:srgbClr val="002060"/>
                </a:solidFill>
              </a:rPr>
              <a:t> до </a:t>
            </a:r>
            <a:r>
              <a:rPr lang="ru-RU" sz="3200" b="1" dirty="0" err="1" smtClean="0">
                <a:solidFill>
                  <a:srgbClr val="002060"/>
                </a:solidFill>
              </a:rPr>
              <a:t>моркви</a:t>
            </a:r>
            <a:r>
              <a:rPr lang="ru-RU" sz="3200" b="1" dirty="0" smtClean="0">
                <a:solidFill>
                  <a:srgbClr val="002060"/>
                </a:solidFill>
              </a:rPr>
              <a:t>. 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-  </a:t>
            </a:r>
            <a:r>
              <a:rPr lang="ru-RU" sz="3200" b="1" dirty="0" err="1" smtClean="0">
                <a:solidFill>
                  <a:srgbClr val="002060"/>
                </a:solidFill>
              </a:rPr>
              <a:t>Має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проносний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ефект</a:t>
            </a:r>
            <a:r>
              <a:rPr lang="ru-RU" sz="3200" b="1" dirty="0" smtClean="0">
                <a:solidFill>
                  <a:srgbClr val="002060"/>
                </a:solidFill>
              </a:rPr>
              <a:t>. 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- </a:t>
            </a:r>
            <a:r>
              <a:rPr lang="ru-RU" sz="3200" b="1" dirty="0" err="1" smtClean="0">
                <a:solidFill>
                  <a:srgbClr val="002060"/>
                </a:solidFill>
              </a:rPr>
              <a:t>Виводить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з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організму</a:t>
            </a:r>
            <a:r>
              <a:rPr lang="ru-RU" sz="3200" b="1" dirty="0" smtClean="0">
                <a:solidFill>
                  <a:srgbClr val="002060"/>
                </a:solidFill>
              </a:rPr>
              <a:t> шлаки </a:t>
            </a:r>
            <a:r>
              <a:rPr lang="ru-RU" sz="3200" b="1" dirty="0" err="1" smtClean="0">
                <a:solidFill>
                  <a:srgbClr val="002060"/>
                </a:solidFill>
              </a:rPr>
              <a:t>і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токсини</a:t>
            </a:r>
            <a:r>
              <a:rPr lang="ru-RU" sz="3200" b="1" dirty="0" smtClean="0">
                <a:solidFill>
                  <a:srgbClr val="002060"/>
                </a:solidFill>
              </a:rPr>
              <a:t>. 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- </a:t>
            </a:r>
            <a:r>
              <a:rPr lang="ru-RU" sz="3200" b="1" dirty="0" err="1" smtClean="0">
                <a:solidFill>
                  <a:srgbClr val="002060"/>
                </a:solidFill>
              </a:rPr>
              <a:t>Покращує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обмінні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процеси</a:t>
            </a:r>
            <a:r>
              <a:rPr lang="ru-RU" sz="3200" b="1" dirty="0" smtClean="0">
                <a:solidFill>
                  <a:srgbClr val="002060"/>
                </a:solidFill>
              </a:rPr>
              <a:t>, </a:t>
            </a:r>
            <a:r>
              <a:rPr lang="ru-RU" sz="3200" b="1" dirty="0" err="1" smtClean="0">
                <a:solidFill>
                  <a:srgbClr val="002060"/>
                </a:solidFill>
              </a:rPr>
              <a:t>що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відбуваються</a:t>
            </a:r>
            <a:r>
              <a:rPr lang="ru-RU" sz="3200" b="1" dirty="0" smtClean="0">
                <a:solidFill>
                  <a:srgbClr val="002060"/>
                </a:solidFill>
              </a:rPr>
              <a:t> в </a:t>
            </a:r>
            <a:r>
              <a:rPr lang="ru-RU" sz="3200" b="1" dirty="0" err="1" smtClean="0">
                <a:solidFill>
                  <a:srgbClr val="002060"/>
                </a:solidFill>
              </a:rPr>
              <a:t>організмі</a:t>
            </a:r>
            <a:r>
              <a:rPr lang="ru-RU" sz="3200" b="1" dirty="0" smtClean="0">
                <a:solidFill>
                  <a:srgbClr val="002060"/>
                </a:solidFill>
              </a:rPr>
              <a:t>. 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- Особливо </a:t>
            </a:r>
            <a:r>
              <a:rPr lang="ru-RU" sz="3200" b="1" dirty="0" err="1" smtClean="0">
                <a:solidFill>
                  <a:srgbClr val="002060"/>
                </a:solidFill>
              </a:rPr>
              <a:t>цінний</a:t>
            </a:r>
            <a:r>
              <a:rPr lang="ru-RU" sz="3200" b="1" dirty="0" smtClean="0">
                <a:solidFill>
                  <a:srgbClr val="002060"/>
                </a:solidFill>
              </a:rPr>
              <a:t>  </a:t>
            </a:r>
            <a:r>
              <a:rPr lang="ru-RU" sz="3200" b="1" dirty="0" err="1" smtClean="0">
                <a:solidFill>
                  <a:srgbClr val="002060"/>
                </a:solidFill>
              </a:rPr>
              <a:t>тим</a:t>
            </a:r>
            <a:r>
              <a:rPr lang="ru-RU" sz="3200" b="1" dirty="0" smtClean="0">
                <a:solidFill>
                  <a:srgbClr val="002060"/>
                </a:solidFill>
              </a:rPr>
              <a:t>, </a:t>
            </a:r>
            <a:r>
              <a:rPr lang="ru-RU" sz="3200" b="1" dirty="0" err="1" smtClean="0">
                <a:solidFill>
                  <a:srgbClr val="002060"/>
                </a:solidFill>
              </a:rPr>
              <a:t>що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містить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вітамін</a:t>
            </a:r>
            <a:r>
              <a:rPr lang="ru-RU" sz="3200" b="1" dirty="0" smtClean="0">
                <a:solidFill>
                  <a:srgbClr val="002060"/>
                </a:solidFill>
              </a:rPr>
              <a:t> К, </a:t>
            </a:r>
            <a:r>
              <a:rPr lang="ru-RU" sz="3200" b="1" dirty="0" err="1" smtClean="0">
                <a:solidFill>
                  <a:srgbClr val="002060"/>
                </a:solidFill>
              </a:rPr>
              <a:t>який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сприяє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згортання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крові</a:t>
            </a:r>
            <a:r>
              <a:rPr lang="ru-RU" sz="3200" b="1" dirty="0" smtClean="0">
                <a:solidFill>
                  <a:srgbClr val="002060"/>
                </a:solidFill>
              </a:rPr>
              <a:t>, </a:t>
            </a:r>
            <a:r>
              <a:rPr lang="ru-RU" sz="3200" b="1" dirty="0" err="1" smtClean="0">
                <a:solidFill>
                  <a:srgbClr val="002060"/>
                </a:solidFill>
              </a:rPr>
              <a:t>цей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вітамін</a:t>
            </a:r>
            <a:r>
              <a:rPr lang="ru-RU" sz="3200" b="1" dirty="0" smtClean="0">
                <a:solidFill>
                  <a:srgbClr val="002060"/>
                </a:solidFill>
              </a:rPr>
              <a:t> практично </a:t>
            </a:r>
            <a:r>
              <a:rPr lang="ru-RU" sz="3200" b="1" dirty="0" err="1" smtClean="0">
                <a:solidFill>
                  <a:srgbClr val="002060"/>
                </a:solidFill>
              </a:rPr>
              <a:t>відсутній</a:t>
            </a:r>
            <a:r>
              <a:rPr lang="ru-RU" sz="3200" b="1" dirty="0" smtClean="0">
                <a:solidFill>
                  <a:srgbClr val="002060"/>
                </a:solidFill>
              </a:rPr>
              <a:t> в </a:t>
            </a:r>
            <a:r>
              <a:rPr lang="ru-RU" sz="3200" b="1" dirty="0" err="1" smtClean="0">
                <a:solidFill>
                  <a:srgbClr val="002060"/>
                </a:solidFill>
              </a:rPr>
              <a:t>інших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овочах</a:t>
            </a:r>
            <a:r>
              <a:rPr lang="ru-RU" sz="3200" b="1" dirty="0" smtClean="0">
                <a:solidFill>
                  <a:srgbClr val="002060"/>
                </a:solidFill>
              </a:rPr>
              <a:t>. 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-  </a:t>
            </a:r>
            <a:r>
              <a:rPr lang="ru-RU" sz="3200" b="1" dirty="0" err="1" smtClean="0">
                <a:solidFill>
                  <a:srgbClr val="002060"/>
                </a:solidFill>
              </a:rPr>
              <a:t>Чемпіон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серед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овочів</a:t>
            </a:r>
            <a:r>
              <a:rPr lang="ru-RU" sz="3200" b="1" dirty="0" smtClean="0">
                <a:solidFill>
                  <a:srgbClr val="002060"/>
                </a:solidFill>
              </a:rPr>
              <a:t> за </a:t>
            </a:r>
            <a:r>
              <a:rPr lang="ru-RU" sz="3200" b="1" dirty="0" err="1" smtClean="0">
                <a:solidFill>
                  <a:srgbClr val="002060"/>
                </a:solidFill>
              </a:rPr>
              <a:t>вмістом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заліза</a:t>
            </a:r>
            <a:r>
              <a:rPr lang="ru-RU" sz="3200" b="1" dirty="0" smtClean="0">
                <a:solidFill>
                  <a:srgbClr val="002060"/>
                </a:solidFill>
              </a:rPr>
              <a:t>.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 - </a:t>
            </a:r>
            <a:r>
              <a:rPr lang="ru-RU" sz="3200" b="1" dirty="0" err="1" smtClean="0">
                <a:solidFill>
                  <a:srgbClr val="002060"/>
                </a:solidFill>
              </a:rPr>
              <a:t>Насіння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застосовують</a:t>
            </a:r>
            <a:r>
              <a:rPr lang="ru-RU" sz="3200" b="1" dirty="0" smtClean="0">
                <a:solidFill>
                  <a:srgbClr val="002060"/>
                </a:solidFill>
              </a:rPr>
              <a:t> для </a:t>
            </a:r>
            <a:r>
              <a:rPr lang="ru-RU" sz="3200" b="1" dirty="0" err="1" smtClean="0">
                <a:solidFill>
                  <a:srgbClr val="002060"/>
                </a:solidFill>
              </a:rPr>
              <a:t>лікування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глистів</a:t>
            </a:r>
            <a:r>
              <a:rPr lang="ru-RU" sz="3200" b="1" dirty="0" smtClean="0">
                <a:solidFill>
                  <a:srgbClr val="002060"/>
                </a:solidFill>
              </a:rPr>
              <a:t> у </a:t>
            </a:r>
            <a:r>
              <a:rPr lang="ru-RU" sz="3200" b="1" dirty="0" err="1" smtClean="0">
                <a:solidFill>
                  <a:srgbClr val="002060"/>
                </a:solidFill>
              </a:rPr>
              <a:t>дітей</a:t>
            </a:r>
            <a:r>
              <a:rPr lang="ru-RU" sz="3200" b="1" dirty="0" smtClean="0">
                <a:solidFill>
                  <a:srgbClr val="002060"/>
                </a:solidFill>
              </a:rPr>
              <a:t>. </a:t>
            </a:r>
            <a:r>
              <a:rPr lang="ru-RU" sz="3200" b="1" dirty="0" smtClean="0"/>
              <a:t> </a:t>
            </a:r>
            <a:endParaRPr lang="ru-RU" sz="32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8336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5.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Корисні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властивості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цього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коренеплоду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пояснюються</a:t>
            </a:r>
            <a:r>
              <a:rPr lang="ru-RU" b="1" dirty="0" smtClean="0">
                <a:solidFill>
                  <a:srgbClr val="002060"/>
                </a:solidFill>
              </a:rPr>
              <a:t> складом, </a:t>
            </a:r>
            <a:r>
              <a:rPr lang="ru-RU" b="1" dirty="0" err="1" smtClean="0">
                <a:solidFill>
                  <a:srgbClr val="002060"/>
                </a:solidFill>
              </a:rPr>
              <a:t>адже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він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багатий</a:t>
            </a:r>
            <a:r>
              <a:rPr lang="ru-RU" b="1" dirty="0" smtClean="0">
                <a:solidFill>
                  <a:srgbClr val="002060"/>
                </a:solidFill>
              </a:rPr>
              <a:t> </a:t>
            </a:r>
            <a:r>
              <a:rPr lang="ru-RU" b="1" dirty="0" err="1" smtClean="0">
                <a:solidFill>
                  <a:srgbClr val="002060"/>
                </a:solidFill>
              </a:rPr>
              <a:t>вітамінами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харчовими</a:t>
            </a:r>
            <a:r>
              <a:rPr lang="ru-RU" b="1" dirty="0" smtClean="0">
                <a:solidFill>
                  <a:srgbClr val="002060"/>
                </a:solidFill>
              </a:rPr>
              <a:t> волокнами, </a:t>
            </a:r>
            <a:r>
              <a:rPr lang="ru-RU" b="1" dirty="0" err="1" smtClean="0">
                <a:solidFill>
                  <a:srgbClr val="002060"/>
                </a:solidFill>
              </a:rPr>
              <a:t>мінеральними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речовинами</a:t>
            </a:r>
            <a:r>
              <a:rPr lang="ru-RU" b="1" dirty="0" smtClean="0">
                <a:solidFill>
                  <a:srgbClr val="002060"/>
                </a:solidFill>
              </a:rPr>
              <a:t>. Бета-каротин, </a:t>
            </a:r>
            <a:r>
              <a:rPr lang="ru-RU" b="1" dirty="0" err="1" smtClean="0">
                <a:solidFill>
                  <a:srgbClr val="002060"/>
                </a:solidFill>
              </a:rPr>
              <a:t>він</a:t>
            </a:r>
            <a:r>
              <a:rPr lang="ru-RU" b="1" dirty="0" smtClean="0">
                <a:solidFill>
                  <a:srgbClr val="002060"/>
                </a:solidFill>
              </a:rPr>
              <a:t> же </a:t>
            </a:r>
            <a:r>
              <a:rPr lang="ru-RU" b="1" dirty="0" err="1" smtClean="0">
                <a:solidFill>
                  <a:srgbClr val="002060"/>
                </a:solidFill>
              </a:rPr>
              <a:t>вітамін</a:t>
            </a:r>
            <a:r>
              <a:rPr lang="ru-RU" b="1" dirty="0" smtClean="0">
                <a:solidFill>
                  <a:srgbClr val="002060"/>
                </a:solidFill>
              </a:rPr>
              <a:t> А, </a:t>
            </a:r>
            <a:r>
              <a:rPr lang="ru-RU" b="1" dirty="0" err="1" smtClean="0">
                <a:solidFill>
                  <a:srgbClr val="002060"/>
                </a:solidFill>
              </a:rPr>
              <a:t>сприяє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формуванню</a:t>
            </a:r>
            <a:r>
              <a:rPr lang="ru-RU" b="1" dirty="0" smtClean="0">
                <a:solidFill>
                  <a:srgbClr val="002060"/>
                </a:solidFill>
              </a:rPr>
              <a:t> скелета, </a:t>
            </a:r>
            <a:r>
              <a:rPr lang="ru-RU" b="1" dirty="0" err="1" smtClean="0">
                <a:solidFill>
                  <a:srgbClr val="002060"/>
                </a:solidFill>
              </a:rPr>
              <a:t>відповідає</a:t>
            </a:r>
            <a:r>
              <a:rPr lang="ru-RU" b="1" dirty="0" smtClean="0">
                <a:solidFill>
                  <a:srgbClr val="002060"/>
                </a:solidFill>
              </a:rPr>
              <a:t> за синтез </a:t>
            </a:r>
            <a:r>
              <a:rPr lang="ru-RU" b="1" dirty="0" err="1" smtClean="0">
                <a:solidFill>
                  <a:srgbClr val="002060"/>
                </a:solidFill>
              </a:rPr>
              <a:t>статевих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гормонів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тим</a:t>
            </a:r>
            <a:r>
              <a:rPr lang="ru-RU" b="1" dirty="0" smtClean="0">
                <a:solidFill>
                  <a:srgbClr val="002060"/>
                </a:solidFill>
              </a:rPr>
              <a:t> самим </a:t>
            </a:r>
            <a:r>
              <a:rPr lang="ru-RU" b="1" dirty="0" err="1" smtClean="0">
                <a:solidFill>
                  <a:srgbClr val="002060"/>
                </a:solidFill>
              </a:rPr>
              <a:t>сприяє</a:t>
            </a:r>
            <a:r>
              <a:rPr lang="ru-RU" b="1" dirty="0" smtClean="0">
                <a:solidFill>
                  <a:srgbClr val="002060"/>
                </a:solidFill>
              </a:rPr>
              <a:t> нормальному росту </a:t>
            </a:r>
            <a:r>
              <a:rPr lang="ru-RU" b="1" dirty="0" err="1" smtClean="0">
                <a:solidFill>
                  <a:srgbClr val="002060"/>
                </a:solidFill>
              </a:rPr>
              <a:t>людини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6.  </a:t>
            </a:r>
            <a:r>
              <a:rPr lang="ru-RU" sz="3200" b="1" dirty="0" err="1" smtClean="0">
                <a:solidFill>
                  <a:srgbClr val="002060"/>
                </a:solidFill>
              </a:rPr>
              <a:t>Користь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цього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овоча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полягає</a:t>
            </a:r>
            <a:r>
              <a:rPr lang="ru-RU" sz="3200" b="1" dirty="0" smtClean="0">
                <a:solidFill>
                  <a:srgbClr val="002060"/>
                </a:solidFill>
              </a:rPr>
              <a:t> у </a:t>
            </a:r>
            <a:r>
              <a:rPr lang="ru-RU" sz="3200" b="1" dirty="0" err="1" smtClean="0">
                <a:solidFill>
                  <a:srgbClr val="002060"/>
                </a:solidFill>
              </a:rPr>
              <a:t>боротьбі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з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простудними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захворюваннями</a:t>
            </a:r>
            <a:r>
              <a:rPr lang="ru-RU" sz="3200" b="1" dirty="0" smtClean="0">
                <a:solidFill>
                  <a:srgbClr val="002060"/>
                </a:solidFill>
              </a:rPr>
              <a:t>, про </a:t>
            </a:r>
            <a:r>
              <a:rPr lang="ru-RU" sz="3200" b="1" dirty="0" err="1" smtClean="0">
                <a:solidFill>
                  <a:srgbClr val="002060"/>
                </a:solidFill>
              </a:rPr>
              <a:t>що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знають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навіть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діти</a:t>
            </a:r>
            <a:r>
              <a:rPr lang="ru-RU" sz="3200" b="1" dirty="0" smtClean="0">
                <a:solidFill>
                  <a:srgbClr val="002060"/>
                </a:solidFill>
              </a:rPr>
              <a:t>. </a:t>
            </a:r>
            <a:r>
              <a:rPr lang="ru-RU" sz="3200" b="1" dirty="0" err="1" smtClean="0">
                <a:solidFill>
                  <a:srgbClr val="002060"/>
                </a:solidFill>
              </a:rPr>
              <a:t>Це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справжній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дезінфікуючий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засіб</a:t>
            </a:r>
            <a:r>
              <a:rPr lang="ru-RU" sz="3200" b="1" dirty="0" smtClean="0">
                <a:solidFill>
                  <a:srgbClr val="002060"/>
                </a:solidFill>
              </a:rPr>
              <a:t>, </a:t>
            </a:r>
            <a:r>
              <a:rPr lang="ru-RU" sz="3200" b="1" dirty="0" err="1" smtClean="0">
                <a:solidFill>
                  <a:srgbClr val="002060"/>
                </a:solidFill>
              </a:rPr>
              <a:t>оскільки</a:t>
            </a:r>
            <a:r>
              <a:rPr lang="ru-RU" sz="3200" b="1" dirty="0" smtClean="0">
                <a:solidFill>
                  <a:srgbClr val="002060"/>
                </a:solidFill>
              </a:rPr>
              <a:t> в </a:t>
            </a:r>
            <a:r>
              <a:rPr lang="ru-RU" sz="3200" b="1" dirty="0" err="1" smtClean="0">
                <a:solidFill>
                  <a:srgbClr val="002060"/>
                </a:solidFill>
              </a:rPr>
              <a:t>ньому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багато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фітонцидів</a:t>
            </a:r>
            <a:r>
              <a:rPr lang="ru-RU" sz="3200" b="1" dirty="0" smtClean="0">
                <a:solidFill>
                  <a:srgbClr val="002060"/>
                </a:solidFill>
              </a:rPr>
              <a:t>. У </a:t>
            </a:r>
            <a:r>
              <a:rPr lang="ru-RU" sz="3200" b="1" dirty="0" err="1" smtClean="0">
                <a:solidFill>
                  <a:srgbClr val="002060"/>
                </a:solidFill>
              </a:rPr>
              <a:t>деяких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випадках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навіть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лікарі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радять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її</a:t>
            </a:r>
            <a:r>
              <a:rPr lang="ru-RU" sz="3200" b="1" dirty="0" smtClean="0">
                <a:solidFill>
                  <a:srgbClr val="002060"/>
                </a:solidFill>
              </a:rPr>
              <a:t> при </a:t>
            </a:r>
            <a:r>
              <a:rPr lang="ru-RU" sz="3200" b="1" dirty="0" err="1" smtClean="0">
                <a:solidFill>
                  <a:srgbClr val="002060"/>
                </a:solidFill>
              </a:rPr>
              <a:t>кишкових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інфекціях</a:t>
            </a:r>
            <a:r>
              <a:rPr lang="ru-RU" sz="3200" b="1" dirty="0" smtClean="0">
                <a:solidFill>
                  <a:srgbClr val="002060"/>
                </a:solidFill>
              </a:rPr>
              <a:t>, </a:t>
            </a:r>
            <a:r>
              <a:rPr lang="ru-RU" sz="3200" b="1" dirty="0" err="1" smtClean="0">
                <a:solidFill>
                  <a:srgbClr val="002060"/>
                </a:solidFill>
              </a:rPr>
              <a:t>оскільки</a:t>
            </a:r>
            <a:r>
              <a:rPr lang="ru-RU" sz="3200" b="1" dirty="0" smtClean="0">
                <a:solidFill>
                  <a:srgbClr val="002060"/>
                </a:solidFill>
              </a:rPr>
              <a:t> вона </a:t>
            </a:r>
            <a:r>
              <a:rPr lang="ru-RU" sz="3200" b="1" dirty="0" err="1" smtClean="0">
                <a:solidFill>
                  <a:srgbClr val="002060"/>
                </a:solidFill>
              </a:rPr>
              <a:t>здатна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дати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відкоша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збудникам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різних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захворювань</a:t>
            </a:r>
            <a:r>
              <a:rPr lang="ru-RU" sz="3200" b="1" dirty="0" smtClean="0">
                <a:solidFill>
                  <a:srgbClr val="002060"/>
                </a:solidFill>
              </a:rPr>
              <a:t>.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err="1" smtClean="0">
                <a:solidFill>
                  <a:srgbClr val="002060"/>
                </a:solidFill>
              </a:rPr>
              <a:t>Ефірні</a:t>
            </a:r>
            <a:r>
              <a:rPr lang="ru-RU" sz="3200" b="1" dirty="0" smtClean="0">
                <a:solidFill>
                  <a:srgbClr val="002060"/>
                </a:solidFill>
              </a:rPr>
              <a:t> масла, </a:t>
            </a:r>
            <a:r>
              <a:rPr lang="ru-RU" sz="3200" b="1" dirty="0" err="1" smtClean="0">
                <a:solidFill>
                  <a:srgbClr val="002060"/>
                </a:solidFill>
              </a:rPr>
              <a:t>що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містяться</a:t>
            </a:r>
            <a:r>
              <a:rPr lang="ru-RU" sz="3200" b="1" dirty="0" smtClean="0">
                <a:solidFill>
                  <a:srgbClr val="002060"/>
                </a:solidFill>
              </a:rPr>
              <a:t> в </a:t>
            </a:r>
            <a:r>
              <a:rPr lang="ru-RU" sz="3200" b="1" dirty="0" err="1" smtClean="0">
                <a:solidFill>
                  <a:srgbClr val="002060"/>
                </a:solidFill>
              </a:rPr>
              <a:t>ній</a:t>
            </a:r>
            <a:r>
              <a:rPr lang="ru-RU" sz="3200" b="1" dirty="0" smtClean="0">
                <a:solidFill>
                  <a:srgbClr val="002060"/>
                </a:solidFill>
              </a:rPr>
              <a:t> , </a:t>
            </a:r>
            <a:r>
              <a:rPr lang="ru-RU" sz="3200" b="1" dirty="0" err="1" smtClean="0">
                <a:solidFill>
                  <a:srgbClr val="002060"/>
                </a:solidFill>
              </a:rPr>
              <a:t>підтримують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організм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під</a:t>
            </a:r>
            <a:r>
              <a:rPr lang="ru-RU" sz="3200" b="1" dirty="0" smtClean="0">
                <a:solidFill>
                  <a:srgbClr val="002060"/>
                </a:solidFill>
              </a:rPr>
              <a:t> час застуди та </a:t>
            </a:r>
            <a:r>
              <a:rPr lang="ru-RU" sz="3200" b="1" dirty="0" err="1" smtClean="0">
                <a:solidFill>
                  <a:srgbClr val="002060"/>
                </a:solidFill>
              </a:rPr>
              <a:t>грипу</a:t>
            </a:r>
            <a:r>
              <a:rPr lang="ru-RU" sz="3200" b="1" dirty="0" smtClean="0">
                <a:solidFill>
                  <a:srgbClr val="002060"/>
                </a:solidFill>
              </a:rPr>
              <a:t>. А у соку </a:t>
            </a:r>
            <a:r>
              <a:rPr lang="ru-RU" sz="3200" b="1" dirty="0" err="1" smtClean="0">
                <a:solidFill>
                  <a:srgbClr val="002060"/>
                </a:solidFill>
              </a:rPr>
              <a:t>міститься</a:t>
            </a:r>
            <a:r>
              <a:rPr lang="ru-RU" sz="3200" b="1" dirty="0" smtClean="0">
                <a:solidFill>
                  <a:srgbClr val="002060"/>
                </a:solidFill>
              </a:rPr>
              <a:t> каротин, </a:t>
            </a:r>
            <a:r>
              <a:rPr lang="ru-RU" sz="3200" b="1" dirty="0" err="1" smtClean="0">
                <a:solidFill>
                  <a:srgbClr val="002060"/>
                </a:solidFill>
              </a:rPr>
              <a:t>біотин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і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фолієва</a:t>
            </a:r>
            <a:r>
              <a:rPr lang="ru-RU" sz="3200" b="1" dirty="0" smtClean="0">
                <a:solidFill>
                  <a:srgbClr val="002060"/>
                </a:solidFill>
              </a:rPr>
              <a:t> кислота. Вона </a:t>
            </a:r>
            <a:r>
              <a:rPr lang="ru-RU" sz="3200" b="1" dirty="0" err="1" smtClean="0">
                <a:solidFill>
                  <a:srgbClr val="002060"/>
                </a:solidFill>
              </a:rPr>
              <a:t>здатна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збуджувати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апетит</a:t>
            </a:r>
            <a:r>
              <a:rPr lang="ru-RU" sz="3200" b="1" dirty="0" smtClean="0">
                <a:solidFill>
                  <a:srgbClr val="002060"/>
                </a:solidFill>
              </a:rPr>
              <a:t>, </a:t>
            </a:r>
            <a:r>
              <a:rPr lang="ru-RU" sz="3200" b="1" dirty="0" err="1" smtClean="0">
                <a:solidFill>
                  <a:srgbClr val="002060"/>
                </a:solidFill>
              </a:rPr>
              <a:t>підвищувати</a:t>
            </a:r>
            <a:r>
              <a:rPr lang="ru-RU" sz="3200" b="1" dirty="0" smtClean="0">
                <a:solidFill>
                  <a:srgbClr val="002060"/>
                </a:solidFill>
              </a:rPr>
              <a:t> тонус </a:t>
            </a:r>
            <a:r>
              <a:rPr lang="ru-RU" sz="3200" b="1" dirty="0" err="1" smtClean="0">
                <a:solidFill>
                  <a:srgbClr val="002060"/>
                </a:solidFill>
              </a:rPr>
              <a:t>організму</a:t>
            </a:r>
            <a:r>
              <a:rPr lang="ru-RU" sz="3200" b="1" dirty="0" smtClean="0">
                <a:solidFill>
                  <a:srgbClr val="002060"/>
                </a:solidFill>
              </a:rPr>
              <a:t>, </a:t>
            </a:r>
            <a:r>
              <a:rPr lang="ru-RU" sz="3200" b="1" dirty="0" err="1" smtClean="0">
                <a:solidFill>
                  <a:srgbClr val="002060"/>
                </a:solidFill>
              </a:rPr>
              <a:t>справляти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антибактеріальну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дію</a:t>
            </a:r>
            <a:r>
              <a:rPr lang="ru-RU" sz="3200" b="1" dirty="0" smtClean="0">
                <a:solidFill>
                  <a:srgbClr val="002060"/>
                </a:solidFill>
              </a:rPr>
              <a:t>.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 </a:t>
            </a:r>
            <a:r>
              <a:rPr lang="ru-RU" sz="4000" b="1" i="1" dirty="0" err="1" smtClean="0">
                <a:solidFill>
                  <a:srgbClr val="0070C0"/>
                </a:solidFill>
              </a:rPr>
              <a:t>Зупинка</a:t>
            </a:r>
            <a:r>
              <a:rPr lang="ru-RU" sz="4000" b="1" i="1" dirty="0" smtClean="0">
                <a:solidFill>
                  <a:srgbClr val="0070C0"/>
                </a:solidFill>
              </a:rPr>
              <a:t> « </a:t>
            </a:r>
            <a:r>
              <a:rPr lang="ru-RU" sz="4000" b="1" i="1" dirty="0" err="1" smtClean="0">
                <a:solidFill>
                  <a:srgbClr val="0070C0"/>
                </a:solidFill>
              </a:rPr>
              <a:t>П</a:t>
            </a:r>
            <a:r>
              <a:rPr lang="ru-RU" sz="4000" b="1" dirty="0" err="1" smtClean="0">
                <a:solidFill>
                  <a:srgbClr val="0070C0"/>
                </a:solidFill>
              </a:rPr>
              <a:t>роблемна</a:t>
            </a:r>
            <a:r>
              <a:rPr lang="ru-RU" sz="4000" b="1" dirty="0" smtClean="0">
                <a:solidFill>
                  <a:srgbClr val="0070C0"/>
                </a:solidFill>
              </a:rPr>
              <a:t> </a:t>
            </a:r>
            <a:r>
              <a:rPr lang="ru-RU" sz="4000" b="1" dirty="0" err="1" smtClean="0">
                <a:solidFill>
                  <a:srgbClr val="0070C0"/>
                </a:solidFill>
              </a:rPr>
              <a:t>ситуація</a:t>
            </a:r>
            <a:r>
              <a:rPr lang="ru-RU" sz="4000" b="1" dirty="0" smtClean="0">
                <a:solidFill>
                  <a:srgbClr val="0070C0"/>
                </a:solidFill>
              </a:rPr>
              <a:t>»</a:t>
            </a:r>
          </a:p>
          <a:p>
            <a:r>
              <a:rPr lang="ru-RU" sz="3200" b="1" dirty="0" err="1" smtClean="0">
                <a:solidFill>
                  <a:srgbClr val="002060"/>
                </a:solidFill>
              </a:rPr>
              <a:t>Уявіть</a:t>
            </a:r>
            <a:r>
              <a:rPr lang="ru-RU" sz="3200" b="1" dirty="0" smtClean="0">
                <a:solidFill>
                  <a:srgbClr val="002060"/>
                </a:solidFill>
              </a:rPr>
              <a:t>, </a:t>
            </a:r>
            <a:r>
              <a:rPr lang="ru-RU" sz="3200" b="1" dirty="0" err="1" smtClean="0">
                <a:solidFill>
                  <a:srgbClr val="002060"/>
                </a:solidFill>
              </a:rPr>
              <a:t>що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ви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лікарі.Пропишіть</a:t>
            </a:r>
            <a:r>
              <a:rPr lang="ru-RU" sz="3200" b="1" dirty="0" smtClean="0">
                <a:solidFill>
                  <a:srgbClr val="002060"/>
                </a:solidFill>
              </a:rPr>
              <a:t> для </a:t>
            </a:r>
            <a:r>
              <a:rPr lang="ru-RU" sz="3200" b="1" dirty="0" err="1" smtClean="0">
                <a:solidFill>
                  <a:srgbClr val="002060"/>
                </a:solidFill>
              </a:rPr>
              <a:t>пацієнта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ліки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чи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надайте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рекомендацію</a:t>
            </a:r>
            <a:r>
              <a:rPr lang="ru-RU" sz="3200" b="1" dirty="0" smtClean="0">
                <a:solidFill>
                  <a:srgbClr val="002060"/>
                </a:solidFill>
              </a:rPr>
              <a:t> (чай, </a:t>
            </a:r>
            <a:r>
              <a:rPr lang="ru-RU" sz="3200" b="1" dirty="0" err="1" smtClean="0">
                <a:solidFill>
                  <a:srgbClr val="002060"/>
                </a:solidFill>
              </a:rPr>
              <a:t>компрес</a:t>
            </a:r>
            <a:r>
              <a:rPr lang="ru-RU" sz="3200" b="1" dirty="0" smtClean="0">
                <a:solidFill>
                  <a:srgbClr val="002060"/>
                </a:solidFill>
              </a:rPr>
              <a:t>, </a:t>
            </a:r>
            <a:r>
              <a:rPr lang="ru-RU" sz="3200" b="1" dirty="0" err="1" smtClean="0">
                <a:solidFill>
                  <a:srgbClr val="002060"/>
                </a:solidFill>
              </a:rPr>
              <a:t>полоскання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тощо</a:t>
            </a:r>
            <a:r>
              <a:rPr lang="ru-RU" sz="3200" b="1" dirty="0" smtClean="0">
                <a:solidFill>
                  <a:srgbClr val="002060"/>
                </a:solidFill>
              </a:rPr>
              <a:t>).</a:t>
            </a:r>
          </a:p>
          <a:p>
            <a:r>
              <a:rPr lang="ru-RU" sz="3200" b="1" dirty="0" err="1" smtClean="0">
                <a:solidFill>
                  <a:srgbClr val="0070C0"/>
                </a:solidFill>
              </a:rPr>
              <a:t>Ситуація</a:t>
            </a:r>
            <a:r>
              <a:rPr lang="ru-RU" sz="3200" b="1" dirty="0" smtClean="0">
                <a:solidFill>
                  <a:srgbClr val="0070C0"/>
                </a:solidFill>
              </a:rPr>
              <a:t> 1:</a:t>
            </a:r>
            <a:r>
              <a:rPr lang="ru-RU" sz="3200" b="1" dirty="0" smtClean="0">
                <a:solidFill>
                  <a:srgbClr val="002060"/>
                </a:solidFill>
              </a:rPr>
              <a:t> у </a:t>
            </a:r>
            <a:r>
              <a:rPr lang="ru-RU" sz="3200" b="1" dirty="0" err="1" smtClean="0">
                <a:solidFill>
                  <a:srgbClr val="002060"/>
                </a:solidFill>
              </a:rPr>
              <a:t>пацієнта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висока</a:t>
            </a:r>
            <a:r>
              <a:rPr lang="ru-RU" sz="3200" b="1" dirty="0" smtClean="0">
                <a:solidFill>
                  <a:srgbClr val="002060"/>
                </a:solidFill>
              </a:rPr>
              <a:t> температура.</a:t>
            </a:r>
          </a:p>
          <a:p>
            <a:r>
              <a:rPr lang="ru-RU" sz="3200" b="1" dirty="0" err="1" smtClean="0">
                <a:solidFill>
                  <a:srgbClr val="0070C0"/>
                </a:solidFill>
              </a:rPr>
              <a:t>Ситуація</a:t>
            </a:r>
            <a:r>
              <a:rPr lang="ru-RU" sz="3200" b="1" dirty="0" smtClean="0">
                <a:solidFill>
                  <a:srgbClr val="0070C0"/>
                </a:solidFill>
              </a:rPr>
              <a:t> 2:</a:t>
            </a:r>
            <a:r>
              <a:rPr lang="ru-RU" sz="3200" b="1" dirty="0" smtClean="0">
                <a:solidFill>
                  <a:srgbClr val="002060"/>
                </a:solidFill>
              </a:rPr>
              <a:t> при </a:t>
            </a:r>
            <a:r>
              <a:rPr lang="ru-RU" sz="3200" b="1" dirty="0" err="1" smtClean="0">
                <a:solidFill>
                  <a:srgbClr val="002060"/>
                </a:solidFill>
              </a:rPr>
              <a:t>чищенні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зубів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виступає</a:t>
            </a:r>
            <a:r>
              <a:rPr lang="ru-RU" sz="3200" b="1" dirty="0" smtClean="0">
                <a:solidFill>
                  <a:srgbClr val="002060"/>
                </a:solidFill>
              </a:rPr>
              <a:t> кров </a:t>
            </a:r>
            <a:r>
              <a:rPr lang="ru-RU" sz="3200" b="1" dirty="0" err="1" smtClean="0">
                <a:solidFill>
                  <a:srgbClr val="002060"/>
                </a:solidFill>
              </a:rPr>
              <a:t>з</a:t>
            </a:r>
            <a:r>
              <a:rPr lang="ru-RU" sz="3200" b="1" dirty="0" smtClean="0">
                <a:solidFill>
                  <a:srgbClr val="002060"/>
                </a:solidFill>
              </a:rPr>
              <a:t> ясен.</a:t>
            </a:r>
          </a:p>
          <a:p>
            <a:r>
              <a:rPr lang="ru-RU" sz="3200" b="1" dirty="0" err="1" smtClean="0">
                <a:solidFill>
                  <a:srgbClr val="0070C0"/>
                </a:solidFill>
              </a:rPr>
              <a:t>Ситуація</a:t>
            </a:r>
            <a:r>
              <a:rPr lang="ru-RU" sz="3200" b="1" dirty="0" smtClean="0">
                <a:solidFill>
                  <a:srgbClr val="0070C0"/>
                </a:solidFill>
              </a:rPr>
              <a:t> 3:</a:t>
            </a:r>
            <a:r>
              <a:rPr lang="ru-RU" sz="3200" b="1" dirty="0" smtClean="0">
                <a:solidFill>
                  <a:srgbClr val="002060"/>
                </a:solidFill>
              </a:rPr>
              <a:t> </a:t>
            </a:r>
            <a:r>
              <a:rPr lang="ru-RU" sz="3200" b="1" dirty="0" err="1" smtClean="0">
                <a:solidFill>
                  <a:srgbClr val="002060"/>
                </a:solidFill>
              </a:rPr>
              <a:t>хворий</a:t>
            </a:r>
            <a:r>
              <a:rPr lang="ru-RU" sz="3200" b="1" dirty="0" smtClean="0">
                <a:solidFill>
                  <a:srgbClr val="002060"/>
                </a:solidFill>
              </a:rPr>
              <a:t> сильно </a:t>
            </a:r>
            <a:r>
              <a:rPr lang="ru-RU" sz="3200" b="1" dirty="0" err="1" smtClean="0">
                <a:solidFill>
                  <a:srgbClr val="002060"/>
                </a:solidFill>
              </a:rPr>
              <a:t>кашляє</a:t>
            </a:r>
            <a:r>
              <a:rPr lang="ru-RU" sz="32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3200" b="1" dirty="0" err="1" smtClean="0">
                <a:solidFill>
                  <a:srgbClr val="0070C0"/>
                </a:solidFill>
              </a:rPr>
              <a:t>Ситуація</a:t>
            </a:r>
            <a:r>
              <a:rPr lang="ru-RU" sz="3200" b="1" dirty="0" smtClean="0">
                <a:solidFill>
                  <a:srgbClr val="0070C0"/>
                </a:solidFill>
              </a:rPr>
              <a:t> 4:</a:t>
            </a:r>
            <a:r>
              <a:rPr lang="ru-RU" sz="3200" b="1" dirty="0" smtClean="0">
                <a:solidFill>
                  <a:srgbClr val="002060"/>
                </a:solidFill>
              </a:rPr>
              <a:t> ваша мама </a:t>
            </a:r>
            <a:r>
              <a:rPr lang="ru-RU" sz="3200" b="1" dirty="0" err="1" smtClean="0">
                <a:solidFill>
                  <a:srgbClr val="002060"/>
                </a:solidFill>
              </a:rPr>
              <a:t>скаржиться</a:t>
            </a:r>
            <a:r>
              <a:rPr lang="ru-RU" sz="3200" b="1" dirty="0" smtClean="0">
                <a:solidFill>
                  <a:srgbClr val="002060"/>
                </a:solidFill>
              </a:rPr>
              <a:t> на те, </a:t>
            </a:r>
            <a:r>
              <a:rPr lang="ru-RU" sz="3200" b="1" dirty="0" err="1" smtClean="0">
                <a:solidFill>
                  <a:srgbClr val="002060"/>
                </a:solidFill>
              </a:rPr>
              <a:t>що</a:t>
            </a:r>
            <a:r>
              <a:rPr lang="ru-RU" sz="3200" b="1" dirty="0" smtClean="0">
                <a:solidFill>
                  <a:srgbClr val="002060"/>
                </a:solidFill>
              </a:rPr>
              <a:t> в </a:t>
            </a:r>
            <a:r>
              <a:rPr lang="ru-RU" sz="3200" b="1" dirty="0" err="1" smtClean="0">
                <a:solidFill>
                  <a:srgbClr val="002060"/>
                </a:solidFill>
              </a:rPr>
              <a:t>неї</a:t>
            </a:r>
            <a:r>
              <a:rPr lang="ru-RU" sz="3200" b="1" dirty="0" smtClean="0">
                <a:solidFill>
                  <a:srgbClr val="002060"/>
                </a:solidFill>
              </a:rPr>
              <a:t> на </a:t>
            </a:r>
            <a:r>
              <a:rPr lang="ru-RU" sz="3200" b="1" dirty="0" err="1" smtClean="0">
                <a:solidFill>
                  <a:srgbClr val="002060"/>
                </a:solidFill>
              </a:rPr>
              <a:t>роботі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всі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починають</a:t>
            </a:r>
            <a:r>
              <a:rPr lang="ru-RU" sz="3200" b="1" dirty="0" smtClean="0">
                <a:solidFill>
                  <a:srgbClr val="002060"/>
                </a:solidFill>
              </a:rPr>
              <a:t>  </a:t>
            </a:r>
            <a:r>
              <a:rPr lang="ru-RU" sz="3200" b="1" dirty="0" err="1" smtClean="0">
                <a:solidFill>
                  <a:srgbClr val="002060"/>
                </a:solidFill>
              </a:rPr>
              <a:t>хворіти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і</a:t>
            </a:r>
            <a:r>
              <a:rPr lang="ru-RU" sz="3200" b="1" dirty="0" smtClean="0">
                <a:solidFill>
                  <a:srgbClr val="002060"/>
                </a:solidFill>
              </a:rPr>
              <a:t>, </a:t>
            </a:r>
            <a:r>
              <a:rPr lang="ru-RU" sz="3200" b="1" dirty="0" err="1" smtClean="0">
                <a:solidFill>
                  <a:srgbClr val="002060"/>
                </a:solidFill>
              </a:rPr>
              <a:t>взагалі</a:t>
            </a:r>
            <a:r>
              <a:rPr lang="ru-RU" sz="3200" b="1" dirty="0" smtClean="0">
                <a:solidFill>
                  <a:srgbClr val="002060"/>
                </a:solidFill>
              </a:rPr>
              <a:t>, </a:t>
            </a:r>
            <a:r>
              <a:rPr lang="ru-RU" sz="3200" b="1" dirty="0" err="1" smtClean="0">
                <a:solidFill>
                  <a:srgbClr val="002060"/>
                </a:solidFill>
              </a:rPr>
              <a:t>очікується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епідемія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грипу</a:t>
            </a:r>
            <a:r>
              <a:rPr lang="ru-RU" sz="32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3200" b="1" dirty="0" err="1" smtClean="0">
                <a:solidFill>
                  <a:srgbClr val="0070C0"/>
                </a:solidFill>
              </a:rPr>
              <a:t>Ситуація</a:t>
            </a:r>
            <a:r>
              <a:rPr lang="ru-RU" sz="3200" b="1" dirty="0" smtClean="0">
                <a:solidFill>
                  <a:srgbClr val="0070C0"/>
                </a:solidFill>
              </a:rPr>
              <a:t> 5</a:t>
            </a:r>
            <a:r>
              <a:rPr lang="ru-RU" sz="3200" b="1" dirty="0" smtClean="0">
                <a:solidFill>
                  <a:srgbClr val="002060"/>
                </a:solidFill>
              </a:rPr>
              <a:t>: </a:t>
            </a:r>
            <a:r>
              <a:rPr lang="ru-RU" sz="3200" b="1" dirty="0" err="1" smtClean="0">
                <a:solidFill>
                  <a:srgbClr val="002060"/>
                </a:solidFill>
              </a:rPr>
              <a:t>під</a:t>
            </a:r>
            <a:r>
              <a:rPr lang="ru-RU" sz="3200" b="1" dirty="0" smtClean="0">
                <a:solidFill>
                  <a:srgbClr val="002060"/>
                </a:solidFill>
              </a:rPr>
              <a:t> час </a:t>
            </a:r>
            <a:r>
              <a:rPr lang="ru-RU" sz="3200" b="1" dirty="0" err="1" smtClean="0">
                <a:solidFill>
                  <a:srgbClr val="002060"/>
                </a:solidFill>
              </a:rPr>
              <a:t>екскурсії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твій</a:t>
            </a:r>
            <a:r>
              <a:rPr lang="ru-RU" sz="3200" b="1" dirty="0" smtClean="0">
                <a:solidFill>
                  <a:srgbClr val="002060"/>
                </a:solidFill>
              </a:rPr>
              <a:t> друг упав </a:t>
            </a:r>
            <a:r>
              <a:rPr lang="ru-RU" sz="3200" b="1" dirty="0" err="1" smtClean="0">
                <a:solidFill>
                  <a:srgbClr val="002060"/>
                </a:solidFill>
              </a:rPr>
              <a:t>і</a:t>
            </a:r>
            <a:r>
              <a:rPr lang="ru-RU" sz="3200" b="1" dirty="0" smtClean="0">
                <a:solidFill>
                  <a:srgbClr val="002060"/>
                </a:solidFill>
              </a:rPr>
              <a:t> забив </a:t>
            </a:r>
            <a:r>
              <a:rPr lang="ru-RU" sz="3200" b="1" dirty="0" err="1" smtClean="0">
                <a:solidFill>
                  <a:srgbClr val="002060"/>
                </a:solidFill>
              </a:rPr>
              <a:t>коліно</a:t>
            </a:r>
            <a:r>
              <a:rPr lang="ru-RU" sz="3200" b="1" dirty="0" smtClean="0">
                <a:solidFill>
                  <a:srgbClr val="002060"/>
                </a:solidFill>
              </a:rPr>
              <a:t>.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97436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0070C0"/>
                </a:solidFill>
              </a:rPr>
              <a:t>Зупинка “ Фітобар ”</a:t>
            </a:r>
            <a:br>
              <a:rPr lang="uk-UA" b="1" dirty="0" smtClean="0">
                <a:solidFill>
                  <a:srgbClr val="0070C0"/>
                </a:solidFill>
              </a:rPr>
            </a:br>
            <a:r>
              <a:rPr lang="uk-UA" sz="3100" b="1" dirty="0" smtClean="0">
                <a:solidFill>
                  <a:srgbClr val="0070C0"/>
                </a:solidFill>
              </a:rPr>
              <a:t>З переліку рослин приготувати лікувальні чаї :</a:t>
            </a:r>
            <a:br>
              <a:rPr lang="uk-UA" sz="3100" b="1" dirty="0" smtClean="0">
                <a:solidFill>
                  <a:srgbClr val="0070C0"/>
                </a:solidFill>
              </a:rPr>
            </a:br>
            <a:r>
              <a:rPr lang="uk-UA" sz="3100" b="1" dirty="0" smtClean="0">
                <a:solidFill>
                  <a:srgbClr val="0070C0"/>
                </a:solidFill>
              </a:rPr>
              <a:t>1. “ </a:t>
            </a:r>
            <a:r>
              <a:rPr lang="uk-UA" sz="3100" b="1" dirty="0" err="1" smtClean="0">
                <a:solidFill>
                  <a:srgbClr val="0070C0"/>
                </a:solidFill>
              </a:rPr>
              <a:t>Заспокійливий”</a:t>
            </a:r>
            <a:r>
              <a:rPr lang="uk-UA" sz="3100" b="1" dirty="0" smtClean="0">
                <a:solidFill>
                  <a:srgbClr val="0070C0"/>
                </a:solidFill>
              </a:rPr>
              <a:t>.</a:t>
            </a:r>
            <a:br>
              <a:rPr lang="uk-UA" sz="3100" b="1" dirty="0" smtClean="0">
                <a:solidFill>
                  <a:srgbClr val="0070C0"/>
                </a:solidFill>
              </a:rPr>
            </a:br>
            <a:r>
              <a:rPr lang="uk-UA" sz="3100" b="1" dirty="0" smtClean="0">
                <a:solidFill>
                  <a:srgbClr val="0070C0"/>
                </a:solidFill>
              </a:rPr>
              <a:t>2. </a:t>
            </a:r>
            <a:r>
              <a:rPr lang="ru-RU" sz="3100" b="1" dirty="0" smtClean="0">
                <a:solidFill>
                  <a:srgbClr val="0070C0"/>
                </a:solidFill>
              </a:rPr>
              <a:t> «</a:t>
            </a:r>
            <a:r>
              <a:rPr lang="ru-RU" sz="3100" b="1" dirty="0" err="1" smtClean="0">
                <a:solidFill>
                  <a:srgbClr val="0070C0"/>
                </a:solidFill>
              </a:rPr>
              <a:t>Довгожителів</a:t>
            </a:r>
            <a:r>
              <a:rPr lang="ru-RU" sz="3100" b="1" dirty="0" smtClean="0">
                <a:solidFill>
                  <a:srgbClr val="0070C0"/>
                </a:solidFill>
              </a:rPr>
              <a:t>». </a:t>
            </a:r>
            <a:br>
              <a:rPr lang="ru-RU" sz="3100" b="1" dirty="0" smtClean="0">
                <a:solidFill>
                  <a:srgbClr val="0070C0"/>
                </a:solidFill>
              </a:rPr>
            </a:br>
            <a:r>
              <a:rPr lang="ru-RU" sz="3100" b="1" dirty="0" smtClean="0">
                <a:solidFill>
                  <a:srgbClr val="0070C0"/>
                </a:solidFill>
              </a:rPr>
              <a:t>3.</a:t>
            </a:r>
            <a:r>
              <a:rPr lang="ru-RU" sz="3200" b="1" dirty="0" smtClean="0">
                <a:solidFill>
                  <a:srgbClr val="0070C0"/>
                </a:solidFill>
              </a:rPr>
              <a:t> «Холодок» </a:t>
            </a:r>
            <a:r>
              <a:rPr lang="uk-UA" sz="3100" b="1" dirty="0" smtClean="0">
                <a:solidFill>
                  <a:srgbClr val="0070C0"/>
                </a:solidFill>
              </a:rPr>
              <a:t/>
            </a:r>
            <a:br>
              <a:rPr lang="uk-UA" sz="3100" b="1" dirty="0" smtClean="0">
                <a:solidFill>
                  <a:srgbClr val="0070C0"/>
                </a:solidFill>
              </a:rPr>
            </a:br>
            <a:r>
              <a:rPr lang="ru-RU" sz="3100" dirty="0" smtClean="0"/>
              <a:t> </a:t>
            </a:r>
            <a:r>
              <a:rPr lang="ru-RU" sz="3100" b="1" dirty="0" err="1" smtClean="0">
                <a:solidFill>
                  <a:srgbClr val="002060"/>
                </a:solidFill>
              </a:rPr>
              <a:t>Листя</a:t>
            </a:r>
            <a:r>
              <a:rPr lang="ru-RU" sz="3100" b="1" dirty="0" smtClean="0">
                <a:solidFill>
                  <a:srgbClr val="002060"/>
                </a:solidFill>
              </a:rPr>
              <a:t> </a:t>
            </a:r>
            <a:r>
              <a:rPr lang="ru-RU" sz="3100" b="1" dirty="0" err="1" smtClean="0">
                <a:solidFill>
                  <a:srgbClr val="002060"/>
                </a:solidFill>
              </a:rPr>
              <a:t>м’яти</a:t>
            </a:r>
            <a:r>
              <a:rPr lang="ru-RU" sz="3100" b="1" dirty="0" smtClean="0">
                <a:solidFill>
                  <a:srgbClr val="002060"/>
                </a:solidFill>
              </a:rPr>
              <a:t>, </a:t>
            </a:r>
            <a:r>
              <a:rPr lang="ru-RU" sz="3100" b="1" dirty="0" err="1" smtClean="0">
                <a:solidFill>
                  <a:srgbClr val="002060"/>
                </a:solidFill>
              </a:rPr>
              <a:t>квіти</a:t>
            </a:r>
            <a:r>
              <a:rPr lang="ru-RU" sz="3100" b="1" dirty="0" smtClean="0">
                <a:solidFill>
                  <a:srgbClr val="002060"/>
                </a:solidFill>
              </a:rPr>
              <a:t> ромашки, </a:t>
            </a:r>
            <a:r>
              <a:rPr lang="ru-RU" sz="3100" b="1" dirty="0" err="1" smtClean="0">
                <a:solidFill>
                  <a:srgbClr val="002060"/>
                </a:solidFill>
              </a:rPr>
              <a:t>корінь</a:t>
            </a:r>
            <a:r>
              <a:rPr lang="ru-RU" sz="3100" b="1" dirty="0" smtClean="0">
                <a:solidFill>
                  <a:srgbClr val="002060"/>
                </a:solidFill>
              </a:rPr>
              <a:t> </a:t>
            </a:r>
            <a:r>
              <a:rPr lang="ru-RU" sz="3100" b="1" dirty="0" err="1" smtClean="0">
                <a:solidFill>
                  <a:srgbClr val="002060"/>
                </a:solidFill>
              </a:rPr>
              <a:t>валеріани</a:t>
            </a:r>
            <a:r>
              <a:rPr lang="ru-RU" sz="3100" b="1" dirty="0" smtClean="0">
                <a:solidFill>
                  <a:srgbClr val="002060"/>
                </a:solidFill>
              </a:rPr>
              <a:t> , </a:t>
            </a:r>
            <a:r>
              <a:rPr lang="ru-RU" sz="3100" b="1" dirty="0" err="1" smtClean="0">
                <a:solidFill>
                  <a:srgbClr val="002060"/>
                </a:solidFill>
              </a:rPr>
              <a:t>сушені</a:t>
            </a:r>
            <a:r>
              <a:rPr lang="ru-RU" sz="3100" b="1" dirty="0" smtClean="0">
                <a:solidFill>
                  <a:srgbClr val="002060"/>
                </a:solidFill>
              </a:rPr>
              <a:t> </a:t>
            </a:r>
            <a:r>
              <a:rPr lang="ru-RU" sz="3100" b="1" dirty="0" err="1" smtClean="0">
                <a:solidFill>
                  <a:srgbClr val="002060"/>
                </a:solidFill>
              </a:rPr>
              <a:t>ягоди</a:t>
            </a:r>
            <a:r>
              <a:rPr lang="ru-RU" sz="3100" b="1" dirty="0" smtClean="0">
                <a:solidFill>
                  <a:srgbClr val="002060"/>
                </a:solidFill>
              </a:rPr>
              <a:t> </a:t>
            </a:r>
            <a:r>
              <a:rPr lang="ru-RU" sz="3100" b="1" dirty="0" err="1" smtClean="0">
                <a:solidFill>
                  <a:srgbClr val="002060"/>
                </a:solidFill>
              </a:rPr>
              <a:t>бузини</a:t>
            </a:r>
            <a:r>
              <a:rPr lang="ru-RU" sz="3100" b="1" dirty="0" smtClean="0">
                <a:solidFill>
                  <a:srgbClr val="002060"/>
                </a:solidFill>
              </a:rPr>
              <a:t>, </a:t>
            </a:r>
            <a:r>
              <a:rPr lang="ru-RU" sz="3100" b="1" dirty="0" err="1" smtClean="0">
                <a:solidFill>
                  <a:srgbClr val="002060"/>
                </a:solidFill>
              </a:rPr>
              <a:t>шипшини</a:t>
            </a:r>
            <a:r>
              <a:rPr lang="ru-RU" sz="3100" b="1" dirty="0" smtClean="0">
                <a:solidFill>
                  <a:srgbClr val="002060"/>
                </a:solidFill>
              </a:rPr>
              <a:t>, </a:t>
            </a:r>
            <a:r>
              <a:rPr lang="ru-RU" sz="3100" b="1" dirty="0" err="1" smtClean="0">
                <a:solidFill>
                  <a:srgbClr val="002060"/>
                </a:solidFill>
              </a:rPr>
              <a:t>листя</a:t>
            </a:r>
            <a:r>
              <a:rPr lang="ru-RU" sz="3100" b="1" dirty="0" smtClean="0">
                <a:solidFill>
                  <a:srgbClr val="002060"/>
                </a:solidFill>
              </a:rPr>
              <a:t> </a:t>
            </a:r>
            <a:r>
              <a:rPr lang="ru-RU" sz="3100" b="1" dirty="0" err="1" smtClean="0">
                <a:solidFill>
                  <a:srgbClr val="002060"/>
                </a:solidFill>
              </a:rPr>
              <a:t>суниці</a:t>
            </a:r>
            <a:r>
              <a:rPr lang="ru-RU" sz="3100" b="1" dirty="0" smtClean="0">
                <a:solidFill>
                  <a:srgbClr val="002060"/>
                </a:solidFill>
              </a:rPr>
              <a:t> та </a:t>
            </a:r>
            <a:r>
              <a:rPr lang="ru-RU" sz="3100" b="1" dirty="0" err="1" smtClean="0">
                <a:solidFill>
                  <a:srgbClr val="002060"/>
                </a:solidFill>
              </a:rPr>
              <a:t>чорної</a:t>
            </a:r>
            <a:r>
              <a:rPr lang="ru-RU" sz="3100" b="1" dirty="0" smtClean="0">
                <a:solidFill>
                  <a:srgbClr val="002060"/>
                </a:solidFill>
              </a:rPr>
              <a:t> </a:t>
            </a:r>
            <a:r>
              <a:rPr lang="ru-RU" sz="3100" b="1" dirty="0" err="1" smtClean="0">
                <a:solidFill>
                  <a:srgbClr val="002060"/>
                </a:solidFill>
              </a:rPr>
              <a:t>смородини</a:t>
            </a:r>
            <a:r>
              <a:rPr lang="ru-RU" sz="3100" b="1" dirty="0" smtClean="0">
                <a:solidFill>
                  <a:srgbClr val="002060"/>
                </a:solidFill>
              </a:rPr>
              <a:t>, лимон.</a:t>
            </a:r>
            <a:endParaRPr lang="ru-RU" sz="31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4786322"/>
            <a:ext cx="2637087" cy="17589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939916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0070C0"/>
                </a:solidFill>
              </a:rPr>
              <a:t>Зупинка “Я тебе знаю ”</a:t>
            </a:r>
            <a:br>
              <a:rPr lang="uk-UA" b="1" dirty="0" smtClean="0">
                <a:solidFill>
                  <a:srgbClr val="0070C0"/>
                </a:solidFill>
              </a:rPr>
            </a:br>
            <a:r>
              <a:rPr lang="uk-UA" sz="3600" b="1" dirty="0" smtClean="0">
                <a:solidFill>
                  <a:srgbClr val="0070C0"/>
                </a:solidFill>
              </a:rPr>
              <a:t>Спробуйте впізнати зображену на слайді рослину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Картинки по запросу лікарські рослини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5" y="2143586"/>
            <a:ext cx="7079352" cy="47144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Картинки по запросу чорниці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Картинки по запросу чорниці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Картинки по запросу чорниці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71414"/>
            <a:ext cx="6643734" cy="6643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86874" cy="6369072"/>
          </a:xfrm>
        </p:spPr>
        <p:txBody>
          <a:bodyPr>
            <a:noAutofit/>
          </a:bodyPr>
          <a:lstStyle/>
          <a:p>
            <a:pPr algn="l"/>
            <a:r>
              <a:rPr lang="uk-UA" sz="4000" b="1" dirty="0" smtClean="0">
                <a:solidFill>
                  <a:srgbClr val="0070C0"/>
                </a:solidFill>
              </a:rPr>
              <a:t>Мета: </a:t>
            </a:r>
            <a:r>
              <a:rPr lang="uk-UA" sz="3600" b="1" dirty="0" smtClean="0">
                <a:solidFill>
                  <a:srgbClr val="002060"/>
                </a:solidFill>
              </a:rPr>
              <a:t>поглибити знання учнів про лікарські рослини, їх лікувальну дію на організм людини;закріпити компетентність здорового способу життя; Формувати науковий світогляд , громадянську позицію кожного учня , екологічну культуру, екологічне мислення; виховувати зацікавленість, відповідальність, любов до природи рідного краю, дбайливе ставлення до природи, бажання брати участь у природоохоронній роботі.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Картинки по запросу алое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4663"/>
            <a:ext cx="7715272" cy="6803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Картинки по запросу кропива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8790678" cy="5900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Картинки по запросу смородина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01159" cy="5500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Картинки по запросу лікарські рослини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289"/>
            <a:ext cx="9144000" cy="68622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Картинки по запросу лікарські рослини фото"/>
          <p:cNvPicPr>
            <a:picLocks noChangeAspect="1" noChangeArrowheads="1"/>
          </p:cNvPicPr>
          <p:nvPr/>
        </p:nvPicPr>
        <p:blipFill>
          <a:blip r:embed="rId2"/>
          <a:srcRect r="14583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 l="7838" t="-1190"/>
          <a:stretch>
            <a:fillRect/>
          </a:stretch>
        </p:blipFill>
        <p:spPr bwMode="auto">
          <a:xfrm>
            <a:off x="-1" y="0"/>
            <a:ext cx="9189459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Картинки по запросу лікарські рослини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Картинки по запросу лікарські рослин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87970"/>
            <a:ext cx="9144000" cy="407003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На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старовинних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глиняних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табличках,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знайдених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в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Асірії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накреслені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рецепти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з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лікарських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рослин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багато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з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яких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перейшли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до них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від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ще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стародавніших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шумерів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і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вавілонян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А за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чотири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тисячі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років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до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нашої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ери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єгиптяни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склали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першу фармакопею -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опис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лікарських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рослин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за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якими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вони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споряджали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спеціальні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експедиції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Картинки по запросу лікарські рослини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053"/>
            <a:ext cx="9144000" cy="68439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 t="4383" r="855" b="5978"/>
          <a:stretch>
            <a:fillRect/>
          </a:stretch>
        </p:blipFill>
        <p:spPr bwMode="auto">
          <a:xfrm>
            <a:off x="-1" y="2439"/>
            <a:ext cx="9220419" cy="68555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Картинки по запросу лікарські рослини фото"/>
          <p:cNvPicPr>
            <a:picLocks noChangeAspect="1" noChangeArrowheads="1"/>
          </p:cNvPicPr>
          <p:nvPr/>
        </p:nvPicPr>
        <p:blipFill>
          <a:blip r:embed="rId2"/>
          <a:srcRect l="7050" r="2646"/>
          <a:stretch>
            <a:fillRect/>
          </a:stretch>
        </p:blipFill>
        <p:spPr bwMode="auto">
          <a:xfrm>
            <a:off x="-63493" y="0"/>
            <a:ext cx="9215897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 l="5484" t="-1176"/>
          <a:stretch>
            <a:fillRect/>
          </a:stretch>
        </p:blipFill>
        <p:spPr bwMode="auto">
          <a:xfrm>
            <a:off x="-101182" y="0"/>
            <a:ext cx="921860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Картинки по запросу лікарські рослини фото"/>
          <p:cNvPicPr>
            <a:picLocks noChangeAspect="1" noChangeArrowheads="1"/>
          </p:cNvPicPr>
          <p:nvPr/>
        </p:nvPicPr>
        <p:blipFill>
          <a:blip r:embed="rId2"/>
          <a:srcRect r="8122"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Картинки по запросу лікарські рослини фото"/>
          <p:cNvPicPr>
            <a:picLocks noChangeAspect="1" noChangeArrowheads="1"/>
          </p:cNvPicPr>
          <p:nvPr/>
        </p:nvPicPr>
        <p:blipFill>
          <a:blip r:embed="rId2"/>
          <a:srcRect l="2942" t="4016" r="8574"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Картинки по запросу лікарські рослини фото"/>
          <p:cNvPicPr>
            <a:picLocks noChangeAspect="1" noChangeArrowheads="1"/>
          </p:cNvPicPr>
          <p:nvPr/>
        </p:nvPicPr>
        <p:blipFill>
          <a:blip r:embed="rId2"/>
          <a:srcRect t="1000" r="11627"/>
          <a:stretch>
            <a:fillRect/>
          </a:stretch>
        </p:blipFill>
        <p:spPr bwMode="auto">
          <a:xfrm>
            <a:off x="-1" y="0"/>
            <a:ext cx="9194243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2511420"/>
          </a:xfrm>
        </p:spPr>
        <p:txBody>
          <a:bodyPr>
            <a:noAutofit/>
          </a:bodyPr>
          <a:lstStyle/>
          <a:p>
            <a:r>
              <a:rPr lang="uk-UA" sz="9600" b="1" dirty="0" smtClean="0">
                <a:solidFill>
                  <a:srgbClr val="FFFF00"/>
                </a:solidFill>
              </a:rPr>
              <a:t>Фініш!</a:t>
            </a:r>
            <a:endParaRPr lang="ru-RU" sz="9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736"/>
            <a:ext cx="8429684" cy="3714776"/>
          </a:xfrm>
        </p:spPr>
        <p:txBody>
          <a:bodyPr>
            <a:normAutofit fontScale="90000"/>
          </a:bodyPr>
          <a:lstStyle/>
          <a:p>
            <a:pPr algn="l"/>
            <a:r>
              <a:rPr lang="uk-UA" b="1" dirty="0" smtClean="0">
                <a:solidFill>
                  <a:srgbClr val="0070C0"/>
                </a:solidFill>
              </a:rPr>
              <a:t>Правила гри</a:t>
            </a:r>
            <a:r>
              <a:rPr lang="uk-UA" b="1" dirty="0" smtClean="0">
                <a:solidFill>
                  <a:srgbClr val="002060"/>
                </a:solidFill>
              </a:rPr>
              <a:t/>
            </a:r>
            <a:br>
              <a:rPr lang="uk-UA" b="1" dirty="0" smtClean="0">
                <a:solidFill>
                  <a:srgbClr val="002060"/>
                </a:solidFill>
              </a:rPr>
            </a:br>
            <a:r>
              <a:rPr lang="uk-UA" sz="4000" b="1" dirty="0" smtClean="0">
                <a:solidFill>
                  <a:srgbClr val="002060"/>
                </a:solidFill>
              </a:rPr>
              <a:t>Кожна команда отримує маршрутний лист , карту із зображенням напрямку маршруту ;</a:t>
            </a:r>
            <a:br>
              <a:rPr lang="uk-UA" sz="4000" b="1" dirty="0" smtClean="0">
                <a:solidFill>
                  <a:srgbClr val="002060"/>
                </a:solidFill>
              </a:rPr>
            </a:br>
            <a:r>
              <a:rPr lang="uk-UA" sz="4000" b="1" dirty="0" smtClean="0">
                <a:solidFill>
                  <a:srgbClr val="002060"/>
                </a:solidFill>
              </a:rPr>
              <a:t>прибувши на станцію, команда повинна виконати відповідні  завдання ;</a:t>
            </a:r>
            <a:br>
              <a:rPr lang="uk-UA" sz="4000" b="1" dirty="0" smtClean="0">
                <a:solidFill>
                  <a:srgbClr val="002060"/>
                </a:solidFill>
              </a:rPr>
            </a:br>
            <a:r>
              <a:rPr lang="uk-UA" sz="4000" b="1" dirty="0" smtClean="0">
                <a:solidFill>
                  <a:srgbClr val="002060"/>
                </a:solidFill>
              </a:rPr>
              <a:t>маршрут передбачає проходження відстані 2, 5 км та охоплює різні біотопи </a:t>
            </a:r>
            <a:br>
              <a:rPr lang="uk-UA" sz="4000" b="1" dirty="0" smtClean="0">
                <a:solidFill>
                  <a:srgbClr val="002060"/>
                </a:solidFill>
              </a:rPr>
            </a:br>
            <a:r>
              <a:rPr lang="uk-UA" sz="4000" b="1" dirty="0" smtClean="0">
                <a:solidFill>
                  <a:srgbClr val="002060"/>
                </a:solidFill>
              </a:rPr>
              <a:t>( ліс, луки);</a:t>
            </a:r>
            <a:br>
              <a:rPr lang="uk-UA" sz="4000" b="1" dirty="0" smtClean="0">
                <a:solidFill>
                  <a:srgbClr val="002060"/>
                </a:solidFill>
              </a:rPr>
            </a:br>
            <a:r>
              <a:rPr lang="uk-UA" sz="4000" b="1" dirty="0" smtClean="0">
                <a:solidFill>
                  <a:srgbClr val="002060"/>
                </a:solidFill>
              </a:rPr>
              <a:t>за порушення правил гри передбачено штраф – скорочення часу на виконання завдання вдвічі .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54560"/>
          </a:xfrm>
        </p:spPr>
        <p:txBody>
          <a:bodyPr>
            <a:normAutofit fontScale="90000"/>
          </a:bodyPr>
          <a:lstStyle/>
          <a:p>
            <a:pPr algn="l"/>
            <a:r>
              <a:rPr lang="uk-UA" b="1" dirty="0" smtClean="0">
                <a:solidFill>
                  <a:srgbClr val="0070C0"/>
                </a:solidFill>
              </a:rPr>
              <a:t>Зупинка “ Знавці лісу ”</a:t>
            </a:r>
            <a:br>
              <a:rPr lang="uk-UA" b="1" dirty="0" smtClean="0">
                <a:solidFill>
                  <a:srgbClr val="0070C0"/>
                </a:solidFill>
              </a:rPr>
            </a:br>
            <a:r>
              <a:rPr lang="uk-UA" b="1" dirty="0" smtClean="0">
                <a:solidFill>
                  <a:srgbClr val="002060"/>
                </a:solidFill>
              </a:rPr>
              <a:t>1. Назвіть якнайбільше лісових ягід, які можна вживати в їжу.</a:t>
            </a:r>
            <a:br>
              <a:rPr lang="uk-UA" b="1" dirty="0" smtClean="0">
                <a:solidFill>
                  <a:srgbClr val="002060"/>
                </a:solidFill>
              </a:rPr>
            </a:br>
            <a:r>
              <a:rPr lang="uk-UA" b="1" dirty="0" smtClean="0">
                <a:solidFill>
                  <a:srgbClr val="002060"/>
                </a:solidFill>
              </a:rPr>
              <a:t>2. Які дерева вам зустрічались найчастіше в наших лісах?</a:t>
            </a:r>
            <a:br>
              <a:rPr lang="uk-UA" b="1" dirty="0" smtClean="0">
                <a:solidFill>
                  <a:srgbClr val="002060"/>
                </a:solidFill>
              </a:rPr>
            </a:br>
            <a:r>
              <a:rPr lang="uk-UA" b="1" dirty="0" smtClean="0">
                <a:solidFill>
                  <a:srgbClr val="002060"/>
                </a:solidFill>
              </a:rPr>
              <a:t>3. </a:t>
            </a:r>
            <a:r>
              <a:rPr lang="uk-UA" b="1" dirty="0" smtClean="0">
                <a:solidFill>
                  <a:srgbClr val="002060"/>
                </a:solidFill>
              </a:rPr>
              <a:t>Які рослини лісу </a:t>
            </a:r>
            <a:r>
              <a:rPr lang="uk-UA" b="1" smtClean="0">
                <a:solidFill>
                  <a:srgbClr val="002060"/>
                </a:solidFill>
              </a:rPr>
              <a:t>вам відомі?</a:t>
            </a:r>
            <a:r>
              <a:rPr lang="uk-UA" b="1" dirty="0" smtClean="0">
                <a:solidFill>
                  <a:srgbClr val="0070C0"/>
                </a:solidFill>
              </a:rPr>
              <a:t/>
            </a:r>
            <a:br>
              <a:rPr lang="uk-UA" b="1" dirty="0" smtClean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858280" cy="5940444"/>
          </a:xfrm>
        </p:spPr>
        <p:txBody>
          <a:bodyPr>
            <a:normAutofit fontScale="90000"/>
          </a:bodyPr>
          <a:lstStyle/>
          <a:p>
            <a:pPr algn="l"/>
            <a:r>
              <a:rPr lang="uk-UA" b="1" dirty="0" smtClean="0">
                <a:solidFill>
                  <a:srgbClr val="0070C0"/>
                </a:solidFill>
              </a:rPr>
              <a:t>Зупинка “ Друзі здоров’я ”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3600" b="1" dirty="0" smtClean="0">
                <a:solidFill>
                  <a:srgbClr val="002060"/>
                </a:solidFill>
              </a:rPr>
              <a:t>Продовжуємо нашу захопливу мандрівку. Наша природа – цілителька. В Україні росте дуже багато друзів здоров’я людини – лікарських рослин . Вони з давніх – </a:t>
            </a:r>
            <a:r>
              <a:rPr lang="uk-UA" sz="3600" b="1" dirty="0" err="1" smtClean="0">
                <a:solidFill>
                  <a:srgbClr val="002060"/>
                </a:solidFill>
              </a:rPr>
              <a:t>давен</a:t>
            </a:r>
            <a:r>
              <a:rPr lang="uk-UA" sz="3600" b="1" dirty="0" smtClean="0">
                <a:solidFill>
                  <a:srgbClr val="002060"/>
                </a:solidFill>
              </a:rPr>
              <a:t> дивували нас своїми лікувальними властивостями, тому люди й досі їх використовують. Нині науці відомо </a:t>
            </a:r>
            <a:br>
              <a:rPr lang="uk-UA" sz="3600" b="1" dirty="0" smtClean="0">
                <a:solidFill>
                  <a:srgbClr val="002060"/>
                </a:solidFill>
              </a:rPr>
            </a:br>
            <a:r>
              <a:rPr lang="uk-UA" sz="3600" b="1" dirty="0" smtClean="0">
                <a:solidFill>
                  <a:srgbClr val="002060"/>
                </a:solidFill>
              </a:rPr>
              <a:t>12 000 видів лікарських рослин , з них 500 видів росте в нашій країні. Вам потрібно визначити , які види лікарських рослин ростуть навколо нас і назвати їх не менше 15 рослин.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736"/>
            <a:ext cx="8643998" cy="5429264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70C0"/>
                </a:solidFill>
              </a:rPr>
              <a:t>Зупинка “ </a:t>
            </a:r>
            <a:r>
              <a:rPr lang="uk-UA" b="1" dirty="0" err="1" smtClean="0">
                <a:solidFill>
                  <a:srgbClr val="0070C0"/>
                </a:solidFill>
              </a:rPr>
              <a:t>Фітоаптека</a:t>
            </a:r>
            <a:r>
              <a:rPr lang="uk-UA" b="1" dirty="0" smtClean="0">
                <a:solidFill>
                  <a:srgbClr val="0070C0"/>
                </a:solidFill>
              </a:rPr>
              <a:t> ”</a:t>
            </a:r>
            <a:br>
              <a:rPr lang="uk-UA" b="1" dirty="0" smtClean="0">
                <a:solidFill>
                  <a:srgbClr val="0070C0"/>
                </a:solidFill>
              </a:rPr>
            </a:br>
            <a:r>
              <a:rPr lang="uk-UA" sz="4000" b="1" dirty="0" smtClean="0">
                <a:solidFill>
                  <a:srgbClr val="002060"/>
                </a:solidFill>
              </a:rPr>
              <a:t>З біблійських оповідань відомо, що перші люди, Адам і Єва, жили в раю і не знали ні холоду,ні хвороб, ні голоду. Проте після гріхопадіння Бог вигнав їх із раю. І зазнали вони великої нужди , здолали їх численні хвороби. Бог змилостивився над людьми і своєю доброю рукою посіяв рослини, щоб вони оберігали людей від хвороб, годували їх і одягали. Лікування лікарськими рослинами називається фітотерапією.</a:t>
            </a:r>
            <a:r>
              <a:rPr lang="uk-UA" b="1" dirty="0" smtClean="0">
                <a:solidFill>
                  <a:srgbClr val="0070C0"/>
                </a:solidFill>
              </a:rPr>
              <a:t/>
            </a:r>
            <a:br>
              <a:rPr lang="uk-UA" b="1" dirty="0" smtClean="0">
                <a:solidFill>
                  <a:srgbClr val="0070C0"/>
                </a:solidFill>
              </a:rPr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608332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1. </a:t>
            </a:r>
            <a:r>
              <a:rPr lang="ru-RU" b="1" dirty="0" err="1" smtClean="0">
                <a:solidFill>
                  <a:srgbClr val="002060"/>
                </a:solidFill>
              </a:rPr>
              <a:t>Що</a:t>
            </a:r>
            <a:r>
              <a:rPr lang="ru-RU" b="1" dirty="0" smtClean="0">
                <a:solidFill>
                  <a:srgbClr val="002060"/>
                </a:solidFill>
              </a:rPr>
              <a:t> то за </a:t>
            </a:r>
            <a:r>
              <a:rPr lang="ru-RU" b="1" dirty="0" err="1" smtClean="0">
                <a:solidFill>
                  <a:srgbClr val="002060"/>
                </a:solidFill>
              </a:rPr>
              <a:t>рослина</a:t>
            </a:r>
            <a:r>
              <a:rPr lang="ru-RU" b="1" dirty="0" smtClean="0">
                <a:solidFill>
                  <a:srgbClr val="002060"/>
                </a:solidFill>
              </a:rPr>
              <a:t>,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err="1" smtClean="0">
                <a:solidFill>
                  <a:srgbClr val="002060"/>
                </a:solidFill>
              </a:rPr>
              <a:t>Що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вбиває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звіра</a:t>
            </a:r>
            <a:r>
              <a:rPr lang="ru-RU" b="1" dirty="0" smtClean="0">
                <a:solidFill>
                  <a:srgbClr val="002060"/>
                </a:solidFill>
              </a:rPr>
              <a:t>?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err="1" smtClean="0">
                <a:solidFill>
                  <a:srgbClr val="002060"/>
                </a:solidFill>
              </a:rPr>
              <a:t>Використовують</a:t>
            </a:r>
            <a:r>
              <a:rPr lang="ru-RU" b="1" dirty="0" smtClean="0">
                <a:solidFill>
                  <a:srgbClr val="002060"/>
                </a:solidFill>
              </a:rPr>
              <a:t> при хворобах </a:t>
            </a:r>
            <a:r>
              <a:rPr lang="ru-RU" b="1" dirty="0" err="1" smtClean="0">
                <a:solidFill>
                  <a:srgbClr val="002060"/>
                </a:solidFill>
              </a:rPr>
              <a:t>шлунку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печінки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нирок</a:t>
            </a:r>
            <a:r>
              <a:rPr lang="ru-RU" b="1" dirty="0" smtClean="0">
                <a:solidFill>
                  <a:srgbClr val="002060"/>
                </a:solidFill>
              </a:rPr>
              <a:t>. У </a:t>
            </a:r>
            <a:r>
              <a:rPr lang="ru-RU" b="1" dirty="0" err="1" smtClean="0">
                <a:solidFill>
                  <a:srgbClr val="002060"/>
                </a:solidFill>
              </a:rPr>
              <a:t>народі</a:t>
            </a:r>
            <a:r>
              <a:rPr lang="ru-RU" b="1" dirty="0" smtClean="0">
                <a:solidFill>
                  <a:srgbClr val="002060"/>
                </a:solidFill>
              </a:rPr>
              <a:t>  </a:t>
            </a:r>
            <a:r>
              <a:rPr lang="ru-RU" b="1" dirty="0" err="1" smtClean="0">
                <a:solidFill>
                  <a:srgbClr val="002060"/>
                </a:solidFill>
              </a:rPr>
              <a:t>називають</a:t>
            </a:r>
            <a:r>
              <a:rPr lang="ru-RU" b="1" dirty="0" smtClean="0">
                <a:solidFill>
                  <a:srgbClr val="002060"/>
                </a:solidFill>
              </a:rPr>
              <a:t> травою </a:t>
            </a:r>
            <a:r>
              <a:rPr lang="ru-RU" b="1" dirty="0" err="1" smtClean="0">
                <a:solidFill>
                  <a:srgbClr val="002060"/>
                </a:solidFill>
              </a:rPr>
              <a:t>від</a:t>
            </a:r>
            <a:r>
              <a:rPr lang="ru-RU" b="1" dirty="0" smtClean="0">
                <a:solidFill>
                  <a:srgbClr val="002060"/>
                </a:solidFill>
              </a:rPr>
              <a:t> 99 хвороб.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623</Words>
  <Application>Microsoft Office PowerPoint</Application>
  <PresentationFormat>Экран (4:3)</PresentationFormat>
  <Paragraphs>76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Тема Office</vt:lpstr>
      <vt:lpstr>Знайди в рослині порятунок Екоквест</vt:lpstr>
      <vt:lpstr>Слайд 2</vt:lpstr>
      <vt:lpstr>Мета: поглибити знання учнів про лікарські рослини, їх лікувальну дію на організм людини;закріпити компетентність здорового способу життя; Формувати науковий світогляд , громадянську позицію кожного учня , екологічну культуру, екологічне мислення; виховувати зацікавленість, відповідальність, любов до природи рідного краю, дбайливе ставлення до природи, бажання брати участь у природоохоронній роботі.</vt:lpstr>
      <vt:lpstr>Слайд 4</vt:lpstr>
      <vt:lpstr>Правила гри Кожна команда отримує маршрутний лист , карту із зображенням напрямку маршруту ; прибувши на станцію, команда повинна виконати відповідні  завдання ; маршрут передбачає проходження відстані 2, 5 км та охоплює різні біотопи  ( ліс, луки); за порушення правил гри передбачено штраф – скорочення часу на виконання завдання вдвічі .</vt:lpstr>
      <vt:lpstr>Зупинка “ Знавці лісу ” 1. Назвіть якнайбільше лісових ягід, які можна вживати в їжу. 2. Які дерева вам зустрічались найчастіше в наших лісах? 3. Які рослини лісу вам відомі? </vt:lpstr>
      <vt:lpstr>Зупинка “ Друзі здоров’я ” Продовжуємо нашу захопливу мандрівку. Наша природа – цілителька. В Україні росте дуже багато друзів здоров’я людини – лікарських рослин . Вони з давніх – давен дивували нас своїми лікувальними властивостями, тому люди й досі їх використовують. Нині науці відомо  12 000 видів лікарських рослин , з них 500 видів росте в нашій країні. Вам потрібно визначити , які види лікарських рослин ростуть навколо нас і назвати їх не менше 15 рослин.</vt:lpstr>
      <vt:lpstr>Зупинка “ Фітоаптека ” З біблійських оповідань відомо, що перші люди, Адам і Єва, жили в раю і не знали ні холоду,ні хвороб, ні голоду. Проте після гріхопадіння Бог вигнав їх із раю. І зазнали вони великої нужди , здолали їх численні хвороби. Бог змилостивився над людьми і своєю доброю рукою посіяв рослини, щоб вони оберігали людей від хвороб, годували їх і одягали. Лікування лікарськими рослинами називається фітотерапією.   </vt:lpstr>
      <vt:lpstr> 1. Що то за рослина, Що вбиває звіра? Використовують при хворобах шлунку, печінки, нирок. У народі  називають травою від 99 хвороб.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Зупинка “ Фітокухня ” Час обідати. Кожна команда повинна скласти меню , приготувати страви, інгрідієнтами яких мають бути лише ті овочі та фрукти, про які йдеться в запитаннях вікторини. </vt:lpstr>
      <vt:lpstr>1.Ця рослина підсилює природні захисні сили організму, робить його стійким до більшої частини різних бактерій і патогенних мікроорганізмів. Від дії цієї рослини гинуть віруси , грибки, бактерії та нематоди.</vt:lpstr>
      <vt:lpstr>2.Сік цієї рослини – порятунок для людей із порушенням обміну речовин , хворих на артрит. Ожиріння, діабет. Містить вітаміни  А і С.</vt:lpstr>
      <vt:lpstr>3.Через великий вміст калію плоди цієї рослини вживають для відновлення серцевого ритму. В ній  міститься білок триптофан, який трансформується в “гормон радості” – серотонін. Тому їх застосовують для лікування депресії, дратівливості, поганого настрою.</vt:lpstr>
      <vt:lpstr>4.Цей овоч   містить величезну кількість вітаміну А (каротину). І за кількістю каротину прирівнюється до моркви.  -  Має проносний ефект.  - Виводить з організму шлаки і токсини.  - Покращує обмінні процеси, що відбуваються в організмі.  - Особливо цінний  тим, що містить вітамін К, який сприяє згортання крові, цей вітамін практично відсутній в інших овочах.  -  Чемпіон серед овочів за вмістом заліза.  - Насіння застосовують для лікування глистів у дітей.  </vt:lpstr>
      <vt:lpstr>5. Корисні властивості цього коренеплоду пояснюються складом, адже він багатий вітамінами, харчовими волокнами, мінеральними речовинами. Бета-каротин, він же вітамін А, сприяє формуванню скелета, відповідає за синтез статевих гормонів, тим самим сприяє нормальному росту людини. </vt:lpstr>
      <vt:lpstr>Слайд 25</vt:lpstr>
      <vt:lpstr>Слайд 26</vt:lpstr>
      <vt:lpstr>Зупинка “ Фітобар ” З переліку рослин приготувати лікувальні чаї : 1. “ Заспокійливий”. 2.  «Довгожителів».  3. «Холодок»   Листя м’яти, квіти ромашки, корінь валеріани , сушені ягоди бузини, шипшини, листя суниці та чорної смородини, лимон.</vt:lpstr>
      <vt:lpstr>Зупинка “Я тебе знаю ” Спробуйте впізнати зображену на слайді рослину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Фініш!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Ліки навколо нас (рослини)</dc:title>
  <dc:creator>Олег</dc:creator>
  <cp:lastModifiedBy>Олег</cp:lastModifiedBy>
  <cp:revision>45</cp:revision>
  <dcterms:created xsi:type="dcterms:W3CDTF">2017-11-21T20:39:31Z</dcterms:created>
  <dcterms:modified xsi:type="dcterms:W3CDTF">2017-11-30T10:32:00Z</dcterms:modified>
</cp:coreProperties>
</file>