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57" r:id="rId4"/>
    <p:sldId id="281" r:id="rId5"/>
    <p:sldId id="282" r:id="rId6"/>
    <p:sldId id="258" r:id="rId7"/>
    <p:sldId id="259" r:id="rId8"/>
    <p:sldId id="260" r:id="rId9"/>
    <p:sldId id="276" r:id="rId10"/>
    <p:sldId id="261" r:id="rId11"/>
    <p:sldId id="275" r:id="rId12"/>
    <p:sldId id="266" r:id="rId13"/>
    <p:sldId id="280" r:id="rId14"/>
    <p:sldId id="277" r:id="rId15"/>
    <p:sldId id="279" r:id="rId16"/>
    <p:sldId id="278" r:id="rId17"/>
    <p:sldId id="263" r:id="rId18"/>
    <p:sldId id="273" r:id="rId19"/>
    <p:sldId id="264" r:id="rId20"/>
    <p:sldId id="268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F0176-C89E-492A-BA37-D589E9885FAC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7FF46-3AF3-462F-AC79-CE350A80F2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CA626-A198-459B-9807-199F7865DF6A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26051-7064-468D-815D-756F885B61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7F1D7-6C11-4AD3-B893-15492E5C2F79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39B14-1BB8-476E-9C10-2984F3C3C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187A7-14E7-411E-AAF8-895BBF713FE8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BA766-199A-4358-B411-6973959C67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1D971-0D02-4B21-A7DF-E5CA898E7C6B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D9626-A048-4119-A267-5B9B44706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124E9-F4D3-40B3-ABA2-D02514B802B2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0B07D-61CE-41EC-B326-0547E94CF0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C7474-32B9-4A73-B878-403DC8AB05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2876E-99AE-4002-8E9B-10C1FE87CAC6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AC1A0-F7BB-46B7-8000-90E44E12A212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34960-D6A7-450D-B18C-17D440BF1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B8E40-096D-4C5E-AEA8-E3BC39C794EB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BE8BA-5F58-4400-A879-185FBB883E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AD55C-781E-445E-A95D-0C414ED39CC9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6C760-C13B-4539-8CE1-0E3D8417D7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A2CAA-DE29-4D79-A66F-E46D114E3B58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12B8D-B440-4478-A244-3F691BC1A2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20789C5-3BFC-4F2F-B8E0-DD9D6AE38205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3928EC58-A04F-46F6-B7AA-7F51A8B766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2" r:id="rId1"/>
    <p:sldLayoutId id="2147483704" r:id="rId2"/>
    <p:sldLayoutId id="2147483713" r:id="rId3"/>
    <p:sldLayoutId id="2147483705" r:id="rId4"/>
    <p:sldLayoutId id="2147483714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550" y="333375"/>
            <a:ext cx="7672416" cy="9223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u="sng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СТАРОДАВНЯ </a:t>
            </a:r>
            <a:r>
              <a:rPr lang="en-US" sz="5400" b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</a:t>
            </a:r>
            <a:r>
              <a:rPr lang="uk-UA" sz="5400" b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ІНДІЯ</a:t>
            </a:r>
            <a:endParaRPr lang="ru-RU" sz="5400" b="1" u="sng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123" name="Рисунок 4" descr="Tyjdjyueiy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063" y="1196975"/>
            <a:ext cx="3622675" cy="277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5" descr="india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3716338"/>
            <a:ext cx="4329113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6" descr="Джайпур — столиця штату Раджастхан 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11413" y="4437063"/>
            <a:ext cx="182245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Рисунок 7" descr="72-х метровый минарет 12 века 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4076700"/>
            <a:ext cx="183673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Рисунок 8" descr="Веди нa сaнскpитi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15188" y="1214438"/>
            <a:ext cx="15525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Рисунок 9" descr="Елемент з Курукшетри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4813" y="1643063"/>
            <a:ext cx="2792412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179388" y="6021388"/>
            <a:ext cx="878522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100" b="1">
                <a:latin typeface="Constantia" pitchFamily="18" charset="0"/>
              </a:rPr>
              <a:t>ПЕРЕСЕЛЕННЯ В ІНДІЮ АРІЙСЬКИХ ПЛЕМЕН В  </a:t>
            </a:r>
            <a:r>
              <a:rPr lang="en-US" sz="2100" b="1">
                <a:latin typeface="Constantia" pitchFamily="18" charset="0"/>
              </a:rPr>
              <a:t>XV</a:t>
            </a:r>
            <a:r>
              <a:rPr lang="uk-UA" sz="2100" b="1">
                <a:latin typeface="Constantia" pitchFamily="18" charset="0"/>
              </a:rPr>
              <a:t> СТ. ДО Н.Е. </a:t>
            </a:r>
            <a:endParaRPr lang="ru-RU" sz="2100" b="1">
              <a:latin typeface="Constantia" pitchFamily="18" charset="0"/>
            </a:endParaRPr>
          </a:p>
        </p:txBody>
      </p:sp>
      <p:pic>
        <p:nvPicPr>
          <p:cNvPr id="4" name="Рисунок 3" descr="Безымянны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32656"/>
            <a:ext cx="7809291" cy="55585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8" y="333375"/>
            <a:ext cx="8429625" cy="6278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u="sng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СЛОВНИЧОК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1400" b="1" dirty="0">
              <a:latin typeface="+mn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   </a:t>
            </a:r>
            <a:r>
              <a:rPr lang="uk-UA" sz="2400" b="1" u="sng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ДРАВІДИ</a:t>
            </a:r>
            <a:r>
              <a:rPr lang="uk-UA" sz="2400" b="1" dirty="0">
                <a:latin typeface="+mn-lt"/>
              </a:rPr>
              <a:t>   –   КОРІННЕ НАСЕЛЕННЯ СТАРОДАВНЬОЇ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latin typeface="+mn-lt"/>
              </a:rPr>
              <a:t>                              ІНДІЇ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     </a:t>
            </a:r>
            <a:r>
              <a:rPr lang="uk-UA" sz="2400" b="1" u="sng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РАДЖА</a:t>
            </a:r>
            <a:r>
              <a:rPr lang="uk-UA" sz="2400" b="1" dirty="0">
                <a:latin typeface="+mn-lt"/>
              </a:rPr>
              <a:t>    –    ВОЖДЬ АРІЙСЬКОГО ПЛЕМЕНІ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u="sng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МАГАРАДЖА</a:t>
            </a:r>
            <a:r>
              <a:rPr lang="uk-UA" sz="2400" b="1" dirty="0">
                <a:latin typeface="+mn-lt"/>
              </a:rPr>
              <a:t> – ВОЖДЬ УСЬОГО СОЮЗУ АРІЙСЬКИХ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latin typeface="+mn-lt"/>
              </a:rPr>
              <a:t>                               ПЛЕМЕН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  </a:t>
            </a:r>
            <a:r>
              <a:rPr lang="uk-UA" sz="2400" b="1" u="sng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САНСКРИТ</a:t>
            </a:r>
            <a:r>
              <a:rPr lang="uk-UA" sz="24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uk-UA" sz="2400" b="1" dirty="0">
                <a:latin typeface="+mn-lt"/>
              </a:rPr>
              <a:t> – МОВА АРІЙСЬКИХ ПЛЕМЕН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latin typeface="+mn-lt"/>
              </a:rPr>
              <a:t>                               СТАРОДАВНЬОЇ ІНДІЇ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u="sng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ВЕДИ</a:t>
            </a:r>
            <a:r>
              <a:rPr lang="uk-UA" sz="2400" b="1" dirty="0">
                <a:latin typeface="+mn-lt"/>
              </a:rPr>
              <a:t> – СВЯЩЕННІ КНИГИ СТАРОДАВНІХ ІНДІЙЦІВ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u="sng" dirty="0">
                <a:solidFill>
                  <a:schemeClr val="accent3">
                    <a:lumMod val="60000"/>
                    <a:lumOff val="40000"/>
                  </a:schemeClr>
                </a:solidFill>
                <a:latin typeface="+mn-lt"/>
              </a:rPr>
              <a:t>ШЛЯХЕТНІ (БЛАГОРОДНІ)</a:t>
            </a:r>
            <a:r>
              <a:rPr lang="uk-UA" sz="2400" b="1" dirty="0">
                <a:latin typeface="+mn-lt"/>
              </a:rPr>
              <a:t>– ТАК НАЗИВАЛИ СЕБЕ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latin typeface="+mn-lt"/>
              </a:rPr>
              <a:t>                                                           АРІЇ</a:t>
            </a:r>
            <a:endParaRPr lang="ru-RU" sz="2400" b="1" u="sng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6" descr="1 02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3" y="357188"/>
            <a:ext cx="3402012" cy="610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7"/>
          <p:cNvSpPr txBox="1">
            <a:spLocks noChangeArrowheads="1"/>
          </p:cNvSpPr>
          <p:nvPr/>
        </p:nvSpPr>
        <p:spPr bwMode="auto">
          <a:xfrm>
            <a:off x="642938" y="857250"/>
            <a:ext cx="3671887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2800" b="1">
                <a:latin typeface="Constantia" pitchFamily="18" charset="0"/>
              </a:rPr>
              <a:t>СЦЕНА З ПАЛАЦОВОГО ЖИТТЯ. НА ПЕРЕДНЬОМУ ПЛАНІ - РАДЖА</a:t>
            </a:r>
            <a:endParaRPr lang="ru-RU" sz="2800" b="1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 descr="3476080_8c1e614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428625"/>
            <a:ext cx="4500563" cy="601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5214938" y="428625"/>
            <a:ext cx="3429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2800" b="1">
                <a:latin typeface="Constantia" pitchFamily="18" charset="0"/>
              </a:rPr>
              <a:t>СЦЕНИ З ЖИТТЯ У ПАЛАЦІ РАДЖИ</a:t>
            </a:r>
            <a:endParaRPr lang="ru-RU" sz="2800" b="1">
              <a:latin typeface="Constantia" pitchFamily="18" charset="0"/>
            </a:endParaRPr>
          </a:p>
        </p:txBody>
      </p:sp>
      <p:pic>
        <p:nvPicPr>
          <p:cNvPr id="17412" name="Рисунок 3" descr="3476099_eb780f2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0" y="1928813"/>
            <a:ext cx="3038475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indi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0" y="2500313"/>
            <a:ext cx="621030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4" descr="dzhajpur_indiya_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285750"/>
            <a:ext cx="35718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5" descr="Вішну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5" y="357188"/>
            <a:ext cx="461486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Box 6"/>
          <p:cNvSpPr txBox="1">
            <a:spLocks noChangeArrowheads="1"/>
          </p:cNvSpPr>
          <p:nvPr/>
        </p:nvSpPr>
        <p:spPr bwMode="auto">
          <a:xfrm>
            <a:off x="214313" y="3643313"/>
            <a:ext cx="2286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2400" b="1">
                <a:latin typeface="Constantia" pitchFamily="18" charset="0"/>
              </a:rPr>
              <a:t>ІНДІЙСЬКА АРХІТЕКТУРА </a:t>
            </a:r>
            <a:endParaRPr lang="ru-RU" sz="2400" b="1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 descr="Tyjdjyueiy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285750"/>
            <a:ext cx="6500812" cy="497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1071563" y="5500688"/>
            <a:ext cx="6858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800" b="1">
                <a:latin typeface="Constantia" pitchFamily="18" charset="0"/>
              </a:rPr>
              <a:t>ВИГЛЯД   ДАВНЬОІНДІЙСЬКОГО МІСТА</a:t>
            </a:r>
            <a:endParaRPr lang="ru-RU" sz="2800" b="1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 descr="Кришна, наставляющий Арджуну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2428875"/>
            <a:ext cx="51435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2" descr="Крішна та Арджуна на бойовій колісниці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0" y="285750"/>
            <a:ext cx="4564063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714375" y="571500"/>
            <a:ext cx="31432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800" b="1">
                <a:latin typeface="Constantia" pitchFamily="18" charset="0"/>
              </a:rPr>
              <a:t>ІНДІЙСЬКІ БОЙОВІ КОЛІСНИЦІ</a:t>
            </a:r>
            <a:endParaRPr lang="ru-RU" sz="2800" b="1">
              <a:latin typeface="Constantia" pitchFamily="18" charset="0"/>
            </a:endParaRPr>
          </a:p>
        </p:txBody>
      </p:sp>
      <p:pic>
        <p:nvPicPr>
          <p:cNvPr id="20485" name="Рисунок 5" descr="Махабхарата – героїчний індійський епос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63" y="3571875"/>
            <a:ext cx="21875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2" descr="1 02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549275"/>
            <a:ext cx="3706813" cy="565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323850" y="404813"/>
            <a:ext cx="4535488" cy="585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2100" b="1">
                <a:latin typeface="Constantia" pitchFamily="18" charset="0"/>
              </a:rPr>
              <a:t>У  </a:t>
            </a:r>
            <a:r>
              <a:rPr lang="en-US" sz="2100" b="1">
                <a:latin typeface="Constantia" pitchFamily="18" charset="0"/>
              </a:rPr>
              <a:t>IV </a:t>
            </a:r>
            <a:r>
              <a:rPr lang="uk-UA" sz="2100" b="1">
                <a:latin typeface="Constantia" pitchFamily="18" charset="0"/>
              </a:rPr>
              <a:t> СТ. ДО Н.Е. АРІЇ ПОЧАЛИ ОБ</a:t>
            </a:r>
            <a:r>
              <a:rPr lang="en-US" sz="2100" b="1">
                <a:latin typeface="Constantia" pitchFamily="18" charset="0"/>
              </a:rPr>
              <a:t>’</a:t>
            </a:r>
            <a:r>
              <a:rPr lang="uk-UA" sz="2100" b="1">
                <a:latin typeface="Constantia" pitchFamily="18" charset="0"/>
              </a:rPr>
              <a:t>ЄДНУВАТИСЯ У ВЕЛИКУ ДЕРЖАВУ, ЯКА ДОСЯГЛА СВОГО РОЗКВІТУ В  ІІІ СТ. ДО Н.Е. ЗА ЦАРЯ АШОКИ З РОДУ МАУРІЇВ.</a:t>
            </a:r>
          </a:p>
          <a:p>
            <a:pPr algn="ctr">
              <a:lnSpc>
                <a:spcPct val="150000"/>
              </a:lnSpc>
            </a:pPr>
            <a:r>
              <a:rPr lang="uk-UA" sz="2100" b="1">
                <a:latin typeface="Constantia" pitchFamily="18" charset="0"/>
              </a:rPr>
              <a:t>АЛЕ ПІСЛЯ ЙОГО СМЕРТІ РОЗПОЧАВСЯ РОЗПАД ЦАРСТВА.</a:t>
            </a:r>
          </a:p>
          <a:p>
            <a:pPr algn="ctr">
              <a:lnSpc>
                <a:spcPct val="150000"/>
              </a:lnSpc>
            </a:pPr>
            <a:r>
              <a:rPr lang="uk-UA" sz="2100" b="1">
                <a:latin typeface="Constantia" pitchFamily="18" charset="0"/>
              </a:rPr>
              <a:t>У </a:t>
            </a:r>
            <a:r>
              <a:rPr lang="uk-UA" sz="2100" b="1">
                <a:latin typeface="Times New Roman" pitchFamily="18" charset="0"/>
                <a:cs typeface="Times New Roman" pitchFamily="18" charset="0"/>
              </a:rPr>
              <a:t>187</a:t>
            </a:r>
            <a:r>
              <a:rPr lang="uk-UA" sz="2100" b="1">
                <a:latin typeface="Constantia" pitchFamily="18" charset="0"/>
              </a:rPr>
              <a:t> РОЦІ ДО Н.Е. ОСТАННЬОГО ПРАВИТЕЛЯ З ДИНАСТІЇ МАУРІЇВ БУЛО ВБИТО ПІД ЧАС ЗАКОЛОТУ.</a:t>
            </a:r>
            <a:endParaRPr lang="ru-RU" sz="210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 descr="Индийская серебряная драхм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500063"/>
            <a:ext cx="8093075" cy="375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539750" y="4429125"/>
            <a:ext cx="799306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2400" b="1">
                <a:latin typeface="Constantia" pitchFamily="18" charset="0"/>
              </a:rPr>
              <a:t>ІНДІЙСЬКА СРІБНА ДРАХМА ГРЕКО-БАКТРІЙСЬКОГО ЦАРЯ АГАФОКЛА</a:t>
            </a:r>
          </a:p>
          <a:p>
            <a:pPr algn="ctr">
              <a:lnSpc>
                <a:spcPct val="150000"/>
              </a:lnSpc>
            </a:pPr>
            <a:r>
              <a:rPr lang="uk-UA" sz="2400" b="1">
                <a:latin typeface="Constantia" pitchFamily="18" charset="0"/>
              </a:rPr>
              <a:t> (190—180 РІК ДО Н. Е.)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 descr="1 02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404813"/>
            <a:ext cx="2736850" cy="508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331px-Emblem_of_India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476672"/>
            <a:ext cx="2930290" cy="4975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611188" y="5589588"/>
            <a:ext cx="34559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b="1">
                <a:latin typeface="Constantia" pitchFamily="18" charset="0"/>
              </a:rPr>
              <a:t>ТАК ЗА ЧАСІВ АШОКИ ОЗДОБЛЮВАЛИ КОЛОНИ</a:t>
            </a:r>
            <a:endParaRPr lang="ru-RU" b="1">
              <a:latin typeface="Constantia" pitchFamily="18" charset="0"/>
            </a:endParaRPr>
          </a:p>
        </p:txBody>
      </p:sp>
      <p:sp>
        <p:nvSpPr>
          <p:cNvPr id="23557" name="TextBox 4"/>
          <p:cNvSpPr txBox="1">
            <a:spLocks noChangeArrowheads="1"/>
          </p:cNvSpPr>
          <p:nvPr/>
        </p:nvSpPr>
        <p:spPr bwMode="auto">
          <a:xfrm>
            <a:off x="4787900" y="5589588"/>
            <a:ext cx="30972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b="1">
                <a:latin typeface="Constantia" pitchFamily="18" charset="0"/>
              </a:rPr>
              <a:t>СУЧАСНИЙ ГЕРБ ІНДІЇ</a:t>
            </a:r>
            <a:endParaRPr lang="ru-RU" b="1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450" y="333375"/>
            <a:ext cx="6192838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u="sng" dirty="0"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ПЛАН </a:t>
            </a:r>
            <a:endParaRPr lang="ru-RU" sz="5400" b="1" u="sng" dirty="0">
              <a:solidFill>
                <a:schemeClr val="accent3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625" y="1285875"/>
            <a:ext cx="8286750" cy="52625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1. ПРИРОДНО-ГЕОГРАФІЧНІ УМОВИ</a:t>
            </a:r>
          </a:p>
          <a:p>
            <a:pPr marL="342900" indent="-34290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2. НАЙДАВНІША ЦИВІЛІЗАЦІЯ В ДОЛИНІ                ІНДУ</a:t>
            </a:r>
          </a:p>
          <a:p>
            <a:pPr marL="342900" indent="-34290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3. ПРИХІД АРІЇВ. ПОЯВА ЦИВІЛІЗАЦІЇ В ДОЛИНІ ГАНГУ</a:t>
            </a:r>
          </a:p>
          <a:p>
            <a:pPr marL="342900" indent="-34290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4. ГОСПОДАРСЬКЕ ТА ПОВСЯКДЕННЕ ЖИТТЯ</a:t>
            </a:r>
          </a:p>
          <a:p>
            <a:pPr marL="342900" indent="-342900"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5. ДЕРЖАВА АШОКИ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 descr="India_flag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76250"/>
            <a:ext cx="4675187" cy="311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Рисунок 2" descr="1 02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476250"/>
            <a:ext cx="3514725" cy="533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755650" y="3860800"/>
            <a:ext cx="42481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400" b="1">
                <a:latin typeface="Constantia" pitchFamily="18" charset="0"/>
              </a:rPr>
              <a:t>ЕЛЕМЕНТ З КОЛОНИ ЧАСІВ АШОКИ Є ТАКОЖ НА ДЕРЖАВНОМУ ПРАПОРІ СУЧАСНОЇ ІНДІЇ</a:t>
            </a:r>
            <a:endParaRPr lang="ru-RU" sz="2400" b="1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yjdjyueiyk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404664"/>
            <a:ext cx="3967945" cy="6021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323850" y="333375"/>
            <a:ext cx="4176713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b="1">
                <a:latin typeface="Constantia" pitchFamily="18" charset="0"/>
              </a:rPr>
              <a:t>ІНДІЯ РОЗТАШОВАНА НА ПІВОСТРОВІ ІНДОСТАН. НА ПІВНОЧІ РОЗТАШОВАНІ ГОРИ ГІМАЛАЇ, ЯКІ ЗАХИЩАЮТЬ КРАЇНУ ВІД ХОЛОДНИХ ВІТРІВ, А НА ПІВДНІ ПІВОСТРІВ ОМИВАЄТЬСЯ ТЕПЛИМИ ХВИЛЯМИ ІНДІЙСЬКОГО ОКЕАНУ. НАЙБІЛЬШІ РІЧКИ – ІНД І ГАНГ, У ДОЛИНАХ ЯКИХ ВИНИКЛИ НАЙДАВНІШІ ЦИВІЛІЗАЦІЇ. ДОЛИНИ РІЧОК ДУЖЕ РОДЮЧІ, АЛЕ ГУСТО ПОРОСЛІ ДЖУНГЛЯМИ.</a:t>
            </a:r>
            <a:endParaRPr lang="ru-RU" b="1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5" descr="india_photo_wallpapers_01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14313"/>
            <a:ext cx="5619750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Рисунок 3" descr="4chan-hr130263921003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8" y="3429000"/>
            <a:ext cx="4810125" cy="320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Box 6"/>
          <p:cNvSpPr txBox="1">
            <a:spLocks noChangeArrowheads="1"/>
          </p:cNvSpPr>
          <p:nvPr/>
        </p:nvSpPr>
        <p:spPr bwMode="auto">
          <a:xfrm>
            <a:off x="428625" y="4786313"/>
            <a:ext cx="35004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000" b="1">
                <a:latin typeface="Constantia" pitchFamily="18" charset="0"/>
              </a:rPr>
              <a:t>ПОДОРОЖУВАТИ КРІЗЬ НЕПРОЛАЗНІ  ДЖУНГЛІ НАЙЛЕГШЕ БУЛО ПО РІЧКАХ</a:t>
            </a:r>
            <a:endParaRPr lang="ru-RU" sz="2000" b="1">
              <a:latin typeface="Constantia" pitchFamily="18" charset="0"/>
            </a:endParaRPr>
          </a:p>
        </p:txBody>
      </p:sp>
      <p:pic>
        <p:nvPicPr>
          <p:cNvPr id="8197" name="Рисунок 7" descr="00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63" y="500063"/>
            <a:ext cx="2428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g750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2089150"/>
            <a:ext cx="6072187" cy="455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Рисунок 2" descr="122377_main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5037137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5357813" y="357188"/>
            <a:ext cx="350043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000" b="1">
                <a:latin typeface="Constantia" pitchFamily="18" charset="0"/>
              </a:rPr>
              <a:t>У ТРОПІЧНИХ ЛІСАХ БАГАТО ХИЖИХ ЗВІРІВ ТА ОТРУЙНИХ ПЛАЗУНІВ І КОМАХ</a:t>
            </a:r>
            <a:endParaRPr lang="ru-RU" sz="2000" b="1">
              <a:latin typeface="Constantia" pitchFamily="18" charset="0"/>
            </a:endParaRPr>
          </a:p>
        </p:txBody>
      </p:sp>
      <p:pic>
        <p:nvPicPr>
          <p:cNvPr id="9221" name="Рисунок 5" descr="jungle_0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4214813"/>
            <a:ext cx="2500313" cy="18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реал розповсюдження індської цивілізації.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5178446" cy="59766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243" name="TextBox 3"/>
          <p:cNvSpPr txBox="1">
            <a:spLocks noChangeArrowheads="1"/>
          </p:cNvSpPr>
          <p:nvPr/>
        </p:nvSpPr>
        <p:spPr bwMode="auto">
          <a:xfrm>
            <a:off x="5724525" y="692150"/>
            <a:ext cx="3095625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b="1">
                <a:latin typeface="Constantia" pitchFamily="18" charset="0"/>
              </a:rPr>
              <a:t>У  ІІІ  ТИС. ДО Н.Е. У ДОЛИНІ РІКИ ІНД УТВОРИЛАСЬ ЦИВІЛІЗАЦІЯ З РОЗВИНЕНИМИ  МІСТАМИ, РЕМЕСЛАМИ, ТОРГІВЛЕЮ. </a:t>
            </a:r>
          </a:p>
          <a:p>
            <a:pPr algn="ctr">
              <a:lnSpc>
                <a:spcPct val="150000"/>
              </a:lnSpc>
            </a:pPr>
            <a:r>
              <a:rPr lang="uk-UA" b="1">
                <a:latin typeface="Constantia" pitchFamily="18" charset="0"/>
              </a:rPr>
              <a:t>НАЙБІЛЬШІ МІСТА ЦИВІЛІЗАЦІЇ –  МОХЕНДЖО-ДАРО, ХАРАППА  ТА  ІНШІ.</a:t>
            </a:r>
            <a:endParaRPr lang="ru-RU" b="1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озкопки Мохенджо-Даро.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7980164" cy="50782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395288" y="5589588"/>
            <a:ext cx="82089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800" b="1">
                <a:latin typeface="Constantia" pitchFamily="18" charset="0"/>
              </a:rPr>
              <a:t>РОЗКОПКИ МОХЕНДЖО-ДАРО</a:t>
            </a:r>
            <a:endParaRPr lang="ru-RU" sz="2800" b="1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татуетка жерця із Мохенджо-Даро.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332656"/>
            <a:ext cx="3672408" cy="47408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Стaтуеткa, знaйденa в Мохенджо-Дapо.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332656"/>
            <a:ext cx="3168352" cy="4756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468313" y="5373688"/>
            <a:ext cx="82804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800" b="1">
                <a:latin typeface="Constantia" pitchFamily="18" charset="0"/>
              </a:rPr>
              <a:t>СТАТУЕТКА ЖЕРЦЯ, ЗНАЙДЕНА В </a:t>
            </a:r>
          </a:p>
          <a:p>
            <a:pPr algn="ctr"/>
            <a:r>
              <a:rPr lang="uk-UA" sz="2800" b="1">
                <a:latin typeface="Constantia" pitchFamily="18" charset="0"/>
              </a:rPr>
              <a:t>МОХЕНДЖО-ДАРО</a:t>
            </a:r>
            <a:endParaRPr lang="ru-RU" sz="2800" b="1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ЧАТКИ З НАПИСАМ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85728"/>
            <a:ext cx="3429024" cy="62345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4214813" y="357188"/>
            <a:ext cx="4500562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000" b="1">
                <a:latin typeface="Constantia" pitchFamily="18" charset="0"/>
              </a:rPr>
              <a:t>ПЕЧАТКИ З НАПИСАМИ З ДОЛИНИ  ІНДУ, ПИСЬМОВІ ЗНАКИ З ЯКИХ ДОСІ НЕ РОЗШИФРОВАНО  ТА ПЕЧАТКА З МОХЕНДЖО-ДАРО З ПРООБРАЗОМ БОГА ШИВИ</a:t>
            </a:r>
            <a:endParaRPr lang="ru-RU" sz="2000" b="1">
              <a:latin typeface="Constantia" pitchFamily="18" charset="0"/>
            </a:endParaRPr>
          </a:p>
        </p:txBody>
      </p:sp>
      <p:pic>
        <p:nvPicPr>
          <p:cNvPr id="13316" name="Рисунок 3" descr="Печатка з Мохенджо-Даро з прообразом Шиви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500313"/>
            <a:ext cx="3903662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525</TotalTime>
  <Words>345</Words>
  <Application>Microsoft Office PowerPoint</Application>
  <PresentationFormat>Экран (4:3)</PresentationFormat>
  <Paragraphs>42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68</cp:revision>
  <dcterms:modified xsi:type="dcterms:W3CDTF">2017-12-18T19:40:12Z</dcterms:modified>
</cp:coreProperties>
</file>