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78" r:id="rId4"/>
    <p:sldId id="296" r:id="rId5"/>
    <p:sldId id="293" r:id="rId6"/>
    <p:sldId id="300" r:id="rId7"/>
    <p:sldId id="282" r:id="rId8"/>
    <p:sldId id="256" r:id="rId9"/>
    <p:sldId id="298" r:id="rId10"/>
    <p:sldId id="301" r:id="rId11"/>
    <p:sldId id="304" r:id="rId12"/>
    <p:sldId id="306" r:id="rId13"/>
    <p:sldId id="302" r:id="rId14"/>
    <p:sldId id="322" r:id="rId15"/>
    <p:sldId id="313" r:id="rId16"/>
    <p:sldId id="315" r:id="rId17"/>
    <p:sldId id="310" r:id="rId18"/>
    <p:sldId id="311" r:id="rId19"/>
    <p:sldId id="318" r:id="rId20"/>
    <p:sldId id="316" r:id="rId21"/>
    <p:sldId id="321" r:id="rId22"/>
    <p:sldId id="320" r:id="rId23"/>
    <p:sldId id="264" r:id="rId24"/>
    <p:sldId id="29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4660"/>
  </p:normalViewPr>
  <p:slideViewPr>
    <p:cSldViewPr>
      <p:cViewPr>
        <p:scale>
          <a:sx n="76" d="100"/>
          <a:sy n="76" d="100"/>
        </p:scale>
        <p:origin x="-30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9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9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2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3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39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86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1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1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08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8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61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99EF-263C-44B9-A166-357BAB4CD033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955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2DE5-247C-4299-AF62-9B9DAF045F52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62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DEE58-E351-4864-8680-F94341D5B099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0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EB91E-15BE-492A-B51A-1E2E5B73B366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88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AA0E8-6AB9-4F85-8CD2-177AABB18129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9204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2DA9A-28EA-4E13-B44A-032B7A0D7D45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8149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ED999-4ABB-4617-B8EB-C4267DEB2712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2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B0F3A-6256-418C-BFEF-330875A14DB3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513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B39A7-1CB5-4FFF-BD2C-C0410C418E7D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0325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0CE5D-F232-4CF8-B359-230DF8797266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0120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C6E99-BF63-44F1-AC30-8572BA033BA7}" type="slidenum">
              <a:rPr lang="uk-UA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uk-UA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015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5436C-AD78-4A1B-B51B-E3FE0DB09429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6D993-C369-4757-8AEC-6B8D322C1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1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uk-UA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uk-UA" alt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B9ED25-7548-4FAC-A06E-78939B2BA63C}" type="slidenum">
              <a:rPr lang="uk-UA" altLang="ru-RU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uk-UA" altLang="ru-RU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3054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hyperlink" Target="http://nvk.kitsman-osvita.com/wp-content/uploads/2012/02/razdelitel_2.gif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9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gnette_2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-243408"/>
            <a:ext cx="6768752" cy="32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>
            <a:off x="5759624" y="4193704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flipH="1">
            <a:off x="0" y="4149080"/>
            <a:ext cx="341987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rot="10800000" flipH="1">
            <a:off x="5868144" y="0"/>
            <a:ext cx="3275856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rot="10800000">
            <a:off x="0" y="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555924" y="1052736"/>
            <a:ext cx="623209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Дружні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стосунки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І. Я. Франко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Лисичка і журавель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7" descr="C:\Users\Avgustin\Desktop\kazki05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638059"/>
            <a:ext cx="2088232" cy="2002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5517232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angal" pitchFamily="2"/>
              </a:rPr>
              <a:t>Музика Л</a:t>
            </a:r>
            <a:r>
              <a:rPr lang="uk-UA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angal" pitchFamily="2"/>
              </a:rPr>
              <a:t>.М., вчитель початкових класів </a:t>
            </a:r>
          </a:p>
          <a:p>
            <a:pPr algn="ctr"/>
            <a:r>
              <a:rPr lang="uk-UA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angal" pitchFamily="2"/>
              </a:rPr>
              <a:t>з</a:t>
            </a:r>
            <a:r>
              <a:rPr lang="uk-UA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angal" pitchFamily="2"/>
              </a:rPr>
              <a:t>акладу </a:t>
            </a:r>
            <a:r>
              <a:rPr lang="uk-UA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angal" pitchFamily="2"/>
              </a:rPr>
              <a:t>загальної середньої освіти І – ІІІ ступенів с. </a:t>
            </a:r>
            <a:r>
              <a:rPr lang="uk-UA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angal" pitchFamily="2"/>
              </a:rPr>
              <a:t>Кукли</a:t>
            </a:r>
            <a:r>
              <a:rPr lang="uk-UA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Mangal" pitchFamily="2"/>
              </a:rPr>
              <a:t>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.mypage.ru/43ac1021345881030d054f61d3a6124d_214012c2b8f4dcee1e86ca90b33138b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692696"/>
            <a:ext cx="3168352" cy="434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204864"/>
            <a:ext cx="5688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FFFF00"/>
                </a:solidFill>
              </a:rPr>
              <a:t>Дивний ключ у небі лине,</a:t>
            </a:r>
            <a:br>
              <a:rPr lang="uk-UA" sz="3600" b="1" dirty="0">
                <a:solidFill>
                  <a:srgbClr val="FFFF00"/>
                </a:solidFill>
              </a:rPr>
            </a:br>
            <a:r>
              <a:rPr lang="uk-UA" sz="3600" b="1" dirty="0">
                <a:solidFill>
                  <a:srgbClr val="FFFF00"/>
                </a:solidFill>
              </a:rPr>
              <a:t>Не залізний, а пташиний.</a:t>
            </a:r>
            <a:br>
              <a:rPr lang="uk-UA" sz="3600" b="1" dirty="0">
                <a:solidFill>
                  <a:srgbClr val="FFFF00"/>
                </a:solidFill>
              </a:rPr>
            </a:br>
            <a:r>
              <a:rPr lang="uk-UA" sz="3600" b="1" dirty="0">
                <a:solidFill>
                  <a:srgbClr val="FFFF00"/>
                </a:solidFill>
              </a:rPr>
              <a:t>Цим ключем в осінній млі</a:t>
            </a:r>
            <a:br>
              <a:rPr lang="uk-UA" sz="3600" b="1" dirty="0">
                <a:solidFill>
                  <a:srgbClr val="FFFF00"/>
                </a:solidFill>
              </a:rPr>
            </a:br>
            <a:r>
              <a:rPr lang="uk-UA" sz="3600" b="1" dirty="0" smtClean="0">
                <a:solidFill>
                  <a:srgbClr val="FFFF00"/>
                </a:solidFill>
              </a:rPr>
              <a:t>Відлітають…</a:t>
            </a:r>
            <a:endParaRPr lang="uk-UA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86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764" y="3319793"/>
            <a:ext cx="4158716" cy="32074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03848" y="1412776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04664"/>
            <a:ext cx="8820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>
                <a:solidFill>
                  <a:srgbClr val="002060"/>
                </a:solidFill>
              </a:rPr>
              <a:t>С</a:t>
            </a:r>
            <a:r>
              <a:rPr lang="uk-UA" sz="4800" b="1" dirty="0" smtClean="0">
                <a:solidFill>
                  <a:srgbClr val="002060"/>
                </a:solidFill>
              </a:rPr>
              <a:t>коромовка</a:t>
            </a:r>
            <a:endParaRPr lang="uk-UA" sz="4800" dirty="0">
              <a:solidFill>
                <a:srgbClr val="002060"/>
              </a:solidFill>
            </a:endParaRPr>
          </a:p>
          <a:p>
            <a:r>
              <a:rPr lang="uk-UA" sz="4800" b="1" dirty="0" smtClean="0">
                <a:solidFill>
                  <a:srgbClr val="7030A0"/>
                </a:solidFill>
              </a:rPr>
              <a:t>   На </a:t>
            </a:r>
            <a:r>
              <a:rPr lang="uk-UA" sz="4800" b="1" dirty="0">
                <a:solidFill>
                  <a:srgbClr val="7030A0"/>
                </a:solidFill>
              </a:rPr>
              <a:t>болоті журавель цілий </a:t>
            </a:r>
            <a:r>
              <a:rPr lang="uk-UA" sz="4800" b="1" dirty="0" smtClean="0">
                <a:solidFill>
                  <a:srgbClr val="7030A0"/>
                </a:solidFill>
              </a:rPr>
              <a:t>   день </a:t>
            </a:r>
            <a:r>
              <a:rPr lang="uk-UA" sz="4800" b="1" dirty="0">
                <a:solidFill>
                  <a:srgbClr val="7030A0"/>
                </a:solidFill>
              </a:rPr>
              <a:t>збирав щавель.</a:t>
            </a:r>
          </a:p>
          <a:p>
            <a:r>
              <a:rPr lang="uk-UA" sz="4800" b="1" dirty="0">
                <a:solidFill>
                  <a:srgbClr val="7030A0"/>
                </a:solidFill>
              </a:rPr>
              <a:t>Назбирав собі на борщ, та якраз вперіщив дощ.</a:t>
            </a:r>
          </a:p>
        </p:txBody>
      </p:sp>
      <p:pic>
        <p:nvPicPr>
          <p:cNvPr id="7" name="Рисунок 6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flipH="1">
            <a:off x="0" y="4149080"/>
            <a:ext cx="341987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242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/>
              <a:t>Чистомовка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5001419"/>
          </a:xfrm>
        </p:spPr>
        <p:txBody>
          <a:bodyPr>
            <a:noAutofit/>
          </a:bodyPr>
          <a:lstStyle/>
          <a:p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ця-ця-ця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— жила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собі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лисиця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лем-лем-лем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зустрілася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з журавлем.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ни-ни-ни — запросила на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гостини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ла-ла-ла —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каші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наварила ,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ила-ила-ила — по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тарілці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розмастила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ав-ав-ав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— журавель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дзьобом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стукав,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ївсь-ївсь-ївсь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— кашки не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наївсь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му-му-му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пішов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додому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щу-щу-щу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— наварив борщу ,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чик-чик-чик —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насипав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глечик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ку-ку-ку — покликав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лиску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зив-зив-зив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— носик до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глечика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влазив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ась-ась-ась —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лиска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err="1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розсердилась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9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5962674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uk-UA" sz="36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uk-UA" sz="36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</a:t>
            </a:r>
            <a:r>
              <a:rPr lang="uk-UA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Словникова робота</a:t>
            </a:r>
            <a:r>
              <a:rPr lang="uk-UA" sz="3600" dirty="0" smtClean="0">
                <a:solidFill>
                  <a:srgbClr val="FF0000"/>
                </a:solidFill>
                <a:latin typeface="Arial"/>
                <a:ea typeface="Times New Roman"/>
              </a:rPr>
              <a:t>                                                  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32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Призволяйся </a:t>
            </a:r>
            <a:r>
              <a:rPr lang="uk-UA" sz="3200" b="1" dirty="0">
                <a:solidFill>
                  <a:srgbClr val="0000FF"/>
                </a:solidFill>
                <a:latin typeface="Times New Roman"/>
                <a:ea typeface="Times New Roman"/>
              </a:rPr>
              <a:t>— </a:t>
            </a:r>
            <a:r>
              <a:rPr lang="uk-UA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пригощайся, </a:t>
            </a:r>
            <a:r>
              <a:rPr lang="uk-UA" sz="3200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іж</a:t>
            </a:r>
            <a:r>
              <a:rPr lang="uk-UA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3200" b="1" dirty="0" err="1">
                <a:solidFill>
                  <a:srgbClr val="0000FF"/>
                </a:solidFill>
                <a:latin typeface="Times New Roman"/>
                <a:ea typeface="Times New Roman"/>
              </a:rPr>
              <a:t>Облизня</a:t>
            </a:r>
            <a:r>
              <a:rPr lang="uk-UA" sz="3200" b="1" dirty="0">
                <a:solidFill>
                  <a:srgbClr val="0000FF"/>
                </a:solidFill>
                <a:latin typeface="Times New Roman"/>
                <a:ea typeface="Times New Roman"/>
              </a:rPr>
              <a:t> спіймавши — </a:t>
            </a:r>
            <a:r>
              <a:rPr lang="uk-UA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залишитися ні з чим.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200" b="1" dirty="0">
                <a:solidFill>
                  <a:srgbClr val="0000FF"/>
                </a:solidFill>
                <a:latin typeface="Arial"/>
                <a:ea typeface="Times New Roman"/>
              </a:rPr>
              <a:t> </a:t>
            </a:r>
            <a:r>
              <a:rPr lang="uk-UA" sz="32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Зареклася—</a:t>
            </a:r>
            <a:r>
              <a:rPr lang="uk-UA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дала обіцянку не робити чогось.</a:t>
            </a:r>
            <a:r>
              <a:rPr lang="uk-UA" sz="3200" b="1" dirty="0" smtClean="0">
                <a:solidFill>
                  <a:srgbClr val="FF0000"/>
                </a:solidFill>
                <a:latin typeface="Arial"/>
                <a:ea typeface="Times New Roman"/>
              </a:rPr>
              <a:t>                                    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3200" b="1" dirty="0" err="1" smtClean="0">
                <a:solidFill>
                  <a:srgbClr val="0000FF"/>
                </a:solidFill>
                <a:latin typeface="Times New Roman"/>
                <a:ea typeface="Times New Roman"/>
              </a:rPr>
              <a:t>Почастую-</a:t>
            </a:r>
            <a:r>
              <a:rPr lang="uk-UA" sz="32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 </a:t>
            </a:r>
            <a:r>
              <a:rPr lang="uk-UA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нагодую.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uk-UA" sz="32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Не </a:t>
            </a:r>
            <a:r>
              <a:rPr lang="uk-UA" sz="3200" b="1" dirty="0">
                <a:solidFill>
                  <a:srgbClr val="0000FF"/>
                </a:solidFill>
                <a:latin typeface="Times New Roman"/>
                <a:ea typeface="Times New Roman"/>
              </a:rPr>
              <a:t>погордуй  - </a:t>
            </a:r>
            <a:r>
              <a:rPr lang="uk-UA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прийди у гості.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uk-UA" sz="32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Пісним </a:t>
            </a:r>
            <a:r>
              <a:rPr lang="uk-UA" sz="3200" b="1" dirty="0">
                <a:solidFill>
                  <a:srgbClr val="0000FF"/>
                </a:solidFill>
                <a:latin typeface="Times New Roman"/>
                <a:ea typeface="Times New Roman"/>
              </a:rPr>
              <a:t>голосом </a:t>
            </a:r>
            <a:r>
              <a:rPr lang="uk-UA" sz="32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– </a:t>
            </a:r>
            <a:r>
              <a:rPr lang="uk-UA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сумним.</a:t>
            </a:r>
            <a:r>
              <a:rPr lang="uk-UA" sz="32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3200" dirty="0"/>
          </a:p>
        </p:txBody>
      </p:sp>
      <p:pic>
        <p:nvPicPr>
          <p:cNvPr id="5" name="Рисунок 4" descr="oformlenie-1.png"/>
          <p:cNvPicPr/>
          <p:nvPr/>
        </p:nvPicPr>
        <p:blipFill>
          <a:blip r:embed="rId2" cstate="print"/>
          <a:srcRect l="7620" t="6878" r="2844" b="8298"/>
          <a:stretch>
            <a:fillRect/>
          </a:stretch>
        </p:blipFill>
        <p:spPr bwMode="auto">
          <a:xfrm>
            <a:off x="5759624" y="4193704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806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31702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5135" name="Picture 15" descr="1283927899_1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493"/>
            <a:ext cx="9144000" cy="704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8" name="WordArt 18"/>
          <p:cNvSpPr>
            <a:spLocks noChangeArrowheads="1" noChangeShapeType="1" noTextEdit="1"/>
          </p:cNvSpPr>
          <p:nvPr/>
        </p:nvSpPr>
        <p:spPr bwMode="auto">
          <a:xfrm>
            <a:off x="539553" y="1125538"/>
            <a:ext cx="4248348" cy="27368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b="1" kern="10" dirty="0" smtClean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Іван Франко</a:t>
            </a:r>
            <a:endParaRPr lang="ru-RU" sz="3600" b="1" kern="10" dirty="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CC0099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«Лисичка та журавель»</a:t>
            </a:r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4787900" y="4652963"/>
            <a:ext cx="3382963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142" name="Picture 22" descr="ANd9GcSm8g9D_RG56Bm0Zu98bGMCeRxEHIHlel3UdGvsxJUABsSAT0cjY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1052734"/>
            <a:ext cx="3384377" cy="33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2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81" y="1246038"/>
            <a:ext cx="3024187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2132856"/>
            <a:ext cx="3404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7200" b="1" i="1" dirty="0" smtClean="0">
                <a:solidFill>
                  <a:srgbClr val="FF0000"/>
                </a:solidFill>
              </a:rPr>
              <a:t>лисичка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699792" y="2132856"/>
            <a:ext cx="4248472" cy="14904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231668" y="3745632"/>
            <a:ext cx="564468" cy="8137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2699779" y="1412776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335488" y="1412776"/>
            <a:ext cx="656456" cy="6120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390887" y="3623320"/>
            <a:ext cx="677058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28577" y="704890"/>
            <a:ext cx="2923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нещирість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91497" y="605096"/>
            <a:ext cx="19768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хитрість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4659233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підступність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92913" y="4691975"/>
            <a:ext cx="3162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улесливість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4" name="Рисунок 13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rot="10800000">
            <a:off x="152400" y="15240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806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f.mypage.ru/43ac1021345881030d054f61d3a6124d_214012c2b8f4dcee1e86ca90b33138b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863922"/>
            <a:ext cx="3168352" cy="434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2214433"/>
            <a:ext cx="34488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b="1" dirty="0" smtClean="0">
                <a:solidFill>
                  <a:srgbClr val="002060"/>
                </a:solidFill>
              </a:rPr>
              <a:t>журавель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339752" y="2214433"/>
            <a:ext cx="3887094" cy="148089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735798" y="3695328"/>
            <a:ext cx="828091" cy="1101824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449693" y="2933504"/>
            <a:ext cx="792089" cy="593184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2627784" y="1495882"/>
            <a:ext cx="648072" cy="71855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49987" y="3695328"/>
            <a:ext cx="530125" cy="66977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6084168" y="2757215"/>
            <a:ext cx="1296144" cy="51436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932040" y="1462316"/>
            <a:ext cx="648072" cy="669087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27584" y="754430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7030A0"/>
                </a:solidFill>
              </a:rPr>
              <a:t>доброта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11960" y="76326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7030A0"/>
                </a:solidFill>
              </a:rPr>
              <a:t>ввічливість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26846" y="2049329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7030A0"/>
                </a:solidFill>
              </a:rPr>
              <a:t>щирість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179512" y="3487549"/>
            <a:ext cx="25562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7030A0"/>
                </a:solidFill>
              </a:rPr>
              <a:t>чемність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0891" y="5157192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7030A0"/>
                </a:solidFill>
              </a:rPr>
              <a:t>довірливість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02275" y="4449306"/>
            <a:ext cx="42491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7030A0"/>
                </a:solidFill>
              </a:rPr>
              <a:t>винахідливість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4" name="AutoShape 2" descr="Яка головна думка твору? Від чого застерігає автор у своєму творі? Як би в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rot="10800000">
            <a:off x="152400" y="15240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9571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7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450" y="1371600"/>
            <a:ext cx="8458200" cy="37242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dirty="0">
                <a:solidFill>
                  <a:srgbClr val="FF0000"/>
                </a:solidFill>
              </a:rPr>
              <a:t>«Дружба ― то найдорожчий скарб».</a:t>
            </a:r>
            <a:r>
              <a:rPr lang="uk-UA" sz="2400" i="1" dirty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05E0DB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dirty="0">
                <a:solidFill>
                  <a:srgbClr val="7030A0"/>
                </a:solidFill>
              </a:rPr>
              <a:t>Дерево міцне корінням, а людина — друзями.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000" dirty="0">
                <a:solidFill>
                  <a:srgbClr val="7030A0"/>
                </a:solidFill>
              </a:rPr>
              <a:t>                                           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uk-UA" sz="2000" dirty="0">
                <a:solidFill>
                  <a:srgbClr val="7030A0"/>
                </a:solidFill>
              </a:rPr>
              <a:t>                   (Народна мудрість.)</a:t>
            </a:r>
            <a:endParaRPr lang="ru-RU" sz="2000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b="1" i="1" dirty="0">
                <a:solidFill>
                  <a:srgbClr val="7030A0"/>
                </a:solidFill>
              </a:rPr>
              <a:t> </a:t>
            </a:r>
            <a:endParaRPr lang="ru-RU" sz="2400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b="1" i="1" dirty="0">
                <a:solidFill>
                  <a:prstClr val="white"/>
                </a:solidFill>
              </a:rPr>
              <a:t> </a:t>
            </a:r>
            <a:endParaRPr lang="ru-RU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b="1" dirty="0">
                <a:solidFill>
                  <a:prstClr val="white"/>
                </a:solidFill>
              </a:rPr>
              <a:t> </a:t>
            </a:r>
            <a:r>
              <a:rPr lang="uk-UA" sz="2800" b="1" dirty="0">
                <a:solidFill>
                  <a:srgbClr val="FF0000"/>
                </a:solidFill>
              </a:rPr>
              <a:t>Дружба </a:t>
            </a:r>
            <a:r>
              <a:rPr lang="uk-UA" sz="2800" b="1" dirty="0">
                <a:solidFill>
                  <a:srgbClr val="073E87">
                    <a:lumMod val="60000"/>
                    <a:lumOff val="40000"/>
                  </a:srgbClr>
                </a:solidFill>
              </a:rPr>
              <a:t>— </a:t>
            </a:r>
            <a:r>
              <a:rPr lang="uk-UA" sz="2800" b="1" dirty="0">
                <a:solidFill>
                  <a:srgbClr val="0070C0"/>
                </a:solidFill>
              </a:rPr>
              <a:t>це відносини між людьми на основі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800" b="1" dirty="0">
                <a:solidFill>
                  <a:srgbClr val="0070C0"/>
                </a:solidFill>
              </a:rPr>
              <a:t>взаємної довіри, взаєморозуміння, спільних інтересів, прив'язаності</a:t>
            </a:r>
            <a:r>
              <a:rPr lang="uk-UA" sz="2800" b="1" i="1" dirty="0">
                <a:solidFill>
                  <a:srgbClr val="0070C0"/>
                </a:solidFill>
              </a:rPr>
              <a:t>. 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1267" name="Рисунок 2" descr="http://nvk.kitsman-osvita.com/wp-content/uploads/2012/02/razdelitel_2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11775"/>
            <a:ext cx="58674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мультяшк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19200"/>
            <a:ext cx="19812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2133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12776"/>
            <a:ext cx="5082480" cy="2808312"/>
          </a:xfrm>
        </p:spPr>
        <p:txBody>
          <a:bodyPr rtlCol="0">
            <a:noAutofit/>
          </a:bodyPr>
          <a:lstStyle/>
          <a:p>
            <a:pPr fontAlgn="auto">
              <a:defRPr/>
            </a:pPr>
            <a:r>
              <a:rPr lang="uk-UA" sz="2800" b="1" dirty="0">
                <a:solidFill>
                  <a:srgbClr val="002060"/>
                </a:solidFill>
                <a:cs typeface="Times New Roman" panose="02020603050405020304" pitchFamily="18" charset="0"/>
              </a:rPr>
              <a:t>К</a:t>
            </a:r>
            <a:r>
              <a:rPr lang="uk-UA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вітка дружби.</a:t>
            </a:r>
            <a:endParaRPr lang="ru-RU" sz="28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fontAlgn="auto">
              <a:defRPr/>
            </a:pPr>
            <a:r>
              <a:rPr lang="uk-UA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Вкажіть </a:t>
            </a:r>
            <a:r>
              <a:rPr lang="uk-UA" sz="2800" b="1" dirty="0">
                <a:solidFill>
                  <a:srgbClr val="002060"/>
                </a:solidFill>
                <a:cs typeface="Times New Roman" panose="02020603050405020304" pitchFamily="18" charset="0"/>
              </a:rPr>
              <a:t>на її пелюстках, що є, </a:t>
            </a:r>
            <a:endParaRPr lang="uk-UA" sz="2800" b="1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fontAlgn="auto">
              <a:defRPr/>
            </a:pPr>
            <a:r>
              <a:rPr lang="uk-UA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на </a:t>
            </a:r>
            <a:r>
              <a:rPr lang="uk-UA" sz="2800" b="1" dirty="0">
                <a:solidFill>
                  <a:srgbClr val="002060"/>
                </a:solidFill>
                <a:cs typeface="Times New Roman" panose="02020603050405020304" pitchFamily="18" charset="0"/>
              </a:rPr>
              <a:t>вашу </a:t>
            </a:r>
            <a:r>
              <a:rPr lang="uk-UA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думку,</a:t>
            </a:r>
          </a:p>
          <a:p>
            <a:pPr fontAlgn="auto">
              <a:defRPr/>
            </a:pPr>
            <a:r>
              <a:rPr lang="uk-UA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найважливішим </a:t>
            </a:r>
          </a:p>
          <a:p>
            <a:pPr fontAlgn="auto">
              <a:defRPr/>
            </a:pPr>
            <a:r>
              <a:rPr lang="uk-UA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 </a:t>
            </a:r>
            <a:r>
              <a:rPr lang="uk-UA" sz="2800" b="1" dirty="0">
                <a:solidFill>
                  <a:srgbClr val="002060"/>
                </a:solidFill>
                <a:cs typeface="Times New Roman" panose="02020603050405020304" pitchFamily="18" charset="0"/>
              </a:rPr>
              <a:t>дружбі. </a:t>
            </a:r>
            <a:endParaRPr lang="ru-RU" sz="28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128792" cy="72008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00B050"/>
                </a:solidFill>
              </a:rPr>
              <a:t>  </a:t>
            </a:r>
            <a:r>
              <a:rPr lang="uk-UA" sz="3600" dirty="0" smtClean="0">
                <a:solidFill>
                  <a:srgbClr val="7030A0"/>
                </a:solidFill>
              </a:rPr>
              <a:t>Вправа </a:t>
            </a:r>
            <a:r>
              <a:rPr lang="uk-UA" sz="3600" dirty="0">
                <a:solidFill>
                  <a:srgbClr val="7030A0"/>
                </a:solidFill>
              </a:rPr>
              <a:t>«Виконаємо разом»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7864" y="2348880"/>
            <a:ext cx="5567536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20248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1752600"/>
            <a:ext cx="4648200" cy="4876800"/>
          </a:xfr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rtlCol="0">
            <a:noAutofit/>
          </a:bodyPr>
          <a:lstStyle/>
          <a:p>
            <a:pPr fontAlgn="auto">
              <a:defRPr/>
            </a:pPr>
            <a:r>
              <a:rPr lang="uk-UA" sz="2200" b="1" dirty="0" smtClean="0">
                <a:solidFill>
                  <a:srgbClr val="002060"/>
                </a:solidFill>
              </a:rPr>
              <a:t>1</a:t>
            </a:r>
            <a:r>
              <a:rPr lang="uk-UA" sz="2200" b="1" dirty="0">
                <a:solidFill>
                  <a:srgbClr val="002060"/>
                </a:solidFill>
              </a:rPr>
              <a:t>.  </a:t>
            </a:r>
            <a:r>
              <a:rPr lang="uk-UA" sz="2200" b="1" dirty="0" smtClean="0">
                <a:solidFill>
                  <a:srgbClr val="002060"/>
                </a:solidFill>
              </a:rPr>
              <a:t>Бути </a:t>
            </a:r>
            <a:r>
              <a:rPr lang="uk-UA" sz="2200" b="1" dirty="0">
                <a:solidFill>
                  <a:srgbClr val="002060"/>
                </a:solidFill>
              </a:rPr>
              <a:t>щирим, відвертим.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2</a:t>
            </a:r>
            <a:r>
              <a:rPr lang="uk-UA" sz="2200" b="1" dirty="0" smtClean="0">
                <a:solidFill>
                  <a:srgbClr val="002060"/>
                </a:solidFill>
              </a:rPr>
              <a:t>.</a:t>
            </a:r>
            <a:r>
              <a:rPr lang="uk-UA" sz="2200" b="1" dirty="0">
                <a:solidFill>
                  <a:srgbClr val="002060"/>
                </a:solidFill>
              </a:rPr>
              <a:t> </a:t>
            </a:r>
            <a:r>
              <a:rPr lang="uk-UA" sz="2200" b="1" dirty="0" smtClean="0">
                <a:solidFill>
                  <a:srgbClr val="002060"/>
                </a:solidFill>
              </a:rPr>
              <a:t> </a:t>
            </a:r>
            <a:r>
              <a:rPr lang="uk-UA" sz="2200" b="1" dirty="0">
                <a:solidFill>
                  <a:srgbClr val="002060"/>
                </a:solidFill>
              </a:rPr>
              <a:t>Не видавати секретів інших.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3.  </a:t>
            </a:r>
            <a:r>
              <a:rPr lang="uk-UA" sz="2200" b="1" dirty="0" smtClean="0">
                <a:solidFill>
                  <a:srgbClr val="002060"/>
                </a:solidFill>
              </a:rPr>
              <a:t>Ділитися </a:t>
            </a:r>
            <a:r>
              <a:rPr lang="uk-UA" sz="2200" b="1" dirty="0">
                <a:solidFill>
                  <a:srgbClr val="002060"/>
                </a:solidFill>
              </a:rPr>
              <a:t>з друзями (другом).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4</a:t>
            </a:r>
            <a:r>
              <a:rPr lang="uk-UA" sz="2200" b="1" dirty="0" smtClean="0">
                <a:solidFill>
                  <a:srgbClr val="002060"/>
                </a:solidFill>
              </a:rPr>
              <a:t>.</a:t>
            </a:r>
            <a:r>
              <a:rPr lang="uk-UA" sz="2200" b="1" dirty="0">
                <a:solidFill>
                  <a:srgbClr val="002060"/>
                </a:solidFill>
              </a:rPr>
              <a:t> </a:t>
            </a:r>
            <a:r>
              <a:rPr lang="uk-UA" sz="2200" b="1" dirty="0" smtClean="0">
                <a:solidFill>
                  <a:srgbClr val="002060"/>
                </a:solidFill>
              </a:rPr>
              <a:t> </a:t>
            </a:r>
            <a:r>
              <a:rPr lang="uk-UA" sz="2200" b="1" dirty="0">
                <a:solidFill>
                  <a:srgbClr val="002060"/>
                </a:solidFill>
              </a:rPr>
              <a:t>Не ображати друзів.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5.  </a:t>
            </a:r>
            <a:r>
              <a:rPr lang="uk-UA" sz="2200" b="1" dirty="0" smtClean="0">
                <a:solidFill>
                  <a:srgbClr val="002060"/>
                </a:solidFill>
              </a:rPr>
              <a:t>Не </a:t>
            </a:r>
            <a:r>
              <a:rPr lang="uk-UA" sz="2200" b="1" dirty="0">
                <a:solidFill>
                  <a:srgbClr val="002060"/>
                </a:solidFill>
              </a:rPr>
              <a:t>боятися попросити пробачення.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uk-UA" sz="2200" b="1" dirty="0">
                <a:solidFill>
                  <a:srgbClr val="002060"/>
                </a:solidFill>
              </a:rPr>
              <a:t>6. </a:t>
            </a:r>
            <a:r>
              <a:rPr lang="uk-UA" sz="2200" b="1" dirty="0" smtClean="0">
                <a:solidFill>
                  <a:srgbClr val="002060"/>
                </a:solidFill>
              </a:rPr>
              <a:t>  </a:t>
            </a:r>
            <a:r>
              <a:rPr lang="uk-UA" sz="2200" b="1" dirty="0">
                <a:solidFill>
                  <a:srgbClr val="002060"/>
                </a:solidFill>
              </a:rPr>
              <a:t>Бути чесним із своїм другом.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7.  </a:t>
            </a:r>
            <a:r>
              <a:rPr lang="uk-UA" sz="2200" b="1" dirty="0" smtClean="0">
                <a:solidFill>
                  <a:srgbClr val="002060"/>
                </a:solidFill>
              </a:rPr>
              <a:t> </a:t>
            </a:r>
            <a:r>
              <a:rPr lang="uk-UA" sz="2200" b="1" dirty="0">
                <a:solidFill>
                  <a:srgbClr val="002060"/>
                </a:solidFill>
              </a:rPr>
              <a:t>Вміти бути вдячним.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8.  </a:t>
            </a:r>
            <a:r>
              <a:rPr lang="uk-UA" sz="2200" b="1" dirty="0" smtClean="0">
                <a:solidFill>
                  <a:srgbClr val="002060"/>
                </a:solidFill>
              </a:rPr>
              <a:t> </a:t>
            </a:r>
            <a:r>
              <a:rPr lang="uk-UA" sz="2200" b="1" dirty="0">
                <a:solidFill>
                  <a:srgbClr val="002060"/>
                </a:solidFill>
              </a:rPr>
              <a:t>Вміти співчувати.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9.  </a:t>
            </a:r>
            <a:r>
              <a:rPr lang="uk-UA" sz="2200" b="1" dirty="0" smtClean="0">
                <a:solidFill>
                  <a:srgbClr val="002060"/>
                </a:solidFill>
              </a:rPr>
              <a:t> </a:t>
            </a:r>
            <a:r>
              <a:rPr lang="uk-UA" sz="2200" b="1" dirty="0">
                <a:solidFill>
                  <a:srgbClr val="002060"/>
                </a:solidFill>
              </a:rPr>
              <a:t>Довіряти другові.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10</a:t>
            </a:r>
            <a:r>
              <a:rPr lang="uk-UA" sz="2200" b="1" dirty="0" smtClean="0">
                <a:solidFill>
                  <a:srgbClr val="002060"/>
                </a:solidFill>
              </a:rPr>
              <a:t>. </a:t>
            </a:r>
            <a:r>
              <a:rPr lang="uk-UA" sz="2200" b="1" dirty="0">
                <a:solidFill>
                  <a:srgbClr val="002060"/>
                </a:solidFill>
              </a:rPr>
              <a:t>Не залишати в біді.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11. </a:t>
            </a:r>
            <a:r>
              <a:rPr lang="uk-UA" sz="2200" b="1" dirty="0" smtClean="0">
                <a:solidFill>
                  <a:srgbClr val="002060"/>
                </a:solidFill>
              </a:rPr>
              <a:t>Вміти </a:t>
            </a:r>
            <a:r>
              <a:rPr lang="uk-UA" sz="2200" b="1" dirty="0">
                <a:solidFill>
                  <a:srgbClr val="002060"/>
                </a:solidFill>
              </a:rPr>
              <a:t>радіти за друга.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r>
              <a:rPr lang="uk-UA" sz="2200" b="1" dirty="0">
                <a:solidFill>
                  <a:srgbClr val="002060"/>
                </a:solidFill>
              </a:rPr>
              <a:t>12. </a:t>
            </a:r>
            <a:r>
              <a:rPr lang="uk-UA" sz="2200" b="1" dirty="0" smtClean="0">
                <a:solidFill>
                  <a:srgbClr val="002060"/>
                </a:solidFill>
              </a:rPr>
              <a:t>Поважати </a:t>
            </a:r>
            <a:r>
              <a:rPr lang="uk-UA" sz="2200" b="1" dirty="0">
                <a:solidFill>
                  <a:srgbClr val="002060"/>
                </a:solidFill>
              </a:rPr>
              <a:t>друга.</a:t>
            </a:r>
            <a:endParaRPr lang="ru-RU" sz="2200" b="1" dirty="0">
              <a:solidFill>
                <a:srgbClr val="002060"/>
              </a:solidFill>
            </a:endParaRPr>
          </a:p>
          <a:p>
            <a:pPr fontAlgn="auto">
              <a:defRPr/>
            </a:pP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599" cy="7920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Вправа «Порадник для  товаришів»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42" name="Picture 2" descr="C:\Users\user\Pictures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971800"/>
            <a:ext cx="3581401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7935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Avgustin\Desktop\70ad3d0a00c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7038"/>
            <a:ext cx="9144000" cy="679934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1196752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002060"/>
                </a:solidFill>
              </a:rPr>
              <a:t>Допитливим</a:t>
            </a:r>
            <a:r>
              <a:rPr lang="ru-RU" sz="4000" b="1" dirty="0">
                <a:solidFill>
                  <a:srgbClr val="002060"/>
                </a:solidFill>
              </a:rPr>
              <a:t>, </a:t>
            </a:r>
            <a:r>
              <a:rPr lang="ru-RU" sz="4000" b="1" dirty="0" err="1">
                <a:solidFill>
                  <a:srgbClr val="002060"/>
                </a:solidFill>
              </a:rPr>
              <a:t>цікавим</a:t>
            </a:r>
            <a:r>
              <a:rPr lang="ru-RU" sz="4000" b="1" dirty="0">
                <a:solidFill>
                  <a:srgbClr val="002060"/>
                </a:solidFill>
              </a:rPr>
              <a:t> будь,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Та </a:t>
            </a:r>
            <a:r>
              <a:rPr lang="ru-RU" sz="4000" b="1" dirty="0" err="1">
                <a:solidFill>
                  <a:srgbClr val="002060"/>
                </a:solidFill>
              </a:rPr>
              <a:t>тільки</a:t>
            </a:r>
            <a:r>
              <a:rPr lang="ru-RU" sz="4000" b="1" dirty="0">
                <a:solidFill>
                  <a:srgbClr val="002060"/>
                </a:solidFill>
              </a:rPr>
              <a:t> не </a:t>
            </a:r>
            <a:r>
              <a:rPr lang="ru-RU" sz="4000" b="1" dirty="0" err="1">
                <a:solidFill>
                  <a:srgbClr val="002060"/>
                </a:solidFill>
              </a:rPr>
              <a:t>байдужим</a:t>
            </a:r>
            <a:r>
              <a:rPr lang="ru-RU" sz="4000" b="1" dirty="0">
                <a:solidFill>
                  <a:srgbClr val="002060"/>
                </a:solidFill>
              </a:rPr>
              <a:t>.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В </a:t>
            </a:r>
            <a:r>
              <a:rPr lang="ru-RU" sz="4000" b="1" dirty="0" err="1">
                <a:solidFill>
                  <a:srgbClr val="002060"/>
                </a:solidFill>
              </a:rPr>
              <a:t>Країну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err="1">
                <a:solidFill>
                  <a:srgbClr val="002060"/>
                </a:solidFill>
              </a:rPr>
              <a:t>Знань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err="1">
                <a:solidFill>
                  <a:srgbClr val="002060"/>
                </a:solidFill>
              </a:rPr>
              <a:t>велику</a:t>
            </a:r>
            <a:r>
              <a:rPr lang="ru-RU" sz="4000" b="1" dirty="0">
                <a:solidFill>
                  <a:srgbClr val="002060"/>
                </a:solidFill>
              </a:rPr>
              <a:t> путь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Долай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>
                <a:solidFill>
                  <a:srgbClr val="002060"/>
                </a:solidFill>
              </a:rPr>
              <a:t>уперто, </a:t>
            </a:r>
            <a:r>
              <a:rPr lang="ru-RU" sz="4000" b="1" dirty="0" err="1">
                <a:solidFill>
                  <a:srgbClr val="002060"/>
                </a:solidFill>
              </a:rPr>
              <a:t>друже</a:t>
            </a:r>
            <a:r>
              <a:rPr lang="ru-RU" sz="4000" b="1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124200"/>
            <a:ext cx="5715000" cy="1219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uk-UA" sz="2400" b="1" i="1" dirty="0" smtClean="0">
                <a:cs typeface="Times New Roman" pitchFamily="18" charset="0"/>
              </a:rPr>
              <a:t>Учні по черзі називають риси, які, на їхню думку, притаманні справжньому </a:t>
            </a:r>
            <a:r>
              <a:rPr lang="uk-UA" sz="2400" b="1" i="1" dirty="0" smtClean="0">
                <a:solidFill>
                  <a:srgbClr val="FF0000"/>
                </a:solidFill>
                <a:cs typeface="Times New Roman" pitchFamily="18" charset="0"/>
              </a:rPr>
              <a:t>другові, </a:t>
            </a:r>
            <a:r>
              <a:rPr lang="uk-UA" sz="2400" b="1" i="1" dirty="0" smtClean="0">
                <a:cs typeface="Times New Roman" pitchFamily="18" charset="0"/>
              </a:rPr>
              <a:t>не повторюючи вже названі. </a:t>
            </a:r>
            <a:endParaRPr lang="ru-RU" sz="2400" b="1" i="1" dirty="0" smtClean="0"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9800"/>
            <a:ext cx="5562600" cy="609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dirty="0">
                <a:solidFill>
                  <a:srgbClr val="FF0000"/>
                </a:solidFill>
              </a:rPr>
              <a:t>Дидактична гра: «Мікрофон»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2291" name="Picture 3" descr="C:\Users\user\Pictures\рпа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2133600"/>
            <a:ext cx="26670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293" name="Picture 5" descr="C:\Users\user\Pictures\лоп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9" y="4495800"/>
            <a:ext cx="2743200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294" name="Picture 6" descr="C:\Users\user\Pictures\.ю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76518"/>
            <a:ext cx="3352799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511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gnette_30.png"/>
          <p:cNvPicPr/>
          <p:nvPr/>
        </p:nvPicPr>
        <p:blipFill>
          <a:blip r:embed="rId2" cstate="print"/>
          <a:srcRect t="38194"/>
          <a:stretch>
            <a:fillRect/>
          </a:stretch>
        </p:blipFill>
        <p:spPr bwMode="auto">
          <a:xfrm>
            <a:off x="1547664" y="0"/>
            <a:ext cx="583264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23728" y="116632"/>
            <a:ext cx="45063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Поясни </a:t>
            </a:r>
            <a:r>
              <a:rPr lang="uk-U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прислів’я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1196752"/>
            <a:ext cx="2267744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475656" y="2132856"/>
            <a:ext cx="230425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699792" y="2996952"/>
            <a:ext cx="2376264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11960" y="3789040"/>
            <a:ext cx="2448272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652120" y="4581128"/>
            <a:ext cx="2520280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660232" y="5445224"/>
            <a:ext cx="2267744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0" y="1268760"/>
            <a:ext cx="91440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Казка</a:t>
            </a:r>
          </a:p>
          <a:p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в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чить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як </a:t>
            </a: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на </a:t>
            </a: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світі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жить.</a:t>
            </a:r>
            <a:endParaRPr lang="uk-UA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2135188" cy="289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444208" y="1268760"/>
            <a:ext cx="233009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892899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1928802"/>
            <a:ext cx="61926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МОЛОДЦІ!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drakon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286124"/>
            <a:ext cx="3571900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844824"/>
            <a:ext cx="82809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Ми </a:t>
            </a:r>
            <a:r>
              <a:rPr lang="ru-RU" sz="4400" b="1" dirty="0" err="1" smtClean="0">
                <a:solidFill>
                  <a:srgbClr val="002060"/>
                </a:solidFill>
              </a:rPr>
              <a:t>працюєм</a:t>
            </a:r>
            <a:r>
              <a:rPr lang="ru-RU" sz="4400" b="1" dirty="0" smtClean="0">
                <a:solidFill>
                  <a:srgbClr val="002060"/>
                </a:solidFill>
              </a:rPr>
              <a:t> дружно й </a:t>
            </a:r>
            <a:r>
              <a:rPr lang="ru-RU" sz="4400" b="1" dirty="0" err="1" smtClean="0">
                <a:solidFill>
                  <a:srgbClr val="002060"/>
                </a:solidFill>
              </a:rPr>
              <a:t>плідно</a:t>
            </a:r>
            <a:r>
              <a:rPr lang="ru-RU" sz="44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4400" b="1" dirty="0" err="1" smtClean="0">
                <a:solidFill>
                  <a:srgbClr val="002060"/>
                </a:solidFill>
              </a:rPr>
              <a:t>Щоб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життя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прожити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гідно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vignette_30.png"/>
          <p:cNvPicPr/>
          <p:nvPr/>
        </p:nvPicPr>
        <p:blipFill>
          <a:blip r:embed="rId2" cstate="print"/>
          <a:srcRect t="38194"/>
          <a:stretch>
            <a:fillRect/>
          </a:stretch>
        </p:blipFill>
        <p:spPr bwMode="auto">
          <a:xfrm>
            <a:off x="1331640" y="0"/>
            <a:ext cx="6408712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41118" y="188640"/>
            <a:ext cx="2701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девіз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5f8350820dd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824028" y="3789040"/>
            <a:ext cx="25557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237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39" t="52083" r="51254" b="5208"/>
          <a:stretch>
            <a:fillRect/>
          </a:stretch>
        </p:blipFill>
        <p:spPr bwMode="auto">
          <a:xfrm>
            <a:off x="1043608" y="3573016"/>
            <a:ext cx="2016224" cy="155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oformlenie-1.png"/>
          <p:cNvPicPr/>
          <p:nvPr/>
        </p:nvPicPr>
        <p:blipFill>
          <a:blip r:embed="rId5" cstate="print"/>
          <a:srcRect l="7620" t="6878" r="2844" b="8298"/>
          <a:stretch>
            <a:fillRect/>
          </a:stretch>
        </p:blipFill>
        <p:spPr bwMode="auto">
          <a:xfrm rot="10800000">
            <a:off x="17748" y="18864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oformlenie-1.png"/>
          <p:cNvPicPr/>
          <p:nvPr/>
        </p:nvPicPr>
        <p:blipFill>
          <a:blip r:embed="rId5" cstate="print"/>
          <a:srcRect l="7620" t="6878" r="2844" b="8298"/>
          <a:stretch>
            <a:fillRect/>
          </a:stretch>
        </p:blipFill>
        <p:spPr bwMode="auto">
          <a:xfrm>
            <a:off x="5759624" y="4193704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Avgustin\Desktop\70ad3d0a00c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03" y="-171400"/>
            <a:ext cx="9144000" cy="679934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119675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               </a:t>
            </a:r>
            <a:r>
              <a:rPr lang="ru-RU" sz="5400" b="1" dirty="0" err="1" smtClean="0">
                <a:solidFill>
                  <a:srgbClr val="002060"/>
                </a:solidFill>
              </a:rPr>
              <a:t>Вправа</a:t>
            </a:r>
            <a:endParaRPr lang="ru-RU" sz="5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«Дерево </a:t>
            </a:r>
            <a:r>
              <a:rPr lang="ru-RU" sz="5400" b="1" dirty="0" err="1" smtClean="0">
                <a:solidFill>
                  <a:srgbClr val="002060"/>
                </a:solidFill>
              </a:rPr>
              <a:t>очікувань</a:t>
            </a:r>
            <a:r>
              <a:rPr lang="ru-RU" sz="5400" b="1" dirty="0" smtClean="0">
                <a:solidFill>
                  <a:srgbClr val="002060"/>
                </a:solidFill>
              </a:rPr>
              <a:t>»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rot="10800000">
            <a:off x="152400" y="15240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73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156176" y="2276872"/>
            <a:ext cx="2664296" cy="9144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соціально-побутові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3848" y="2276872"/>
            <a:ext cx="2664296" cy="9144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чарівні</a:t>
            </a: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2276872"/>
            <a:ext cx="2664296" cy="9144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про тварин</a:t>
            </a:r>
            <a:endParaRPr lang="ru-RU" sz="32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4499992" y="1247056"/>
            <a:ext cx="0" cy="10298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8" idx="0"/>
          </p:cNvCxnSpPr>
          <p:nvPr/>
        </p:nvCxnSpPr>
        <p:spPr>
          <a:xfrm>
            <a:off x="4499992" y="1247056"/>
            <a:ext cx="2988332" cy="10298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0" idx="0"/>
          </p:cNvCxnSpPr>
          <p:nvPr/>
        </p:nvCxnSpPr>
        <p:spPr>
          <a:xfrm flipH="1">
            <a:off x="1583668" y="1247056"/>
            <a:ext cx="2916324" cy="10298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 descr="C:\Users\Avgustin\Desktop\10663782_w640_h640_df47b8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5139">
            <a:off x="2239074" y="4706812"/>
            <a:ext cx="1656184" cy="2061029"/>
          </a:xfrm>
          <a:prstGeom prst="rect">
            <a:avLst/>
          </a:prstGeom>
          <a:noFill/>
        </p:spPr>
      </p:pic>
      <p:pic>
        <p:nvPicPr>
          <p:cNvPr id="48" name="Picture 1" descr="C:\Users\Avgustin\Desktop\4087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9619">
            <a:off x="3637291" y="3177170"/>
            <a:ext cx="2448272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" name="Picture 1" descr="C:\Users\Avgustin\Desktop\Ukr_Narod_Skazk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38101">
            <a:off x="4290906" y="4674970"/>
            <a:ext cx="1583202" cy="20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http://pictures.ucoz.ru/_ph/3/2/587103647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33399">
            <a:off x="7292394" y="522739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vignette_30.png"/>
          <p:cNvPicPr/>
          <p:nvPr/>
        </p:nvPicPr>
        <p:blipFill>
          <a:blip r:embed="rId6" cstate="print"/>
          <a:srcRect t="38194"/>
          <a:stretch>
            <a:fillRect/>
          </a:stretch>
        </p:blipFill>
        <p:spPr bwMode="auto">
          <a:xfrm>
            <a:off x="1403648" y="0"/>
            <a:ext cx="5832648" cy="134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2483768" y="116632"/>
            <a:ext cx="36511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Види казок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http://img-kiev.fotki.yandex.ru/get/5505/valenta-mog.129/0_6d437_4015c530_orig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381328"/>
            <a:ext cx="2051720" cy="4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mg-fotki.yandex.ru/get/4410/28257045.5b1/0_6e8da_60bbaf15_XXL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501008"/>
            <a:ext cx="2448272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g-fotki.yandex.ru/get/4410/28257045.5b1/0_6e8da_60bbaf15_XXL"/>
          <p:cNvPicPr/>
          <p:nvPr/>
        </p:nvPicPr>
        <p:blipFill>
          <a:blip r:embed="rId8" cstate="print"/>
          <a:srcRect l="32822" t="6489" b="79143"/>
          <a:stretch>
            <a:fillRect/>
          </a:stretch>
        </p:blipFill>
        <p:spPr bwMode="auto">
          <a:xfrm rot="540403">
            <a:off x="843397" y="4763920"/>
            <a:ext cx="1440160" cy="31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&#10;Українські казки про тварин&#10;"/>
          <p:cNvPicPr>
            <a:picLocks noChangeAspect="1" noChangeArrowheads="1"/>
          </p:cNvPicPr>
          <p:nvPr/>
        </p:nvPicPr>
        <p:blipFill>
          <a:blip r:embed="rId9" cstate="print"/>
          <a:srcRect t="1841" r="4289" b="2420"/>
          <a:stretch>
            <a:fillRect/>
          </a:stretch>
        </p:blipFill>
        <p:spPr bwMode="auto">
          <a:xfrm rot="478679">
            <a:off x="6515479" y="4807714"/>
            <a:ext cx="1664364" cy="2060848"/>
          </a:xfrm>
          <a:prstGeom prst="rect">
            <a:avLst/>
          </a:prstGeom>
          <a:noFill/>
        </p:spPr>
      </p:pic>
      <p:pic>
        <p:nvPicPr>
          <p:cNvPr id="24" name="Picture 3" descr="C:\Users\Avgustin\Desktop\logo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761050">
            <a:off x="6569077" y="3395569"/>
            <a:ext cx="2438400" cy="1647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2852936"/>
            <a:ext cx="6516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400" i="1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 </a:t>
            </a:r>
          </a:p>
        </p:txBody>
      </p:sp>
      <p:pic>
        <p:nvPicPr>
          <p:cNvPr id="14" name="Рисунок 13" descr="vignette_30.png"/>
          <p:cNvPicPr/>
          <p:nvPr/>
        </p:nvPicPr>
        <p:blipFill>
          <a:blip r:embed="rId2" cstate="print"/>
          <a:srcRect t="38194"/>
          <a:stretch>
            <a:fillRect/>
          </a:stretch>
        </p:blipFill>
        <p:spPr bwMode="auto">
          <a:xfrm>
            <a:off x="2051720" y="116632"/>
            <a:ext cx="468052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863615" y="332656"/>
            <a:ext cx="7104829" cy="9848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Що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таке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літературна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казка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</a:p>
          <a:p>
            <a:pPr algn="ctr"/>
            <a:endParaRPr lang="ru-RU" sz="1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dglxasset[3]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717032"/>
            <a:ext cx="2862065" cy="30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j028038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6770" y="4248772"/>
            <a:ext cx="17281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95537" y="1052736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</a:rPr>
              <a:t>Багато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казок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мають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свого</a:t>
            </a:r>
            <a:r>
              <a:rPr lang="ru-RU" sz="2800" b="1" dirty="0">
                <a:solidFill>
                  <a:srgbClr val="002060"/>
                </a:solidFill>
              </a:rPr>
              <a:t> автора, </a:t>
            </a:r>
            <a:r>
              <a:rPr lang="ru-RU" sz="2800" b="1" dirty="0" err="1">
                <a:solidFill>
                  <a:srgbClr val="002060"/>
                </a:solidFill>
              </a:rPr>
              <a:t>тобто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їх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складав</a:t>
            </a:r>
            <a:r>
              <a:rPr lang="ru-RU" sz="2800" b="1" dirty="0">
                <a:solidFill>
                  <a:srgbClr val="002060"/>
                </a:solidFill>
              </a:rPr>
              <a:t> не народ, а конкретна </a:t>
            </a:r>
            <a:r>
              <a:rPr lang="ru-RU" sz="2800" b="1" dirty="0" err="1">
                <a:solidFill>
                  <a:srgbClr val="002060"/>
                </a:solidFill>
              </a:rPr>
              <a:t>людина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  <a:r>
              <a:rPr lang="ru-RU" sz="2800" b="1" dirty="0" err="1">
                <a:solidFill>
                  <a:srgbClr val="002060"/>
                </a:solidFill>
              </a:rPr>
              <a:t>Складаючи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свої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оригінальні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казки</a:t>
            </a:r>
            <a:r>
              <a:rPr lang="ru-RU" sz="2800" b="1" dirty="0">
                <a:solidFill>
                  <a:srgbClr val="002060"/>
                </a:solidFill>
              </a:rPr>
              <a:t>, </a:t>
            </a:r>
            <a:r>
              <a:rPr lang="ru-RU" sz="2800" b="1" dirty="0" err="1">
                <a:solidFill>
                  <a:srgbClr val="002060"/>
                </a:solidFill>
              </a:rPr>
              <a:t>письменники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спираються</a:t>
            </a:r>
            <a:r>
              <a:rPr lang="ru-RU" sz="2800" b="1" dirty="0">
                <a:solidFill>
                  <a:srgbClr val="002060"/>
                </a:solidFill>
              </a:rPr>
              <a:t> на </a:t>
            </a:r>
            <a:r>
              <a:rPr lang="ru-RU" sz="2800" b="1" dirty="0" err="1">
                <a:solidFill>
                  <a:srgbClr val="002060"/>
                </a:solidFill>
              </a:rPr>
              <a:t>кращі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зразки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народної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творчості</a:t>
            </a:r>
            <a:r>
              <a:rPr lang="ru-RU" sz="2800" b="1" dirty="0">
                <a:solidFill>
                  <a:srgbClr val="002060"/>
                </a:solidFill>
              </a:rPr>
              <a:t>, </a:t>
            </a:r>
            <a:r>
              <a:rPr lang="ru-RU" sz="2800" b="1" dirty="0" err="1">
                <a:solidFill>
                  <a:srgbClr val="002060"/>
                </a:solidFill>
              </a:rPr>
              <a:t>черпаючи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сюжети</a:t>
            </a:r>
            <a:r>
              <a:rPr lang="ru-RU" sz="2800" b="1" dirty="0">
                <a:solidFill>
                  <a:srgbClr val="002060"/>
                </a:solidFill>
              </a:rPr>
              <a:t> й </a:t>
            </a:r>
            <a:r>
              <a:rPr lang="ru-RU" sz="2800" b="1" dirty="0" err="1">
                <a:solidFill>
                  <a:srgbClr val="002060"/>
                </a:solidFill>
              </a:rPr>
              <a:t>мотиви</a:t>
            </a:r>
            <a:r>
              <a:rPr lang="ru-RU" sz="2800" b="1" dirty="0">
                <a:solidFill>
                  <a:srgbClr val="002060"/>
                </a:solidFill>
              </a:rPr>
              <a:t> з </a:t>
            </a:r>
            <a:r>
              <a:rPr lang="ru-RU" sz="2800" b="1" dirty="0" err="1">
                <a:solidFill>
                  <a:srgbClr val="002060"/>
                </a:solidFill>
              </a:rPr>
              <a:t>цього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безцінного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джерела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  <a:r>
              <a:rPr lang="ru-RU" sz="2800" b="1" dirty="0" err="1">
                <a:solidFill>
                  <a:srgbClr val="002060"/>
                </a:solidFill>
              </a:rPr>
              <a:t>Такі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казки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називаються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err="1">
                <a:solidFill>
                  <a:srgbClr val="002060"/>
                </a:solidFill>
              </a:rPr>
              <a:t>авторськими</a:t>
            </a:r>
            <a:r>
              <a:rPr lang="ru-RU" sz="2800" b="1" dirty="0">
                <a:solidFill>
                  <a:srgbClr val="002060"/>
                </a:solidFill>
              </a:rPr>
              <a:t>, </a:t>
            </a:r>
            <a:r>
              <a:rPr lang="ru-RU" sz="2800" b="1" dirty="0" err="1">
                <a:solidFill>
                  <a:srgbClr val="002060"/>
                </a:solidFill>
              </a:rPr>
              <a:t>або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</a:rPr>
              <a:t>літературними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  <a:endParaRPr lang="uk-UA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03848" y="1412776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" name="Picture 5" descr="pi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18" y="764704"/>
            <a:ext cx="4046538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86090" y="2204864"/>
            <a:ext cx="394635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002060"/>
                </a:solidFill>
              </a:rPr>
              <a:t>Хто Франко? Ми всі це </a:t>
            </a:r>
            <a:r>
              <a:rPr lang="uk-UA" sz="3200" b="1" dirty="0" err="1">
                <a:solidFill>
                  <a:srgbClr val="002060"/>
                </a:solidFill>
              </a:rPr>
              <a:t>знаєм</a:t>
            </a:r>
            <a:r>
              <a:rPr lang="uk-UA" sz="3200" b="1" dirty="0">
                <a:solidFill>
                  <a:srgbClr val="002060"/>
                </a:solidFill>
              </a:rPr>
              <a:t>!</a:t>
            </a:r>
          </a:p>
          <a:p>
            <a:r>
              <a:rPr lang="uk-UA" sz="3200" b="1" dirty="0" smtClean="0">
                <a:solidFill>
                  <a:srgbClr val="002060"/>
                </a:solidFill>
              </a:rPr>
              <a:t> </a:t>
            </a:r>
            <a:r>
              <a:rPr lang="uk-UA" sz="3200" b="1" dirty="0">
                <a:solidFill>
                  <a:srgbClr val="002060"/>
                </a:solidFill>
              </a:rPr>
              <a:t>Всі Франка ми </a:t>
            </a:r>
            <a:r>
              <a:rPr lang="uk-UA" sz="3200" b="1" dirty="0" err="1">
                <a:solidFill>
                  <a:srgbClr val="002060"/>
                </a:solidFill>
              </a:rPr>
              <a:t>величаєм</a:t>
            </a:r>
            <a:r>
              <a:rPr lang="uk-UA" sz="3200" b="1" dirty="0">
                <a:solidFill>
                  <a:srgbClr val="002060"/>
                </a:solidFill>
              </a:rPr>
              <a:t> –</a:t>
            </a:r>
          </a:p>
          <a:p>
            <a:r>
              <a:rPr lang="uk-UA" sz="3200" b="1" dirty="0">
                <a:solidFill>
                  <a:srgbClr val="002060"/>
                </a:solidFill>
              </a:rPr>
              <a:t>Він великий наш казкар, поет,</a:t>
            </a:r>
          </a:p>
          <a:p>
            <a:r>
              <a:rPr lang="uk-UA" sz="3200" b="1" dirty="0">
                <a:solidFill>
                  <a:srgbClr val="002060"/>
                </a:solidFill>
              </a:rPr>
              <a:t>Гляньте — ось його портрет.</a:t>
            </a:r>
          </a:p>
        </p:txBody>
      </p:sp>
      <p:pic>
        <p:nvPicPr>
          <p:cNvPr id="6" name="Рисунок 5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rot="10800000">
            <a:off x="152400" y="15240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03848" y="1412776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260648"/>
            <a:ext cx="79928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002060"/>
                </a:solidFill>
              </a:rPr>
              <a:t>І.Я.Франко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народився</a:t>
            </a:r>
            <a:r>
              <a:rPr lang="ru-RU" sz="2000" b="1" dirty="0">
                <a:solidFill>
                  <a:srgbClr val="002060"/>
                </a:solidFill>
              </a:rPr>
              <a:t> 27 </a:t>
            </a:r>
            <a:r>
              <a:rPr lang="ru-RU" sz="2000" b="1" dirty="0" err="1">
                <a:solidFill>
                  <a:srgbClr val="002060"/>
                </a:solidFill>
              </a:rPr>
              <a:t>серпня</a:t>
            </a:r>
            <a:r>
              <a:rPr lang="ru-RU" sz="2000" b="1" dirty="0">
                <a:solidFill>
                  <a:srgbClr val="002060"/>
                </a:solidFill>
              </a:rPr>
              <a:t> 1856р. у </a:t>
            </a:r>
            <a:r>
              <a:rPr lang="ru-RU" sz="2000" b="1" dirty="0" err="1">
                <a:solidFill>
                  <a:srgbClr val="002060"/>
                </a:solidFill>
              </a:rPr>
              <a:t>підгірському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селі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Нагуєвичі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Дрогобицького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повіту</a:t>
            </a:r>
            <a:r>
              <a:rPr lang="ru-RU" sz="2000" b="1" dirty="0">
                <a:solidFill>
                  <a:srgbClr val="002060"/>
                </a:solidFill>
              </a:rPr>
              <a:t> в </a:t>
            </a:r>
            <a:r>
              <a:rPr lang="ru-RU" sz="2000" b="1" dirty="0" err="1">
                <a:solidFill>
                  <a:srgbClr val="002060"/>
                </a:solidFill>
              </a:rPr>
              <a:t>родині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сільського</a:t>
            </a:r>
            <a:r>
              <a:rPr lang="ru-RU" sz="2000" b="1" dirty="0">
                <a:solidFill>
                  <a:srgbClr val="002060"/>
                </a:solidFill>
              </a:rPr>
              <a:t> коваля.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dirty="0" err="1">
                <a:solidFill>
                  <a:srgbClr val="002060"/>
                </a:solidFill>
              </a:rPr>
              <a:t>Іван</a:t>
            </a:r>
            <a:r>
              <a:rPr lang="ru-RU" sz="2000" b="1" dirty="0">
                <a:solidFill>
                  <a:srgbClr val="002060"/>
                </a:solidFill>
              </a:rPr>
              <a:t> Франко любив </a:t>
            </a:r>
            <a:r>
              <a:rPr lang="ru-RU" sz="2000" b="1" dirty="0" err="1">
                <a:solidFill>
                  <a:srgbClr val="002060"/>
                </a:solidFill>
              </a:rPr>
              <a:t>дітей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  <a:p>
            <a:r>
              <a:rPr lang="uk-UA" sz="2000" b="1" dirty="0">
                <a:solidFill>
                  <a:srgbClr val="002060"/>
                </a:solidFill>
              </a:rPr>
              <a:t> 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« </a:t>
            </a:r>
            <a:r>
              <a:rPr lang="ru-RU" sz="2000" b="1" i="1" dirty="0" err="1">
                <a:solidFill>
                  <a:srgbClr val="002060"/>
                </a:solidFill>
              </a:rPr>
              <a:t>Життя</a:t>
            </a:r>
            <a:r>
              <a:rPr lang="ru-RU" sz="2000" b="1" i="1" dirty="0">
                <a:solidFill>
                  <a:srgbClr val="002060"/>
                </a:solidFill>
              </a:rPr>
              <a:t>-говорив </a:t>
            </a:r>
            <a:r>
              <a:rPr lang="ru-RU" sz="2000" b="1" i="1" dirty="0" err="1">
                <a:solidFill>
                  <a:srgbClr val="002060"/>
                </a:solidFill>
              </a:rPr>
              <a:t>Іван</a:t>
            </a:r>
            <a:r>
              <a:rPr lang="ru-RU" sz="2000" b="1" i="1" dirty="0">
                <a:solidFill>
                  <a:srgbClr val="002060"/>
                </a:solidFill>
              </a:rPr>
              <a:t> Франко,- </a:t>
            </a:r>
            <a:r>
              <a:rPr lang="ru-RU" sz="2000" b="1" i="1" dirty="0" err="1">
                <a:solidFill>
                  <a:srgbClr val="002060"/>
                </a:solidFill>
              </a:rPr>
              <a:t>мені</a:t>
            </a:r>
            <a:r>
              <a:rPr lang="ru-RU" sz="2000" b="1" i="1" dirty="0">
                <a:solidFill>
                  <a:srgbClr val="002060"/>
                </a:solidFill>
              </a:rPr>
              <a:t> мало </a:t>
            </a:r>
            <a:r>
              <a:rPr lang="ru-RU" sz="2000" b="1" i="1" dirty="0" err="1">
                <a:solidFill>
                  <a:srgbClr val="002060"/>
                </a:solidFill>
              </a:rPr>
              <a:t>всміхалося</a:t>
            </a:r>
            <a:r>
              <a:rPr lang="ru-RU" sz="2000" b="1" i="1" dirty="0">
                <a:solidFill>
                  <a:srgbClr val="002060"/>
                </a:solidFill>
              </a:rPr>
              <a:t>, а </a:t>
            </a:r>
            <a:r>
              <a:rPr lang="ru-RU" sz="2000" b="1" i="1" dirty="0" err="1">
                <a:solidFill>
                  <a:srgbClr val="002060"/>
                </a:solidFill>
              </a:rPr>
              <a:t>діти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були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тим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весняним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сонячним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промінням</a:t>
            </a:r>
            <a:r>
              <a:rPr lang="ru-RU" sz="2000" b="1" i="1" dirty="0">
                <a:solidFill>
                  <a:srgbClr val="002060"/>
                </a:solidFill>
              </a:rPr>
              <a:t>, яке </a:t>
            </a:r>
            <a:r>
              <a:rPr lang="ru-RU" sz="2000" b="1" i="1" dirty="0" err="1">
                <a:solidFill>
                  <a:srgbClr val="002060"/>
                </a:solidFill>
              </a:rPr>
              <a:t>зігрівало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моє</a:t>
            </a:r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</a:rPr>
              <a:t>серце</a:t>
            </a:r>
            <a:r>
              <a:rPr lang="ru-RU" sz="2000" b="1" i="1" dirty="0">
                <a:solidFill>
                  <a:srgbClr val="002060"/>
                </a:solidFill>
              </a:rPr>
              <a:t>.»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i="1" dirty="0">
                <a:solidFill>
                  <a:srgbClr val="002060"/>
                </a:solidFill>
              </a:rPr>
              <a:t> 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err="1">
                <a:solidFill>
                  <a:srgbClr val="002060"/>
                </a:solidFill>
              </a:rPr>
              <a:t>Саме</a:t>
            </a:r>
            <a:r>
              <a:rPr lang="ru-RU" sz="2000" b="1" dirty="0">
                <a:solidFill>
                  <a:srgbClr val="002060"/>
                </a:solidFill>
              </a:rPr>
              <a:t> для </a:t>
            </a:r>
            <a:r>
              <a:rPr lang="ru-RU" sz="2000" b="1" dirty="0" err="1">
                <a:solidFill>
                  <a:srgbClr val="002060"/>
                </a:solidFill>
              </a:rPr>
              <a:t>найменших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err="1">
                <a:solidFill>
                  <a:srgbClr val="002060"/>
                </a:solidFill>
              </a:rPr>
              <a:t>він</a:t>
            </a:r>
            <a:r>
              <a:rPr lang="ru-RU" sz="2000" b="1" dirty="0">
                <a:solidFill>
                  <a:srgbClr val="002060"/>
                </a:solidFill>
              </a:rPr>
              <a:t> написав </a:t>
            </a:r>
            <a:r>
              <a:rPr lang="ru-RU" sz="2000" b="1" dirty="0" err="1">
                <a:solidFill>
                  <a:srgbClr val="002060"/>
                </a:solidFill>
              </a:rPr>
              <a:t>чимало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творів</a:t>
            </a:r>
            <a:r>
              <a:rPr lang="ru-RU" sz="2000" b="1" dirty="0">
                <a:solidFill>
                  <a:srgbClr val="002060"/>
                </a:solidFill>
              </a:rPr>
              <a:t>, але особливого </a:t>
            </a:r>
            <a:r>
              <a:rPr lang="ru-RU" sz="2000" b="1" dirty="0" err="1">
                <a:solidFill>
                  <a:srgbClr val="002060"/>
                </a:solidFill>
              </a:rPr>
              <a:t>значення</a:t>
            </a:r>
            <a:r>
              <a:rPr lang="ru-RU" sz="2000" b="1" dirty="0">
                <a:solidFill>
                  <a:srgbClr val="002060"/>
                </a:solidFill>
              </a:rPr>
              <a:t> надавав </a:t>
            </a:r>
            <a:r>
              <a:rPr lang="ru-RU" sz="2000" b="1" dirty="0" err="1">
                <a:solidFill>
                  <a:srgbClr val="002060"/>
                </a:solidFill>
              </a:rPr>
              <a:t>казкам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 </a:t>
            </a:r>
          </a:p>
          <a:p>
            <a:r>
              <a:rPr lang="ru-RU" sz="2000" b="1" dirty="0" err="1">
                <a:solidFill>
                  <a:srgbClr val="002060"/>
                </a:solidFill>
              </a:rPr>
              <a:t>Видатний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письменник</a:t>
            </a:r>
            <a:r>
              <a:rPr lang="ru-RU" sz="2000" b="1" dirty="0">
                <a:solidFill>
                  <a:srgbClr val="002060"/>
                </a:solidFill>
              </a:rPr>
              <a:t> у </a:t>
            </a:r>
            <a:r>
              <a:rPr lang="ru-RU" sz="2000" b="1" dirty="0" err="1">
                <a:solidFill>
                  <a:srgbClr val="002060"/>
                </a:solidFill>
              </a:rPr>
              <a:t>дитинстві</a:t>
            </a:r>
            <a:r>
              <a:rPr lang="ru-RU" sz="2000" b="1" dirty="0">
                <a:solidFill>
                  <a:srgbClr val="002060"/>
                </a:solidFill>
              </a:rPr>
              <a:t> любив </a:t>
            </a:r>
            <a:r>
              <a:rPr lang="ru-RU" sz="2000" b="1" dirty="0" err="1">
                <a:solidFill>
                  <a:srgbClr val="002060"/>
                </a:solidFill>
              </a:rPr>
              <a:t>слухати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пісні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матері</a:t>
            </a:r>
            <a:r>
              <a:rPr lang="ru-RU" sz="2000" b="1" dirty="0">
                <a:solidFill>
                  <a:srgbClr val="002060"/>
                </a:solidFill>
              </a:rPr>
              <a:t>, байки, </a:t>
            </a:r>
            <a:r>
              <a:rPr lang="ru-RU" sz="2000" b="1" dirty="0" err="1">
                <a:solidFill>
                  <a:srgbClr val="002060"/>
                </a:solidFill>
              </a:rPr>
              <a:t>розповіді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старих</a:t>
            </a:r>
            <a:r>
              <a:rPr lang="ru-RU" sz="2000" b="1" dirty="0">
                <a:solidFill>
                  <a:srgbClr val="002060"/>
                </a:solidFill>
              </a:rPr>
              <a:t> людей.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 </a:t>
            </a:r>
          </a:p>
          <a:p>
            <a:r>
              <a:rPr lang="ru-RU" sz="2000" b="1" dirty="0" err="1">
                <a:solidFill>
                  <a:srgbClr val="002060"/>
                </a:solidFill>
              </a:rPr>
              <a:t>Ще</a:t>
            </a:r>
            <a:r>
              <a:rPr lang="ru-RU" sz="2000" b="1" dirty="0">
                <a:solidFill>
                  <a:srgbClr val="002060"/>
                </a:solidFill>
              </a:rPr>
              <a:t> в </a:t>
            </a:r>
            <a:r>
              <a:rPr lang="ru-RU" sz="2000" b="1" dirty="0" err="1">
                <a:solidFill>
                  <a:srgbClr val="002060"/>
                </a:solidFill>
              </a:rPr>
              <a:t>початковій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школі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err="1">
                <a:solidFill>
                  <a:srgbClr val="002060"/>
                </a:solidFill>
              </a:rPr>
              <a:t>дев’ятирічним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err="1">
                <a:solidFill>
                  <a:srgbClr val="002060"/>
                </a:solidFill>
              </a:rPr>
              <a:t>малий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Івась</a:t>
            </a:r>
            <a:r>
              <a:rPr lang="ru-RU" sz="2000" b="1" dirty="0">
                <a:solidFill>
                  <a:srgbClr val="002060"/>
                </a:solidFill>
              </a:rPr>
              <a:t> почав </a:t>
            </a:r>
            <a:r>
              <a:rPr lang="ru-RU" sz="2000" b="1" dirty="0" err="1">
                <a:solidFill>
                  <a:srgbClr val="002060"/>
                </a:solidFill>
              </a:rPr>
              <a:t>старанно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записувати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коломийки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err="1">
                <a:solidFill>
                  <a:srgbClr val="002060"/>
                </a:solidFill>
              </a:rPr>
              <a:t>приповідки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err="1">
                <a:solidFill>
                  <a:srgbClr val="002060"/>
                </a:solidFill>
              </a:rPr>
              <a:t>казки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err="1">
                <a:solidFill>
                  <a:srgbClr val="002060"/>
                </a:solidFill>
              </a:rPr>
              <a:t>довівши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їх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кількість</a:t>
            </a:r>
            <a:r>
              <a:rPr lang="ru-RU" sz="2000" b="1" dirty="0">
                <a:solidFill>
                  <a:srgbClr val="002060"/>
                </a:solidFill>
              </a:rPr>
              <a:t> за 800. </a:t>
            </a:r>
            <a:r>
              <a:rPr lang="ru-RU" sz="2000" b="1" dirty="0" err="1">
                <a:solidFill>
                  <a:srgbClr val="002060"/>
                </a:solidFill>
              </a:rPr>
              <a:t>Це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були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перші</a:t>
            </a:r>
            <a:r>
              <a:rPr lang="ru-RU" sz="2000" b="1" dirty="0">
                <a:solidFill>
                  <a:srgbClr val="002060"/>
                </a:solidFill>
              </a:rPr>
              <a:t> кроки </a:t>
            </a:r>
            <a:r>
              <a:rPr lang="ru-RU" sz="2000" b="1" dirty="0" err="1">
                <a:solidFill>
                  <a:srgbClr val="002060"/>
                </a:solidFill>
              </a:rPr>
              <a:t>майбутнього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письменника</a:t>
            </a:r>
            <a:r>
              <a:rPr lang="ru-RU" sz="2000" b="1" dirty="0">
                <a:solidFill>
                  <a:srgbClr val="002060"/>
                </a:solidFill>
              </a:rPr>
              <a:t>, через </a:t>
            </a:r>
            <a:r>
              <a:rPr lang="ru-RU" sz="2000" b="1" dirty="0" err="1">
                <a:solidFill>
                  <a:srgbClr val="002060"/>
                </a:solidFill>
              </a:rPr>
              <a:t>які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розкривався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йому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світ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звичайних</a:t>
            </a:r>
            <a:r>
              <a:rPr lang="ru-RU" sz="2000" b="1" dirty="0">
                <a:solidFill>
                  <a:srgbClr val="002060"/>
                </a:solidFill>
              </a:rPr>
              <a:t> людей, </a:t>
            </a:r>
            <a:r>
              <a:rPr lang="ru-RU" sz="2000" b="1" dirty="0" err="1">
                <a:solidFill>
                  <a:srgbClr val="002060"/>
                </a:solidFill>
              </a:rPr>
              <a:t>їх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душі</a:t>
            </a:r>
            <a:r>
              <a:rPr lang="ru-RU" sz="2000" b="1" dirty="0">
                <a:solidFill>
                  <a:srgbClr val="002060"/>
                </a:solidFill>
              </a:rPr>
              <a:t>, </a:t>
            </a:r>
            <a:r>
              <a:rPr lang="ru-RU" sz="2000" b="1" dirty="0" err="1">
                <a:solidFill>
                  <a:srgbClr val="002060"/>
                </a:solidFill>
              </a:rPr>
              <a:t>сподівання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 </a:t>
            </a:r>
          </a:p>
          <a:p>
            <a:r>
              <a:rPr lang="ru-RU" sz="2000" b="1" dirty="0" err="1">
                <a:solidFill>
                  <a:srgbClr val="002060"/>
                </a:solidFill>
              </a:rPr>
              <a:t>І.Я.Франко</a:t>
            </a:r>
            <a:r>
              <a:rPr lang="ru-RU" sz="2000" b="1" dirty="0">
                <a:solidFill>
                  <a:srgbClr val="002060"/>
                </a:solidFill>
              </a:rPr>
              <a:t> написав </a:t>
            </a:r>
            <a:r>
              <a:rPr lang="ru-RU" sz="2000" b="1" dirty="0" err="1">
                <a:solidFill>
                  <a:srgbClr val="002060"/>
                </a:solidFill>
              </a:rPr>
              <a:t>майже</a:t>
            </a:r>
            <a:r>
              <a:rPr lang="ru-RU" sz="2000" b="1" dirty="0">
                <a:solidFill>
                  <a:srgbClr val="002060"/>
                </a:solidFill>
              </a:rPr>
              <a:t> 50 </a:t>
            </a:r>
            <a:r>
              <a:rPr lang="ru-RU" sz="2000" b="1" dirty="0" err="1">
                <a:solidFill>
                  <a:srgbClr val="002060"/>
                </a:solidFill>
              </a:rPr>
              <a:t>казок</a:t>
            </a:r>
            <a:r>
              <a:rPr lang="ru-RU" sz="2000" b="1" dirty="0">
                <a:solidFill>
                  <a:srgbClr val="002060"/>
                </a:solidFill>
              </a:rPr>
              <a:t>, 20 з них </a:t>
            </a:r>
            <a:r>
              <a:rPr lang="ru-RU" sz="2000" b="1" dirty="0" err="1">
                <a:solidFill>
                  <a:srgbClr val="002060"/>
                </a:solidFill>
              </a:rPr>
              <a:t>увійшли</a:t>
            </a:r>
            <a:r>
              <a:rPr lang="ru-RU" sz="2000" b="1" dirty="0">
                <a:solidFill>
                  <a:srgbClr val="002060"/>
                </a:solidFill>
              </a:rPr>
              <a:t> до </a:t>
            </a:r>
            <a:r>
              <a:rPr lang="ru-RU" sz="2000" b="1" dirty="0" err="1">
                <a:solidFill>
                  <a:srgbClr val="002060"/>
                </a:solidFill>
              </a:rPr>
              <a:t>збірки</a:t>
            </a:r>
            <a:r>
              <a:rPr lang="ru-RU" sz="2000" b="1" dirty="0">
                <a:solidFill>
                  <a:srgbClr val="002060"/>
                </a:solidFill>
              </a:rPr>
              <a:t> «Коли </a:t>
            </a:r>
            <a:r>
              <a:rPr lang="ru-RU" sz="2000" b="1" dirty="0" err="1">
                <a:solidFill>
                  <a:srgbClr val="002060"/>
                </a:solidFill>
              </a:rPr>
              <a:t>ще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>
                <a:solidFill>
                  <a:srgbClr val="002060"/>
                </a:solidFill>
              </a:rPr>
              <a:t>звірі</a:t>
            </a:r>
            <a:r>
              <a:rPr lang="ru-RU" sz="2000" b="1" dirty="0">
                <a:solidFill>
                  <a:srgbClr val="002060"/>
                </a:solidFill>
              </a:rPr>
              <a:t> говорили»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7242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1187450" y="1989138"/>
            <a:ext cx="676751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uk-UA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Живу я глибоко в норі,</a:t>
            </a:r>
            <a:br>
              <a:rPr lang="uk-UA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Руденька шубка на мені,</a:t>
            </a:r>
            <a:br>
              <a:rPr lang="uk-UA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Сліди я вправно замітаю,</a:t>
            </a:r>
            <a:br>
              <a:rPr lang="uk-UA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36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Як полювати – добре знаю</a:t>
            </a:r>
            <a:r>
              <a:rPr lang="uk-UA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47112" name="Picture 8" descr="818618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119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oformlenie-1.png"/>
          <p:cNvPicPr/>
          <p:nvPr/>
        </p:nvPicPr>
        <p:blipFill>
          <a:blip r:embed="rId3" cstate="print"/>
          <a:srcRect l="7620" t="6878" r="2844" b="8298"/>
          <a:stretch>
            <a:fillRect/>
          </a:stretch>
        </p:blipFill>
        <p:spPr bwMode="auto">
          <a:xfrm rot="10800000">
            <a:off x="152400" y="152400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854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400</Words>
  <Application>Microsoft Office PowerPoint</Application>
  <PresentationFormat>Экран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 Office</vt:lpstr>
      <vt:lpstr>1_Тема Office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Чистомовка</vt:lpstr>
      <vt:lpstr>                     Словникова робота                                                    Призволяйся — пригощайся, іж. Облизня спіймавши — залишитися ні з чим.  Зареклася—дала обіцянку не робити чогось.                                                                      Почастую- нагодую.                      Не погордуй  - прийди у гості. Пісним голосом – сумним.  </vt:lpstr>
      <vt:lpstr>Презентация PowerPoint</vt:lpstr>
      <vt:lpstr>Презентация PowerPoint</vt:lpstr>
      <vt:lpstr>Презентация PowerPoint</vt:lpstr>
      <vt:lpstr>Презентация PowerPoint</vt:lpstr>
      <vt:lpstr>  Вправа «Виконаємо разом»</vt:lpstr>
      <vt:lpstr>Вправа «Порадник для  товаришів»</vt:lpstr>
      <vt:lpstr>Дидактична гра: «Мікрофон»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Avgustin</dc:creator>
  <cp:lastModifiedBy>Толя</cp:lastModifiedBy>
  <cp:revision>188</cp:revision>
  <dcterms:created xsi:type="dcterms:W3CDTF">2012-07-20T11:11:15Z</dcterms:created>
  <dcterms:modified xsi:type="dcterms:W3CDTF">2017-12-12T09:56:06Z</dcterms:modified>
</cp:coreProperties>
</file>