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4" r:id="rId2"/>
    <p:sldId id="257" r:id="rId3"/>
    <p:sldId id="262" r:id="rId4"/>
    <p:sldId id="258" r:id="rId5"/>
    <p:sldId id="259" r:id="rId6"/>
    <p:sldId id="260" r:id="rId7"/>
    <p:sldId id="261" r:id="rId8"/>
    <p:sldId id="263" r:id="rId9"/>
    <p:sldId id="264" r:id="rId10"/>
    <p:sldId id="265" r:id="rId11"/>
    <p:sldId id="267" r:id="rId12"/>
    <p:sldId id="268" r:id="rId13"/>
    <p:sldId id="269" r:id="rId14"/>
    <p:sldId id="270" r:id="rId15"/>
    <p:sldId id="271" r:id="rId16"/>
    <p:sldId id="277" r:id="rId17"/>
    <p:sldId id="272" r:id="rId18"/>
    <p:sldId id="273" r:id="rId19"/>
    <p:sldId id="274" r:id="rId20"/>
    <p:sldId id="275" r:id="rId21"/>
    <p:sldId id="276" r:id="rId22"/>
    <p:sldId id="278" r:id="rId23"/>
    <p:sldId id="279" r:id="rId24"/>
    <p:sldId id="280" r:id="rId25"/>
    <p:sldId id="281" r:id="rId26"/>
    <p:sldId id="282" r:id="rId27"/>
    <p:sldId id="283" r:id="rId28"/>
    <p:sldId id="256" r:id="rId29"/>
    <p:sldId id="266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009900"/>
    <a:srgbClr val="0000FF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gif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9" Type="http://schemas.openxmlformats.org/officeDocument/2006/relationships/image" Target="../media/image1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521" y="41501"/>
            <a:ext cx="7884408" cy="682295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43608" y="2348880"/>
            <a:ext cx="261962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>Л</a:t>
            </a:r>
            <a:r>
              <a:rPr lang="uk-UA" sz="2400" b="1" i="1" dirty="0" err="1" smtClean="0">
                <a:solidFill>
                  <a:srgbClr val="C00000"/>
                </a:solidFill>
                <a:latin typeface="Georgia" panose="02040502050405020303" pitchFamily="18" charset="0"/>
              </a:rPr>
              <a:t>ітературне</a:t>
            </a:r>
            <a:r>
              <a:rPr lang="uk-UA" sz="2400" b="1" i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> </a:t>
            </a:r>
          </a:p>
          <a:p>
            <a:r>
              <a:rPr lang="uk-UA" sz="2400" b="1" i="1" dirty="0">
                <a:solidFill>
                  <a:srgbClr val="C00000"/>
                </a:solidFill>
                <a:latin typeface="Georgia" panose="02040502050405020303" pitchFamily="18" charset="0"/>
              </a:rPr>
              <a:t> </a:t>
            </a:r>
            <a:r>
              <a:rPr lang="uk-UA" sz="2400" b="1" i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>    </a:t>
            </a:r>
          </a:p>
          <a:p>
            <a:r>
              <a:rPr lang="uk-UA" sz="2400" b="1" i="1" dirty="0">
                <a:solidFill>
                  <a:srgbClr val="C00000"/>
                </a:solidFill>
                <a:latin typeface="Georgia" panose="02040502050405020303" pitchFamily="18" charset="0"/>
              </a:rPr>
              <a:t> </a:t>
            </a:r>
            <a:r>
              <a:rPr lang="uk-UA" sz="2400" b="1" i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>    читання </a:t>
            </a:r>
          </a:p>
          <a:p>
            <a:endParaRPr lang="uk-UA" sz="2400" b="1" i="1" dirty="0">
              <a:solidFill>
                <a:srgbClr val="C00000"/>
              </a:solidFill>
              <a:latin typeface="Georgia" panose="02040502050405020303" pitchFamily="18" charset="0"/>
            </a:endParaRPr>
          </a:p>
          <a:p>
            <a:r>
              <a:rPr lang="uk-UA" sz="2400" b="1" i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>         2 клас</a:t>
            </a:r>
            <a:endParaRPr lang="ru-RU" sz="2400" b="1" i="1" dirty="0">
              <a:solidFill>
                <a:srgbClr val="C00000"/>
              </a:solidFill>
              <a:latin typeface="Georgia" panose="02040502050405020303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75656" y="6011996"/>
            <a:ext cx="44246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  </a:t>
            </a:r>
            <a:r>
              <a:rPr lang="uk-UA" b="1" dirty="0" err="1" smtClean="0">
                <a:solidFill>
                  <a:srgbClr val="009900"/>
                </a:solidFill>
                <a:latin typeface="Georgia" panose="02040502050405020303" pitchFamily="18" charset="0"/>
              </a:rPr>
              <a:t>Майданюк</a:t>
            </a:r>
            <a:r>
              <a:rPr lang="uk-UA" b="1" dirty="0" smtClean="0">
                <a:solidFill>
                  <a:srgbClr val="009900"/>
                </a:solidFill>
                <a:latin typeface="Georgia" panose="02040502050405020303" pitchFamily="18" charset="0"/>
              </a:rPr>
              <a:t>  Катерина Олексіївна </a:t>
            </a:r>
          </a:p>
          <a:p>
            <a:r>
              <a:rPr lang="uk-UA" dirty="0" smtClean="0"/>
              <a:t> </a:t>
            </a:r>
            <a:r>
              <a:rPr lang="uk-UA" dirty="0" smtClean="0">
                <a:solidFill>
                  <a:srgbClr val="009900"/>
                </a:solidFill>
                <a:latin typeface="Georgia" panose="02040502050405020303" pitchFamily="18" charset="0"/>
              </a:rPr>
              <a:t>вчитель </a:t>
            </a:r>
            <a:r>
              <a:rPr lang="uk-UA" dirty="0" err="1" smtClean="0">
                <a:solidFill>
                  <a:srgbClr val="009900"/>
                </a:solidFill>
                <a:latin typeface="Georgia" panose="02040502050405020303" pitchFamily="18" charset="0"/>
              </a:rPr>
              <a:t>Кузьминецької</a:t>
            </a:r>
            <a:r>
              <a:rPr lang="uk-UA" dirty="0" smtClean="0">
                <a:solidFill>
                  <a:srgbClr val="009900"/>
                </a:solidFill>
                <a:latin typeface="Georgia" panose="02040502050405020303" pitchFamily="18" charset="0"/>
              </a:rPr>
              <a:t> ЗОШ І – ІІ ст.</a:t>
            </a:r>
            <a:endParaRPr lang="ru-RU" dirty="0">
              <a:solidFill>
                <a:srgbClr val="009900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3441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79" y="908720"/>
            <a:ext cx="5623323" cy="5166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2685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9692" y="209474"/>
            <a:ext cx="5544616" cy="6567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4354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316384"/>
            <a:ext cx="5472608" cy="6352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31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6725" y="1576608"/>
            <a:ext cx="4595515" cy="394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8289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2" name="Прямокутник 1"/>
          <p:cNvSpPr/>
          <p:nvPr/>
        </p:nvSpPr>
        <p:spPr>
          <a:xfrm>
            <a:off x="611560" y="268001"/>
            <a:ext cx="83395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4000" b="1" dirty="0">
                <a:solidFill>
                  <a:srgbClr val="C00000"/>
                </a:solidFill>
              </a:rPr>
              <a:t>Зупинка  3. « Країна  Добрих  Казок»</a:t>
            </a:r>
            <a:endParaRPr lang="ru-RU" sz="4000" b="1" dirty="0">
              <a:solidFill>
                <a:srgbClr val="C0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975887"/>
            <a:ext cx="5616623" cy="5616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0562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2" name="Прямокутник 1"/>
          <p:cNvSpPr/>
          <p:nvPr/>
        </p:nvSpPr>
        <p:spPr>
          <a:xfrm>
            <a:off x="179512" y="692696"/>
            <a:ext cx="885698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600" b="1" dirty="0">
                <a:solidFill>
                  <a:schemeClr val="accent2">
                    <a:lumMod val="50000"/>
                  </a:schemeClr>
                </a:solidFill>
              </a:rPr>
              <a:t>Словникова  робота.</a:t>
            </a:r>
            <a:endParaRPr lang="ru-RU" sz="3600" b="1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uk-UA" sz="3600" b="1" dirty="0" smtClean="0">
                <a:solidFill>
                  <a:srgbClr val="FF0000"/>
                </a:solidFill>
              </a:rPr>
              <a:t>     Хижка   </a:t>
            </a:r>
            <a:r>
              <a:rPr lang="uk-UA" sz="3600" b="1" i="1" dirty="0" smtClean="0">
                <a:solidFill>
                  <a:schemeClr val="tx2">
                    <a:lumMod val="50000"/>
                  </a:schemeClr>
                </a:solidFill>
              </a:rPr>
              <a:t>-   комора</a:t>
            </a:r>
            <a:r>
              <a:rPr lang="uk-UA" sz="3600" b="1" dirty="0"/>
              <a:t>.</a:t>
            </a:r>
            <a:endParaRPr lang="ru-RU" sz="3600" b="1" dirty="0"/>
          </a:p>
          <a:p>
            <a:r>
              <a:rPr lang="uk-UA" sz="3600" b="1" dirty="0">
                <a:solidFill>
                  <a:srgbClr val="FFC000"/>
                </a:solidFill>
              </a:rPr>
              <a:t>    </a:t>
            </a:r>
            <a:r>
              <a:rPr lang="uk-UA" sz="3600" b="1" dirty="0" smtClean="0">
                <a:solidFill>
                  <a:srgbClr val="FFC000"/>
                </a:solidFill>
              </a:rPr>
              <a:t>Призьба  </a:t>
            </a:r>
            <a:r>
              <a:rPr lang="uk-UA" sz="3600" b="1" dirty="0" err="1">
                <a:solidFill>
                  <a:srgbClr val="0070C0"/>
                </a:solidFill>
              </a:rPr>
              <a:t>-земляний</a:t>
            </a:r>
            <a:r>
              <a:rPr lang="uk-UA" sz="3600" b="1" dirty="0">
                <a:solidFill>
                  <a:srgbClr val="0070C0"/>
                </a:solidFill>
              </a:rPr>
              <a:t>  насип  уздовж  стіни.</a:t>
            </a:r>
            <a:endParaRPr lang="ru-RU" sz="3600" b="1" dirty="0">
              <a:solidFill>
                <a:srgbClr val="0070C0"/>
              </a:solidFill>
            </a:endParaRPr>
          </a:p>
          <a:p>
            <a:r>
              <a:rPr lang="uk-UA" sz="3600" b="1" dirty="0"/>
              <a:t>    </a:t>
            </a:r>
            <a:r>
              <a:rPr lang="uk-UA" sz="3600" b="1" dirty="0" err="1" smtClean="0">
                <a:solidFill>
                  <a:schemeClr val="accent6">
                    <a:lumMod val="75000"/>
                  </a:schemeClr>
                </a:solidFill>
              </a:rPr>
              <a:t>Борошно</a:t>
            </a:r>
            <a:r>
              <a:rPr lang="uk-UA" sz="3600" b="1" dirty="0" err="1" smtClean="0"/>
              <a:t>-</a:t>
            </a:r>
            <a:r>
              <a:rPr lang="uk-UA" sz="3600" b="1" dirty="0" smtClean="0"/>
              <a:t> </a:t>
            </a:r>
            <a:r>
              <a:rPr lang="uk-UA" sz="3600" b="1" dirty="0">
                <a:solidFill>
                  <a:srgbClr val="00B050"/>
                </a:solidFill>
              </a:rPr>
              <a:t>мука (російською)</a:t>
            </a:r>
            <a:endParaRPr lang="ru-RU" sz="3600" b="1" dirty="0">
              <a:solidFill>
                <a:srgbClr val="00B050"/>
              </a:solidFill>
            </a:endParaRPr>
          </a:p>
          <a:p>
            <a:r>
              <a:rPr lang="uk-UA" sz="3600" b="1" dirty="0"/>
              <a:t>    </a:t>
            </a:r>
            <a:r>
              <a:rPr lang="uk-UA" sz="3600" b="1" dirty="0" smtClean="0">
                <a:solidFill>
                  <a:schemeClr val="tx2">
                    <a:lumMod val="50000"/>
                  </a:schemeClr>
                </a:solidFill>
              </a:rPr>
              <a:t>Засік</a:t>
            </a:r>
            <a:r>
              <a:rPr lang="uk-UA" sz="3600" b="1" dirty="0" smtClean="0"/>
              <a:t>  </a:t>
            </a:r>
            <a:r>
              <a:rPr lang="uk-UA" sz="3600" b="1" dirty="0"/>
              <a:t>- </a:t>
            </a:r>
            <a:r>
              <a:rPr lang="uk-UA" sz="3600" b="1" dirty="0">
                <a:solidFill>
                  <a:srgbClr val="C00000"/>
                </a:solidFill>
              </a:rPr>
              <a:t>місце,де  зберігається  борошно</a:t>
            </a:r>
            <a:r>
              <a:rPr lang="uk-UA" sz="3600" b="1" dirty="0"/>
              <a:t>.</a:t>
            </a:r>
            <a:endParaRPr lang="ru-RU" sz="3600" b="1" dirty="0"/>
          </a:p>
          <a:p>
            <a:r>
              <a:rPr lang="uk-UA" sz="3600" b="1" dirty="0"/>
              <a:t> </a:t>
            </a:r>
            <a:r>
              <a:rPr lang="uk-UA" sz="3600" b="1" dirty="0" smtClean="0"/>
              <a:t>   </a:t>
            </a:r>
            <a:r>
              <a:rPr lang="uk-UA" sz="3600" b="1" dirty="0" smtClean="0">
                <a:solidFill>
                  <a:srgbClr val="00B050"/>
                </a:solidFill>
              </a:rPr>
              <a:t>Охолонути</a:t>
            </a:r>
            <a:r>
              <a:rPr lang="uk-UA" sz="3600" b="1" dirty="0" smtClean="0"/>
              <a:t> </a:t>
            </a:r>
            <a:r>
              <a:rPr lang="uk-UA" sz="3600" b="1" dirty="0"/>
              <a:t>– </a:t>
            </a:r>
            <a:r>
              <a:rPr lang="uk-UA" sz="3600" b="1" dirty="0">
                <a:solidFill>
                  <a:schemeClr val="accent6">
                    <a:lumMod val="75000"/>
                  </a:schemeClr>
                </a:solidFill>
              </a:rPr>
              <a:t>вистигати.</a:t>
            </a:r>
            <a:endParaRPr lang="ru-RU" sz="36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2182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2" name="Прямокутник 1"/>
          <p:cNvSpPr/>
          <p:nvPr/>
        </p:nvSpPr>
        <p:spPr>
          <a:xfrm>
            <a:off x="1187624" y="692696"/>
            <a:ext cx="633670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1" dirty="0" err="1" smtClean="0">
                <a:solidFill>
                  <a:srgbClr val="C00000"/>
                </a:solidFill>
              </a:rPr>
              <a:t>Фізкультхвилинка</a:t>
            </a:r>
            <a:r>
              <a:rPr lang="uk-UA" sz="2800" b="1" dirty="0">
                <a:solidFill>
                  <a:srgbClr val="C00000"/>
                </a:solidFill>
              </a:rPr>
              <a:t>.</a:t>
            </a:r>
            <a:endParaRPr lang="ru-RU" sz="2800" b="1" dirty="0">
              <a:solidFill>
                <a:srgbClr val="C00000"/>
              </a:solidFill>
            </a:endParaRPr>
          </a:p>
          <a:p>
            <a:r>
              <a:rPr lang="uk-UA" sz="3200" b="1" dirty="0">
                <a:solidFill>
                  <a:schemeClr val="tx2">
                    <a:lumMod val="50000"/>
                  </a:schemeClr>
                </a:solidFill>
              </a:rPr>
              <a:t>         Я  біжу</a:t>
            </a:r>
            <a:r>
              <a:rPr lang="uk-UA" sz="3200" b="1" dirty="0" smtClean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uk-UA" sz="3200" b="1" dirty="0" err="1" smtClean="0">
                <a:solidFill>
                  <a:schemeClr val="tx2">
                    <a:lumMod val="50000"/>
                  </a:schemeClr>
                </a:solidFill>
              </a:rPr>
              <a:t>біжу</a:t>
            </a:r>
            <a:r>
              <a:rPr lang="uk-UA" sz="3200" b="1" dirty="0" smtClean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uk-UA" sz="3200" b="1" dirty="0" err="1" smtClean="0">
                <a:solidFill>
                  <a:schemeClr val="tx2">
                    <a:lumMod val="50000"/>
                  </a:schemeClr>
                </a:solidFill>
              </a:rPr>
              <a:t>біжу</a:t>
            </a:r>
            <a:r>
              <a:rPr lang="uk-UA" sz="3200" b="1" dirty="0">
                <a:solidFill>
                  <a:schemeClr val="tx2">
                    <a:lumMod val="50000"/>
                  </a:schemeClr>
                </a:solidFill>
              </a:rPr>
              <a:t>,</a:t>
            </a:r>
            <a:endParaRPr lang="ru-RU" sz="3200" b="1" dirty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uk-UA" sz="3200" b="1" dirty="0">
                <a:solidFill>
                  <a:schemeClr val="tx2">
                    <a:lumMod val="50000"/>
                  </a:schemeClr>
                </a:solidFill>
              </a:rPr>
              <a:t>         Колобка  наздожену.</a:t>
            </a:r>
            <a:endParaRPr lang="ru-RU" sz="3200" b="1" dirty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uk-UA" sz="3200" b="1" dirty="0">
                <a:solidFill>
                  <a:schemeClr val="tx2">
                    <a:lumMod val="50000"/>
                  </a:schemeClr>
                </a:solidFill>
              </a:rPr>
              <a:t>         Колобок  не  зупинивсь</a:t>
            </a:r>
            <a:endParaRPr lang="ru-RU" sz="3200" b="1" dirty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uk-UA" sz="3200" b="1" dirty="0">
                <a:solidFill>
                  <a:schemeClr val="tx2">
                    <a:lumMod val="50000"/>
                  </a:schemeClr>
                </a:solidFill>
              </a:rPr>
              <a:t>         </a:t>
            </a:r>
            <a:r>
              <a:rPr lang="uk-UA" sz="3200" b="1" dirty="0" smtClean="0">
                <a:solidFill>
                  <a:schemeClr val="tx2">
                    <a:lumMod val="50000"/>
                  </a:schemeClr>
                </a:solidFill>
              </a:rPr>
              <a:t>Геть  </a:t>
            </a:r>
            <a:r>
              <a:rPr lang="uk-UA" sz="3200" b="1" dirty="0">
                <a:solidFill>
                  <a:schemeClr val="tx2">
                    <a:lumMod val="50000"/>
                  </a:schemeClr>
                </a:solidFill>
              </a:rPr>
              <a:t>від  мене  покотивсь.</a:t>
            </a:r>
            <a:endParaRPr lang="ru-RU" sz="3200" b="1" dirty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uk-UA" sz="3200" b="1" dirty="0">
                <a:solidFill>
                  <a:schemeClr val="tx2">
                    <a:lumMod val="50000"/>
                  </a:schemeClr>
                </a:solidFill>
              </a:rPr>
              <a:t>         Зупинились</a:t>
            </a:r>
            <a:r>
              <a:rPr lang="uk-UA" sz="3200" b="1" dirty="0" smtClean="0">
                <a:solidFill>
                  <a:schemeClr val="tx2">
                    <a:lumMod val="50000"/>
                  </a:schemeClr>
                </a:solidFill>
              </a:rPr>
              <a:t>, відпочили</a:t>
            </a:r>
            <a:endParaRPr lang="ru-RU" sz="3200" b="1" dirty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uk-UA" sz="3200" b="1" dirty="0">
                <a:solidFill>
                  <a:schemeClr val="tx2">
                    <a:lumMod val="50000"/>
                  </a:schemeClr>
                </a:solidFill>
              </a:rPr>
              <a:t>         </a:t>
            </a:r>
            <a:r>
              <a:rPr lang="uk-UA" sz="3200" b="1" dirty="0" smtClean="0">
                <a:solidFill>
                  <a:schemeClr val="tx2">
                    <a:lumMod val="50000"/>
                  </a:schemeClr>
                </a:solidFill>
              </a:rPr>
              <a:t>Вправи  </a:t>
            </a:r>
            <a:r>
              <a:rPr lang="uk-UA" sz="3200" b="1" dirty="0">
                <a:solidFill>
                  <a:schemeClr val="tx2">
                    <a:lumMod val="50000"/>
                  </a:schemeClr>
                </a:solidFill>
              </a:rPr>
              <a:t>ось  такі  зробили.</a:t>
            </a:r>
            <a:endParaRPr lang="ru-RU" sz="3200" b="1" dirty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uk-UA" sz="3200" b="1" dirty="0">
                <a:solidFill>
                  <a:schemeClr val="tx2">
                    <a:lumMod val="50000"/>
                  </a:schemeClr>
                </a:solidFill>
              </a:rPr>
              <a:t>         І  за  парти  тихо  сіли.</a:t>
            </a:r>
            <a:endParaRPr lang="ru-RU" sz="32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7449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2" name="Прямокутник 1"/>
          <p:cNvSpPr/>
          <p:nvPr/>
        </p:nvSpPr>
        <p:spPr>
          <a:xfrm>
            <a:off x="683568" y="335844"/>
            <a:ext cx="799288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600" b="1" dirty="0">
                <a:solidFill>
                  <a:srgbClr val="FF0000"/>
                </a:solidFill>
              </a:rPr>
              <a:t>Бесіда  за  змістом  </a:t>
            </a:r>
            <a:r>
              <a:rPr lang="uk-UA" sz="3600" b="1" dirty="0" smtClean="0">
                <a:solidFill>
                  <a:srgbClr val="FF0000"/>
                </a:solidFill>
              </a:rPr>
              <a:t>казки</a:t>
            </a:r>
          </a:p>
          <a:p>
            <a:endParaRPr lang="ru-RU" sz="3600" b="1" dirty="0"/>
          </a:p>
          <a:p>
            <a:r>
              <a:rPr lang="uk-UA" sz="3600" b="1" dirty="0"/>
              <a:t>        </a:t>
            </a:r>
            <a:r>
              <a:rPr lang="uk-UA" sz="3600" b="1" dirty="0" smtClean="0">
                <a:solidFill>
                  <a:srgbClr val="002060"/>
                </a:solidFill>
              </a:rPr>
              <a:t>- Яких  </a:t>
            </a:r>
            <a:r>
              <a:rPr lang="uk-UA" sz="3600" b="1" dirty="0">
                <a:solidFill>
                  <a:srgbClr val="002060"/>
                </a:solidFill>
              </a:rPr>
              <a:t>звірів  зустрів  Колобок?</a:t>
            </a:r>
            <a:endParaRPr lang="ru-RU" sz="3600" b="1" dirty="0">
              <a:solidFill>
                <a:srgbClr val="002060"/>
              </a:solidFill>
            </a:endParaRPr>
          </a:p>
          <a:p>
            <a:r>
              <a:rPr lang="uk-UA" sz="3600" b="1" dirty="0">
                <a:solidFill>
                  <a:srgbClr val="00B050"/>
                </a:solidFill>
              </a:rPr>
              <a:t>        </a:t>
            </a:r>
            <a:r>
              <a:rPr lang="uk-UA" sz="3600" b="1" dirty="0" smtClean="0">
                <a:solidFill>
                  <a:srgbClr val="00B050"/>
                </a:solidFill>
              </a:rPr>
              <a:t>- Чим  </a:t>
            </a:r>
            <a:r>
              <a:rPr lang="uk-UA" sz="3600" b="1" dirty="0">
                <a:solidFill>
                  <a:srgbClr val="00B050"/>
                </a:solidFill>
              </a:rPr>
              <a:t>вихвалявся  Колобок?</a:t>
            </a:r>
            <a:endParaRPr lang="ru-RU" sz="3600" b="1" dirty="0">
              <a:solidFill>
                <a:srgbClr val="00B050"/>
              </a:solidFill>
            </a:endParaRPr>
          </a:p>
          <a:p>
            <a:r>
              <a:rPr lang="uk-UA" sz="3600" b="1" dirty="0"/>
              <a:t>         </a:t>
            </a:r>
            <a:r>
              <a:rPr lang="uk-UA" sz="3600" b="1" dirty="0" err="1">
                <a:solidFill>
                  <a:srgbClr val="FFC000"/>
                </a:solidFill>
              </a:rPr>
              <a:t>-Хто</a:t>
            </a:r>
            <a:r>
              <a:rPr lang="uk-UA" sz="3600" b="1" dirty="0">
                <a:solidFill>
                  <a:srgbClr val="FFC000"/>
                </a:solidFill>
              </a:rPr>
              <a:t>  з  звірів  був  найбільшим?</a:t>
            </a:r>
            <a:endParaRPr lang="ru-RU" sz="3600" b="1" dirty="0">
              <a:solidFill>
                <a:srgbClr val="FFC000"/>
              </a:solidFill>
            </a:endParaRPr>
          </a:p>
          <a:p>
            <a:r>
              <a:rPr lang="uk-UA" sz="3600" b="1" dirty="0">
                <a:solidFill>
                  <a:srgbClr val="0000FF"/>
                </a:solidFill>
              </a:rPr>
              <a:t>          </a:t>
            </a:r>
            <a:r>
              <a:rPr lang="uk-UA" sz="3600" b="1" dirty="0" smtClean="0">
                <a:solidFill>
                  <a:srgbClr val="0000FF"/>
                </a:solidFill>
              </a:rPr>
              <a:t>- Як  </a:t>
            </a:r>
            <a:r>
              <a:rPr lang="uk-UA" sz="3600" b="1" dirty="0">
                <a:solidFill>
                  <a:srgbClr val="0000FF"/>
                </a:solidFill>
              </a:rPr>
              <a:t>лисиця  перехитрила  Колобка?</a:t>
            </a:r>
            <a:endParaRPr lang="ru-RU" sz="36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9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2" name="Прямокутник 1"/>
          <p:cNvSpPr/>
          <p:nvPr/>
        </p:nvSpPr>
        <p:spPr>
          <a:xfrm>
            <a:off x="251520" y="1268760"/>
            <a:ext cx="864096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/>
              <a:t> </a:t>
            </a:r>
            <a:r>
              <a:rPr lang="uk-UA" dirty="0" smtClean="0"/>
              <a:t>   </a:t>
            </a:r>
            <a:r>
              <a:rPr lang="uk-UA" sz="4000" b="1" dirty="0" smtClean="0">
                <a:solidFill>
                  <a:srgbClr val="0000FF"/>
                </a:solidFill>
              </a:rPr>
              <a:t>Сірий, довірливий, старий, боязкий</a:t>
            </a:r>
            <a:r>
              <a:rPr lang="uk-UA" sz="4000" b="1" dirty="0">
                <a:solidFill>
                  <a:srgbClr val="0000FF"/>
                </a:solidFill>
              </a:rPr>
              <a:t>, </a:t>
            </a:r>
            <a:r>
              <a:rPr lang="uk-UA" sz="4000" b="1" dirty="0" smtClean="0">
                <a:solidFill>
                  <a:srgbClr val="0000FF"/>
                </a:solidFill>
              </a:rPr>
              <a:t>   злий</a:t>
            </a:r>
            <a:r>
              <a:rPr lang="uk-UA" sz="4000" b="1" dirty="0">
                <a:solidFill>
                  <a:srgbClr val="0000FF"/>
                </a:solidFill>
              </a:rPr>
              <a:t>, хвалькуватий, </a:t>
            </a:r>
            <a:r>
              <a:rPr lang="uk-UA" sz="4000" b="1" dirty="0" smtClean="0">
                <a:solidFill>
                  <a:srgbClr val="0000FF"/>
                </a:solidFill>
              </a:rPr>
              <a:t>маленький, сердитий, добрий</a:t>
            </a:r>
            <a:r>
              <a:rPr lang="uk-UA" sz="4000" b="1" dirty="0">
                <a:solidFill>
                  <a:srgbClr val="0000FF"/>
                </a:solidFill>
              </a:rPr>
              <a:t>, вайлуватий</a:t>
            </a:r>
            <a:r>
              <a:rPr lang="uk-UA" sz="4000" b="1" dirty="0" smtClean="0">
                <a:solidFill>
                  <a:srgbClr val="0000FF"/>
                </a:solidFill>
              </a:rPr>
              <a:t>, хитрий, улесливий, працьовитий, великий</a:t>
            </a:r>
            <a:r>
              <a:rPr lang="uk-UA" sz="4000" b="1" dirty="0">
                <a:solidFill>
                  <a:srgbClr val="0000FF"/>
                </a:solidFill>
              </a:rPr>
              <a:t>.</a:t>
            </a:r>
            <a:endParaRPr lang="ru-RU" sz="4000" b="1" dirty="0">
              <a:solidFill>
                <a:srgbClr val="0000FF"/>
              </a:solidFill>
            </a:endParaRPr>
          </a:p>
        </p:txBody>
      </p:sp>
      <p:sp>
        <p:nvSpPr>
          <p:cNvPr id="3" name="Прямокутник 2"/>
          <p:cNvSpPr/>
          <p:nvPr/>
        </p:nvSpPr>
        <p:spPr>
          <a:xfrm>
            <a:off x="1696867" y="476094"/>
            <a:ext cx="721729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4000" b="1" i="1" dirty="0">
                <a:solidFill>
                  <a:srgbClr val="FF0066"/>
                </a:solidFill>
              </a:rPr>
              <a:t>Характеристика  дійових   </a:t>
            </a:r>
            <a:r>
              <a:rPr lang="uk-UA" sz="4000" b="1" i="1" dirty="0" smtClean="0">
                <a:solidFill>
                  <a:srgbClr val="FF0066"/>
                </a:solidFill>
              </a:rPr>
              <a:t>ос</a:t>
            </a:r>
            <a:r>
              <a:rPr lang="uk-UA" sz="3200" b="1" i="1" dirty="0" smtClean="0">
                <a:solidFill>
                  <a:srgbClr val="FF0066"/>
                </a:solidFill>
              </a:rPr>
              <a:t>іб</a:t>
            </a:r>
            <a:endParaRPr lang="ru-RU" sz="3200" b="1" i="1" dirty="0">
              <a:solidFill>
                <a:srgbClr val="FF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580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2" name="Прямокутник 1"/>
          <p:cNvSpPr/>
          <p:nvPr/>
        </p:nvSpPr>
        <p:spPr>
          <a:xfrm>
            <a:off x="1763688" y="764704"/>
            <a:ext cx="640880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4400" b="1" dirty="0" smtClean="0">
                <a:solidFill>
                  <a:srgbClr val="009900"/>
                </a:solidFill>
              </a:rPr>
              <a:t>Зупинка </a:t>
            </a:r>
            <a:r>
              <a:rPr lang="uk-UA" sz="4400" b="1" dirty="0">
                <a:solidFill>
                  <a:srgbClr val="009900"/>
                </a:solidFill>
              </a:rPr>
              <a:t>4. «Театральна».</a:t>
            </a:r>
            <a:endParaRPr lang="ru-RU" sz="4400" b="1" dirty="0">
              <a:solidFill>
                <a:srgbClr val="0099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1700808"/>
            <a:ext cx="4702955" cy="4484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5957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9" name="Прямокутник 8"/>
          <p:cNvSpPr/>
          <p:nvPr/>
        </p:nvSpPr>
        <p:spPr>
          <a:xfrm>
            <a:off x="359532" y="1674673"/>
            <a:ext cx="860495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40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Тема</a:t>
            </a:r>
            <a:r>
              <a:rPr lang="uk-UA" sz="4000" b="1" dirty="0">
                <a:solidFill>
                  <a:srgbClr val="002060"/>
                </a:solidFill>
                <a:latin typeface="Georgia" panose="02040502050405020303" pitchFamily="18" charset="0"/>
              </a:rPr>
              <a:t>:  Скринька </a:t>
            </a:r>
            <a:r>
              <a:rPr lang="uk-UA" sz="40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українських  </a:t>
            </a:r>
            <a:r>
              <a:rPr lang="uk-UA" sz="4000" b="1" dirty="0">
                <a:solidFill>
                  <a:srgbClr val="002060"/>
                </a:solidFill>
                <a:latin typeface="Georgia" panose="02040502050405020303" pitchFamily="18" charset="0"/>
              </a:rPr>
              <a:t>народних  казок.  </a:t>
            </a:r>
            <a:r>
              <a:rPr lang="uk-UA" sz="40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«Колобок</a:t>
            </a:r>
            <a:r>
              <a:rPr lang="uk-UA" sz="4000" b="1" dirty="0">
                <a:solidFill>
                  <a:srgbClr val="002060"/>
                </a:solidFill>
                <a:latin typeface="Georgia" panose="02040502050405020303" pitchFamily="18" charset="0"/>
              </a:rPr>
              <a:t>». Герої  казки. </a:t>
            </a:r>
            <a:r>
              <a:rPr lang="uk-UA" sz="40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Поняття </a:t>
            </a:r>
          </a:p>
          <a:p>
            <a:r>
              <a:rPr lang="uk-UA" sz="40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«Головний  </a:t>
            </a:r>
            <a:r>
              <a:rPr lang="uk-UA" sz="4000" b="1" dirty="0">
                <a:solidFill>
                  <a:srgbClr val="002060"/>
                </a:solidFill>
                <a:latin typeface="Georgia" panose="02040502050405020303" pitchFamily="18" charset="0"/>
              </a:rPr>
              <a:t>герой».</a:t>
            </a:r>
            <a:endParaRPr lang="ru-RU" sz="4000" b="1" dirty="0">
              <a:solidFill>
                <a:srgbClr val="002060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6330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2" name="Прямокутник 1"/>
          <p:cNvSpPr/>
          <p:nvPr/>
        </p:nvSpPr>
        <p:spPr>
          <a:xfrm>
            <a:off x="2195736" y="404664"/>
            <a:ext cx="545553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4000" b="1" dirty="0">
                <a:solidFill>
                  <a:srgbClr val="009900"/>
                </a:solidFill>
              </a:rPr>
              <a:t>Зупинка 5. «Поетична».</a:t>
            </a:r>
            <a:endParaRPr lang="ru-RU" sz="4000" b="1" dirty="0">
              <a:solidFill>
                <a:srgbClr val="009900"/>
              </a:solidFill>
            </a:endParaRPr>
          </a:p>
        </p:txBody>
      </p:sp>
      <p:sp>
        <p:nvSpPr>
          <p:cNvPr id="3" name="Прямокутник 2"/>
          <p:cNvSpPr/>
          <p:nvPr/>
        </p:nvSpPr>
        <p:spPr>
          <a:xfrm>
            <a:off x="395536" y="1412776"/>
            <a:ext cx="835292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/>
              <a:t> </a:t>
            </a:r>
            <a:r>
              <a:rPr lang="uk-UA" sz="3600" b="1" i="1" dirty="0" err="1" smtClean="0">
                <a:solidFill>
                  <a:srgbClr val="FF0066"/>
                </a:solidFill>
              </a:rPr>
              <a:t>Ок-ок-ок</a:t>
            </a:r>
            <a:r>
              <a:rPr lang="en-US" sz="3600" b="1" i="1" dirty="0" smtClean="0">
                <a:solidFill>
                  <a:srgbClr val="FF0066"/>
                </a:solidFill>
              </a:rPr>
              <a:t> </a:t>
            </a:r>
            <a:r>
              <a:rPr lang="uk-UA" sz="3600" b="1" i="1" dirty="0" smtClean="0">
                <a:solidFill>
                  <a:srgbClr val="FF0066"/>
                </a:solidFill>
              </a:rPr>
              <a:t>- </a:t>
            </a:r>
            <a:r>
              <a:rPr lang="uk-UA" sz="3600" b="1" i="1" dirty="0" smtClean="0">
                <a:solidFill>
                  <a:srgbClr val="0000FF"/>
                </a:solidFill>
              </a:rPr>
              <a:t> </a:t>
            </a:r>
            <a:r>
              <a:rPr lang="uk-UA" sz="3600" b="1" i="1" dirty="0">
                <a:solidFill>
                  <a:srgbClr val="0000FF"/>
                </a:solidFill>
              </a:rPr>
              <a:t>покотився  Колобок</a:t>
            </a:r>
            <a:endParaRPr lang="ru-RU" sz="3600" b="1" i="1" dirty="0">
              <a:solidFill>
                <a:srgbClr val="0000FF"/>
              </a:solidFill>
            </a:endParaRPr>
          </a:p>
          <a:p>
            <a:r>
              <a:rPr lang="uk-UA" sz="3600" b="1" i="1" dirty="0">
                <a:solidFill>
                  <a:srgbClr val="0000FF"/>
                </a:solidFill>
              </a:rPr>
              <a:t> </a:t>
            </a:r>
            <a:r>
              <a:rPr lang="uk-UA" sz="3600" b="1" i="1" dirty="0" err="1" smtClean="0">
                <a:solidFill>
                  <a:srgbClr val="FF0066"/>
                </a:solidFill>
              </a:rPr>
              <a:t>Єць-єць-єць</a:t>
            </a:r>
            <a:r>
              <a:rPr lang="en-US" sz="3600" b="1" i="1" dirty="0" smtClean="0">
                <a:solidFill>
                  <a:srgbClr val="FF0066"/>
                </a:solidFill>
              </a:rPr>
              <a:t> </a:t>
            </a:r>
            <a:r>
              <a:rPr lang="uk-UA" sz="3600" b="1" i="1" dirty="0" smtClean="0">
                <a:solidFill>
                  <a:srgbClr val="0000FF"/>
                </a:solidFill>
              </a:rPr>
              <a:t>-</a:t>
            </a:r>
            <a:r>
              <a:rPr lang="en-US" sz="3600" b="1" i="1" dirty="0" smtClean="0">
                <a:solidFill>
                  <a:srgbClr val="0000FF"/>
                </a:solidFill>
              </a:rPr>
              <a:t> </a:t>
            </a:r>
            <a:r>
              <a:rPr lang="uk-UA" sz="3600" b="1" i="1" dirty="0" smtClean="0">
                <a:solidFill>
                  <a:srgbClr val="0000FF"/>
                </a:solidFill>
              </a:rPr>
              <a:t>зустрів  </a:t>
            </a:r>
            <a:r>
              <a:rPr lang="uk-UA" sz="3600" b="1" i="1" dirty="0">
                <a:solidFill>
                  <a:srgbClr val="0000FF"/>
                </a:solidFill>
              </a:rPr>
              <a:t>його  заєць</a:t>
            </a:r>
            <a:endParaRPr lang="ru-RU" sz="3600" b="1" i="1" dirty="0">
              <a:solidFill>
                <a:srgbClr val="0000FF"/>
              </a:solidFill>
            </a:endParaRPr>
          </a:p>
          <a:p>
            <a:r>
              <a:rPr lang="uk-UA" sz="3600" b="1" i="1" dirty="0">
                <a:solidFill>
                  <a:srgbClr val="0000FF"/>
                </a:solidFill>
              </a:rPr>
              <a:t> </a:t>
            </a:r>
            <a:r>
              <a:rPr lang="uk-UA" sz="3600" b="1" i="1" dirty="0" err="1" smtClean="0">
                <a:solidFill>
                  <a:srgbClr val="FF0066"/>
                </a:solidFill>
              </a:rPr>
              <a:t>Овк-овк-овк</a:t>
            </a:r>
            <a:r>
              <a:rPr lang="en-US" sz="3600" b="1" i="1" dirty="0" smtClean="0">
                <a:solidFill>
                  <a:srgbClr val="FF0066"/>
                </a:solidFill>
              </a:rPr>
              <a:t> </a:t>
            </a:r>
            <a:r>
              <a:rPr lang="uk-UA" sz="3600" b="1" i="1" dirty="0" smtClean="0">
                <a:solidFill>
                  <a:srgbClr val="0000FF"/>
                </a:solidFill>
              </a:rPr>
              <a:t>-</a:t>
            </a:r>
            <a:r>
              <a:rPr lang="en-US" sz="3600" b="1" i="1" dirty="0" smtClean="0">
                <a:solidFill>
                  <a:srgbClr val="0000FF"/>
                </a:solidFill>
              </a:rPr>
              <a:t> </a:t>
            </a:r>
            <a:r>
              <a:rPr lang="uk-UA" sz="3600" b="1" i="1" dirty="0" smtClean="0">
                <a:solidFill>
                  <a:srgbClr val="0000FF"/>
                </a:solidFill>
              </a:rPr>
              <a:t>а </a:t>
            </a:r>
            <a:r>
              <a:rPr lang="uk-UA" sz="3600" b="1" i="1" dirty="0">
                <a:solidFill>
                  <a:srgbClr val="0000FF"/>
                </a:solidFill>
              </a:rPr>
              <a:t>за зайцем  вовк</a:t>
            </a:r>
            <a:endParaRPr lang="ru-RU" sz="3600" b="1" i="1" dirty="0">
              <a:solidFill>
                <a:srgbClr val="0000FF"/>
              </a:solidFill>
            </a:endParaRPr>
          </a:p>
          <a:p>
            <a:r>
              <a:rPr lang="uk-UA" sz="3600" b="1" i="1" dirty="0" smtClean="0">
                <a:solidFill>
                  <a:srgbClr val="0000FF"/>
                </a:solidFill>
              </a:rPr>
              <a:t> </a:t>
            </a:r>
            <a:r>
              <a:rPr lang="uk-UA" sz="3600" b="1" i="1" dirty="0" err="1" smtClean="0">
                <a:solidFill>
                  <a:srgbClr val="FF0066"/>
                </a:solidFill>
              </a:rPr>
              <a:t>Ідь-ідь-ідь</a:t>
            </a:r>
            <a:r>
              <a:rPr lang="en-US" sz="3600" b="1" i="1" dirty="0" smtClean="0">
                <a:solidFill>
                  <a:srgbClr val="FF0066"/>
                </a:solidFill>
              </a:rPr>
              <a:t> </a:t>
            </a:r>
            <a:r>
              <a:rPr lang="uk-UA" sz="3600" b="1" i="1" dirty="0" smtClean="0">
                <a:solidFill>
                  <a:srgbClr val="0000FF"/>
                </a:solidFill>
              </a:rPr>
              <a:t>-</a:t>
            </a:r>
            <a:r>
              <a:rPr lang="en-US" sz="3600" b="1" i="1" dirty="0" smtClean="0">
                <a:solidFill>
                  <a:srgbClr val="0000FF"/>
                </a:solidFill>
              </a:rPr>
              <a:t> </a:t>
            </a:r>
            <a:r>
              <a:rPr lang="uk-UA" sz="3600" b="1" i="1" dirty="0" smtClean="0">
                <a:solidFill>
                  <a:srgbClr val="0000FF"/>
                </a:solidFill>
              </a:rPr>
              <a:t>а  </a:t>
            </a:r>
            <a:r>
              <a:rPr lang="uk-UA" sz="3600" b="1" i="1" dirty="0">
                <a:solidFill>
                  <a:srgbClr val="0000FF"/>
                </a:solidFill>
              </a:rPr>
              <a:t>за  ним  ведмідь</a:t>
            </a:r>
            <a:endParaRPr lang="ru-RU" sz="3600" b="1" i="1" dirty="0">
              <a:solidFill>
                <a:srgbClr val="0000FF"/>
              </a:solidFill>
            </a:endParaRPr>
          </a:p>
          <a:p>
            <a:r>
              <a:rPr lang="uk-UA" sz="3600" b="1" i="1" dirty="0">
                <a:solidFill>
                  <a:srgbClr val="0000FF"/>
                </a:solidFill>
              </a:rPr>
              <a:t> </a:t>
            </a:r>
            <a:r>
              <a:rPr lang="uk-UA" sz="3600" b="1" i="1" dirty="0" err="1" smtClean="0">
                <a:solidFill>
                  <a:srgbClr val="FF0066"/>
                </a:solidFill>
              </a:rPr>
              <a:t>Иця-иця-иця</a:t>
            </a:r>
            <a:r>
              <a:rPr lang="en-US" sz="3600" b="1" i="1" dirty="0" smtClean="0">
                <a:solidFill>
                  <a:srgbClr val="FF0066"/>
                </a:solidFill>
              </a:rPr>
              <a:t> </a:t>
            </a:r>
            <a:r>
              <a:rPr lang="uk-UA" sz="3600" b="1" i="1" dirty="0" smtClean="0">
                <a:solidFill>
                  <a:srgbClr val="0000FF"/>
                </a:solidFill>
              </a:rPr>
              <a:t>-</a:t>
            </a:r>
            <a:r>
              <a:rPr lang="en-US" sz="3600" b="1" i="1" dirty="0" smtClean="0">
                <a:solidFill>
                  <a:srgbClr val="0000FF"/>
                </a:solidFill>
              </a:rPr>
              <a:t> </a:t>
            </a:r>
            <a:r>
              <a:rPr lang="uk-UA" sz="3600" b="1" i="1" dirty="0" smtClean="0">
                <a:solidFill>
                  <a:srgbClr val="0000FF"/>
                </a:solidFill>
              </a:rPr>
              <a:t>з</a:t>
            </a:r>
            <a:r>
              <a:rPr lang="en-US" sz="3600" b="1" i="1" dirty="0" smtClean="0">
                <a:solidFill>
                  <a:srgbClr val="0000FF"/>
                </a:solidFill>
              </a:rPr>
              <a:t>’</a:t>
            </a:r>
            <a:r>
              <a:rPr lang="uk-UA" sz="3600" b="1" i="1" dirty="0" smtClean="0">
                <a:solidFill>
                  <a:srgbClr val="0000FF"/>
                </a:solidFill>
              </a:rPr>
              <a:t>їла  </a:t>
            </a:r>
            <a:r>
              <a:rPr lang="uk-UA" sz="3600" b="1" i="1" dirty="0">
                <a:solidFill>
                  <a:srgbClr val="0000FF"/>
                </a:solidFill>
              </a:rPr>
              <a:t>Колобка  лисиця.</a:t>
            </a:r>
            <a:endParaRPr lang="ru-RU" sz="3600" b="1" i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6281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2" name="Прямокутник 1"/>
          <p:cNvSpPr/>
          <p:nvPr/>
        </p:nvSpPr>
        <p:spPr>
          <a:xfrm>
            <a:off x="2339752" y="404664"/>
            <a:ext cx="543841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4000" b="1" dirty="0">
                <a:solidFill>
                  <a:srgbClr val="FF0066"/>
                </a:solidFill>
              </a:rPr>
              <a:t>«Повернення  додому»</a:t>
            </a:r>
            <a:endParaRPr lang="ru-RU" sz="4000" b="1" dirty="0">
              <a:solidFill>
                <a:srgbClr val="FF0066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097383"/>
            <a:ext cx="5870460" cy="5640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2060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727261"/>
            <a:ext cx="7272807" cy="5457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3086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620" y="1124744"/>
            <a:ext cx="6840760" cy="5130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0048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762" y="706387"/>
            <a:ext cx="7260299" cy="5445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873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084" y="731159"/>
            <a:ext cx="7342332" cy="5290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7877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4471"/>
            <a:ext cx="9144000" cy="6858001"/>
          </a:xfrm>
          <a:prstGeom prst="rect">
            <a:avLst/>
          </a:prstGeom>
        </p:spPr>
      </p:pic>
      <p:sp>
        <p:nvSpPr>
          <p:cNvPr id="2" name="Прямокутник 1"/>
          <p:cNvSpPr/>
          <p:nvPr/>
        </p:nvSpPr>
        <p:spPr>
          <a:xfrm>
            <a:off x="1612056" y="719992"/>
            <a:ext cx="697564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600" b="1" dirty="0">
                <a:solidFill>
                  <a:srgbClr val="0000FF"/>
                </a:solidFill>
              </a:rPr>
              <a:t>Працювали  ви старанно</a:t>
            </a:r>
            <a:endParaRPr lang="ru-RU" sz="3600" b="1" dirty="0">
              <a:solidFill>
                <a:srgbClr val="0000FF"/>
              </a:solidFill>
            </a:endParaRPr>
          </a:p>
          <a:p>
            <a:r>
              <a:rPr lang="uk-UA" sz="3600" b="1" dirty="0" smtClean="0">
                <a:solidFill>
                  <a:srgbClr val="0000FF"/>
                </a:solidFill>
              </a:rPr>
              <a:t>Що ж  </a:t>
            </a:r>
            <a:r>
              <a:rPr lang="uk-UA" sz="3600" b="1" dirty="0">
                <a:solidFill>
                  <a:srgbClr val="0000FF"/>
                </a:solidFill>
              </a:rPr>
              <a:t>почуйте  у  </a:t>
            </a:r>
            <a:r>
              <a:rPr lang="uk-UA" sz="3600" b="1" dirty="0" smtClean="0">
                <a:solidFill>
                  <a:srgbClr val="0000FF"/>
                </a:solidFill>
              </a:rPr>
              <a:t>кінці</a:t>
            </a:r>
            <a:endParaRPr lang="en-US" sz="3600" b="1" dirty="0">
              <a:solidFill>
                <a:srgbClr val="0000FF"/>
              </a:solidFill>
            </a:endParaRPr>
          </a:p>
          <a:p>
            <a:r>
              <a:rPr lang="uk-UA" sz="3600" b="1" dirty="0" smtClean="0">
                <a:solidFill>
                  <a:srgbClr val="0000FF"/>
                </a:solidFill>
              </a:rPr>
              <a:t>Так</a:t>
            </a:r>
            <a:r>
              <a:rPr lang="uk-UA" sz="3600" b="1" dirty="0" smtClean="0">
                <a:solidFill>
                  <a:srgbClr val="0000FF"/>
                </a:solidFill>
              </a:rPr>
              <a:t>, у  </a:t>
            </a:r>
            <a:r>
              <a:rPr lang="uk-UA" sz="3600" b="1" dirty="0">
                <a:solidFill>
                  <a:srgbClr val="0000FF"/>
                </a:solidFill>
              </a:rPr>
              <a:t>другім нашім  класі</a:t>
            </a:r>
            <a:endParaRPr lang="ru-RU" sz="3600" b="1" dirty="0">
              <a:solidFill>
                <a:srgbClr val="0000FF"/>
              </a:solidFill>
            </a:endParaRPr>
          </a:p>
          <a:p>
            <a:r>
              <a:rPr lang="uk-UA" sz="3600" b="1" dirty="0" smtClean="0">
                <a:solidFill>
                  <a:srgbClr val="0000FF"/>
                </a:solidFill>
              </a:rPr>
              <a:t>Діти - просто  </a:t>
            </a:r>
            <a:r>
              <a:rPr lang="uk-UA" sz="3600" b="1" dirty="0">
                <a:solidFill>
                  <a:srgbClr val="0000FF"/>
                </a:solidFill>
              </a:rPr>
              <a:t>молодці!</a:t>
            </a:r>
            <a:endParaRPr lang="ru-RU" sz="3600" b="1" dirty="0">
              <a:solidFill>
                <a:srgbClr val="0000FF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72858">
            <a:off x="-130460" y="2170853"/>
            <a:ext cx="2666726" cy="368911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608061"/>
            <a:ext cx="2741919" cy="307587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7820" y="1412776"/>
            <a:ext cx="2986307" cy="360665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0614" y="3049201"/>
            <a:ext cx="3381375" cy="360045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4307668"/>
            <a:ext cx="2376263" cy="237626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1007" y="4200949"/>
            <a:ext cx="1969115" cy="267281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1730" y="4317549"/>
            <a:ext cx="1240539" cy="1063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7295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108" y="764704"/>
            <a:ext cx="8286355" cy="5040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294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1505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491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653" y="0"/>
            <a:ext cx="9155303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051720" y="44890"/>
            <a:ext cx="570329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err="1" smtClean="0">
                <a:solidFill>
                  <a:srgbClr val="FF0000"/>
                </a:solidFill>
              </a:rPr>
              <a:t>Казкова</a:t>
            </a:r>
            <a:r>
              <a:rPr lang="ru-RU" sz="6600" b="1" dirty="0" smtClean="0">
                <a:solidFill>
                  <a:srgbClr val="FF0000"/>
                </a:solidFill>
              </a:rPr>
              <a:t> </a:t>
            </a:r>
            <a:r>
              <a:rPr lang="ru-RU" sz="6600" b="1" dirty="0" err="1" smtClean="0">
                <a:solidFill>
                  <a:srgbClr val="FF0000"/>
                </a:solidFill>
              </a:rPr>
              <a:t>кра</a:t>
            </a:r>
            <a:r>
              <a:rPr lang="uk-UA" sz="6600" b="1" dirty="0" smtClean="0">
                <a:solidFill>
                  <a:srgbClr val="FF0000"/>
                </a:solidFill>
              </a:rPr>
              <a:t>ї</a:t>
            </a:r>
            <a:r>
              <a:rPr lang="ru-RU" sz="6600" b="1" dirty="0" smtClean="0">
                <a:solidFill>
                  <a:srgbClr val="FF0000"/>
                </a:solidFill>
              </a:rPr>
              <a:t>на</a:t>
            </a:r>
            <a:endParaRPr lang="ru-RU" sz="6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9381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196" y="4763"/>
            <a:ext cx="9143999" cy="6853237"/>
          </a:xfrm>
          <a:prstGeom prst="rect">
            <a:avLst/>
          </a:prstGeom>
        </p:spPr>
      </p:pic>
      <p:sp>
        <p:nvSpPr>
          <p:cNvPr id="3" name="Прямокутник 2"/>
          <p:cNvSpPr/>
          <p:nvPr/>
        </p:nvSpPr>
        <p:spPr>
          <a:xfrm>
            <a:off x="179512" y="404664"/>
            <a:ext cx="3189591" cy="707886"/>
          </a:xfrm>
          <a:prstGeom prst="rect">
            <a:avLst/>
          </a:prstGeom>
          <a:solidFill>
            <a:srgbClr val="00B0F0"/>
          </a:solidFill>
          <a:ln w="28575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uk-UA" sz="4000" b="1" dirty="0">
                <a:solidFill>
                  <a:srgbClr val="002060"/>
                </a:solidFill>
              </a:rPr>
              <a:t>«</a:t>
            </a:r>
            <a:r>
              <a:rPr lang="uk-UA" sz="4000" b="1" dirty="0" err="1">
                <a:solidFill>
                  <a:srgbClr val="002060"/>
                </a:solidFill>
              </a:rPr>
              <a:t>Кузьминці</a:t>
            </a:r>
            <a:r>
              <a:rPr lang="uk-UA" sz="4000" b="1" dirty="0">
                <a:solidFill>
                  <a:srgbClr val="002060"/>
                </a:solidFill>
              </a:rPr>
              <a:t>» 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4" name="Прямокутник 3"/>
          <p:cNvSpPr/>
          <p:nvPr/>
        </p:nvSpPr>
        <p:spPr>
          <a:xfrm>
            <a:off x="3396029" y="5805264"/>
            <a:ext cx="5576527" cy="83099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  <a:prstDash val="solid"/>
          </a:ln>
        </p:spPr>
        <p:txBody>
          <a:bodyPr wrap="none">
            <a:spAutoFit/>
          </a:bodyPr>
          <a:lstStyle/>
          <a:p>
            <a:r>
              <a:rPr lang="uk-UA" sz="4800" b="1" dirty="0" smtClean="0"/>
              <a:t> </a:t>
            </a:r>
            <a:r>
              <a:rPr lang="uk-UA" sz="3600" b="1" dirty="0" smtClean="0">
                <a:solidFill>
                  <a:srgbClr val="00CC00"/>
                </a:solidFill>
              </a:rPr>
              <a:t>«</a:t>
            </a:r>
            <a:r>
              <a:rPr lang="uk-UA" sz="3600" b="1" dirty="0">
                <a:solidFill>
                  <a:srgbClr val="00CC00"/>
                </a:solidFill>
              </a:rPr>
              <a:t>Країна  Добрих   Казок». </a:t>
            </a:r>
            <a:endParaRPr lang="ru-RU" sz="3600" b="1" dirty="0">
              <a:solidFill>
                <a:srgbClr val="00CC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2968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"/>
            <a:ext cx="9144000" cy="6858001"/>
          </a:xfrm>
          <a:prstGeom prst="rect">
            <a:avLst/>
          </a:prstGeom>
        </p:spPr>
      </p:pic>
      <p:sp>
        <p:nvSpPr>
          <p:cNvPr id="2" name="Прямокутник 1"/>
          <p:cNvSpPr/>
          <p:nvPr/>
        </p:nvSpPr>
        <p:spPr>
          <a:xfrm>
            <a:off x="1619672" y="296602"/>
            <a:ext cx="644073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600" b="1" dirty="0">
                <a:solidFill>
                  <a:srgbClr val="0070C0"/>
                </a:solidFill>
              </a:rPr>
              <a:t>Зупинка 1. «Мовна  розминка»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3" name="Прямокутник 2"/>
          <p:cNvSpPr/>
          <p:nvPr/>
        </p:nvSpPr>
        <p:spPr>
          <a:xfrm>
            <a:off x="663577" y="1455222"/>
            <a:ext cx="835292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600" b="1" dirty="0">
                <a:solidFill>
                  <a:srgbClr val="FF0000"/>
                </a:solidFill>
              </a:rPr>
              <a:t>Цап  </a:t>
            </a:r>
            <a:r>
              <a:rPr lang="uk-UA" sz="3600" b="1" dirty="0" smtClean="0">
                <a:solidFill>
                  <a:srgbClr val="FF0000"/>
                </a:solidFill>
              </a:rPr>
              <a:t>меле,цап  меле.</a:t>
            </a:r>
            <a:endParaRPr lang="ru-RU" sz="3600" b="1" dirty="0">
              <a:solidFill>
                <a:srgbClr val="FF0000"/>
              </a:solidFill>
            </a:endParaRPr>
          </a:p>
          <a:p>
            <a:r>
              <a:rPr lang="uk-UA" sz="3600" b="1" dirty="0">
                <a:solidFill>
                  <a:srgbClr val="FF0000"/>
                </a:solidFill>
              </a:rPr>
              <a:t>Коса  засипає. </a:t>
            </a:r>
            <a:r>
              <a:rPr lang="uk-UA" sz="3600" b="1" dirty="0" smtClean="0">
                <a:solidFill>
                  <a:srgbClr val="FF0000"/>
                </a:solidFill>
              </a:rPr>
              <a:t>  </a:t>
            </a:r>
            <a:endParaRPr lang="ru-RU" sz="3600" b="1" dirty="0">
              <a:solidFill>
                <a:srgbClr val="002060"/>
              </a:solidFill>
            </a:endParaRPr>
          </a:p>
          <a:p>
            <a:r>
              <a:rPr lang="uk-UA" sz="3600" dirty="0"/>
              <a:t>            </a:t>
            </a:r>
            <a:endParaRPr lang="uk-UA" sz="3600" dirty="0" smtClean="0"/>
          </a:p>
          <a:p>
            <a:r>
              <a:rPr lang="uk-UA" sz="3600" b="1" dirty="0" smtClean="0">
                <a:solidFill>
                  <a:schemeClr val="accent2">
                    <a:lumMod val="50000"/>
                  </a:schemeClr>
                </a:solidFill>
              </a:rPr>
              <a:t>Годі  </a:t>
            </a:r>
            <a:r>
              <a:rPr lang="uk-UA" sz="3600" b="1" dirty="0">
                <a:solidFill>
                  <a:schemeClr val="accent2">
                    <a:lumMod val="50000"/>
                  </a:schemeClr>
                </a:solidFill>
              </a:rPr>
              <a:t>їм  </a:t>
            </a:r>
            <a:r>
              <a:rPr lang="uk-UA" sz="3600" b="1" dirty="0" smtClean="0">
                <a:solidFill>
                  <a:schemeClr val="accent2">
                    <a:lumMod val="50000"/>
                  </a:schemeClr>
                </a:solidFill>
              </a:rPr>
              <a:t>ледарювати.</a:t>
            </a:r>
            <a:endParaRPr lang="ru-RU" sz="3600" b="1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uk-UA" sz="3600" b="1" dirty="0" smtClean="0">
                <a:solidFill>
                  <a:schemeClr val="accent2">
                    <a:lumMod val="50000"/>
                  </a:schemeClr>
                </a:solidFill>
              </a:rPr>
              <a:t>Час  </a:t>
            </a:r>
            <a:r>
              <a:rPr lang="uk-UA" sz="3600" b="1" dirty="0">
                <a:solidFill>
                  <a:schemeClr val="accent2">
                    <a:lumMod val="50000"/>
                  </a:schemeClr>
                </a:solidFill>
              </a:rPr>
              <a:t>у  полі  жито  </a:t>
            </a:r>
            <a:r>
              <a:rPr lang="uk-UA" sz="3600" b="1" dirty="0" smtClean="0">
                <a:solidFill>
                  <a:schemeClr val="accent2">
                    <a:lumMod val="50000"/>
                  </a:schemeClr>
                </a:solidFill>
              </a:rPr>
              <a:t>мати.</a:t>
            </a:r>
            <a:endParaRPr lang="ru-RU" sz="36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Прямокутник 3"/>
          <p:cNvSpPr/>
          <p:nvPr/>
        </p:nvSpPr>
        <p:spPr>
          <a:xfrm>
            <a:off x="4543380" y="2060848"/>
            <a:ext cx="39887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b="1" dirty="0">
                <a:solidFill>
                  <a:srgbClr val="002060"/>
                </a:solidFill>
              </a:rPr>
              <a:t>(Пісня-небилиця)</a:t>
            </a:r>
            <a:endParaRPr lang="ru-RU" sz="3200" dirty="0"/>
          </a:p>
        </p:txBody>
      </p:sp>
      <p:sp>
        <p:nvSpPr>
          <p:cNvPr id="5" name="Прямокутник 4"/>
          <p:cNvSpPr/>
          <p:nvPr/>
        </p:nvSpPr>
        <p:spPr>
          <a:xfrm>
            <a:off x="6228184" y="3747976"/>
            <a:ext cx="178665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b="1" dirty="0" smtClean="0">
                <a:solidFill>
                  <a:srgbClr val="FF0000"/>
                </a:solidFill>
              </a:rPr>
              <a:t>(Пісня</a:t>
            </a:r>
            <a:r>
              <a:rPr lang="uk-UA" sz="3200" b="1" dirty="0">
                <a:solidFill>
                  <a:schemeClr val="accent2">
                    <a:lumMod val="50000"/>
                  </a:schemeClr>
                </a:solidFill>
              </a:rPr>
              <a:t>)</a:t>
            </a:r>
            <a:endParaRPr lang="ru-RU" sz="32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6962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2" name="Прямокутник 1"/>
          <p:cNvSpPr/>
          <p:nvPr/>
        </p:nvSpPr>
        <p:spPr>
          <a:xfrm>
            <a:off x="251520" y="404664"/>
            <a:ext cx="871296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600" b="1" dirty="0" smtClean="0">
                <a:solidFill>
                  <a:srgbClr val="002060"/>
                </a:solidFill>
              </a:rPr>
              <a:t>                      Обізвались  </a:t>
            </a:r>
            <a:r>
              <a:rPr lang="uk-UA" sz="3600" b="1" dirty="0">
                <a:solidFill>
                  <a:srgbClr val="002060"/>
                </a:solidFill>
              </a:rPr>
              <a:t>огірочки</a:t>
            </a:r>
            <a:endParaRPr lang="ru-RU" sz="3600" b="1" dirty="0">
              <a:solidFill>
                <a:srgbClr val="002060"/>
              </a:solidFill>
            </a:endParaRPr>
          </a:p>
          <a:p>
            <a:r>
              <a:rPr lang="uk-UA" sz="3600" b="1" dirty="0" smtClean="0">
                <a:solidFill>
                  <a:srgbClr val="002060"/>
                </a:solidFill>
              </a:rPr>
              <a:t>                      Гарбузові  </a:t>
            </a:r>
            <a:r>
              <a:rPr lang="uk-UA" sz="3600" b="1" dirty="0">
                <a:solidFill>
                  <a:srgbClr val="002060"/>
                </a:solidFill>
              </a:rPr>
              <a:t>сини  й  бочки </a:t>
            </a:r>
            <a:r>
              <a:rPr lang="uk-UA" sz="3600" b="1" dirty="0">
                <a:solidFill>
                  <a:schemeClr val="tx2"/>
                </a:solidFill>
              </a:rPr>
              <a:t>.</a:t>
            </a:r>
            <a:endParaRPr lang="uk-UA" sz="3600" b="1" dirty="0" smtClean="0">
              <a:solidFill>
                <a:schemeClr val="tx2"/>
              </a:solidFill>
            </a:endParaRPr>
          </a:p>
          <a:p>
            <a:endParaRPr lang="uk-UA" sz="3600" b="1" dirty="0" smtClean="0">
              <a:solidFill>
                <a:srgbClr val="FF0000"/>
              </a:solidFill>
            </a:endParaRPr>
          </a:p>
          <a:p>
            <a:r>
              <a:rPr lang="uk-UA" sz="3600" b="1" dirty="0" smtClean="0">
                <a:solidFill>
                  <a:srgbClr val="FF0000"/>
                </a:solidFill>
              </a:rPr>
              <a:t>Ліз  </a:t>
            </a:r>
            <a:r>
              <a:rPr lang="uk-UA" sz="3600" b="1" dirty="0">
                <a:solidFill>
                  <a:srgbClr val="FF0000"/>
                </a:solidFill>
              </a:rPr>
              <a:t>Тарасик  через  </a:t>
            </a:r>
            <a:r>
              <a:rPr lang="uk-UA" sz="3600" b="1" dirty="0" err="1">
                <a:solidFill>
                  <a:srgbClr val="FF0000"/>
                </a:solidFill>
              </a:rPr>
              <a:t>перелазик</a:t>
            </a:r>
            <a:r>
              <a:rPr lang="uk-UA" sz="3600" b="1" dirty="0">
                <a:solidFill>
                  <a:srgbClr val="FF0000"/>
                </a:solidFill>
              </a:rPr>
              <a:t> .</a:t>
            </a:r>
            <a:r>
              <a:rPr lang="uk-UA" sz="3600" b="1" dirty="0" smtClean="0">
                <a:solidFill>
                  <a:srgbClr val="FF0000"/>
                </a:solidFill>
              </a:rPr>
              <a:t> </a:t>
            </a:r>
            <a:r>
              <a:rPr lang="uk-UA" sz="3600" b="1" dirty="0" smtClean="0"/>
              <a:t>  </a:t>
            </a:r>
            <a:endParaRPr lang="uk-UA" sz="3600" b="1" dirty="0" smtClean="0">
              <a:solidFill>
                <a:srgbClr val="FFC000"/>
              </a:solidFill>
            </a:endParaRPr>
          </a:p>
          <a:p>
            <a:endParaRPr lang="ru-RU" sz="3600" b="1" dirty="0"/>
          </a:p>
          <a:p>
            <a:r>
              <a:rPr lang="uk-UA" sz="3600" b="1" dirty="0" smtClean="0">
                <a:solidFill>
                  <a:srgbClr val="0070C0"/>
                </a:solidFill>
              </a:rPr>
              <a:t>     Бігли  </a:t>
            </a:r>
            <a:r>
              <a:rPr lang="uk-UA" sz="3600" b="1" dirty="0">
                <a:solidFill>
                  <a:srgbClr val="0070C0"/>
                </a:solidFill>
              </a:rPr>
              <a:t>поні  під  мостами </a:t>
            </a:r>
            <a:endParaRPr lang="ru-RU" sz="3600" b="1" dirty="0">
              <a:solidFill>
                <a:srgbClr val="0070C0"/>
              </a:solidFill>
            </a:endParaRPr>
          </a:p>
          <a:p>
            <a:r>
              <a:rPr lang="uk-UA" sz="3600" b="1" dirty="0" smtClean="0">
                <a:solidFill>
                  <a:srgbClr val="0070C0"/>
                </a:solidFill>
              </a:rPr>
              <a:t>     З  </a:t>
            </a:r>
            <a:r>
              <a:rPr lang="uk-UA" sz="3600" b="1" dirty="0">
                <a:solidFill>
                  <a:srgbClr val="0070C0"/>
                </a:solidFill>
              </a:rPr>
              <a:t>золотими  копитами</a:t>
            </a:r>
            <a:r>
              <a:rPr lang="uk-UA" sz="3600" b="1" dirty="0" smtClean="0"/>
              <a:t>. 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Прямокутник 2"/>
          <p:cNvSpPr/>
          <p:nvPr/>
        </p:nvSpPr>
        <p:spPr>
          <a:xfrm>
            <a:off x="285362" y="2659559"/>
            <a:ext cx="35744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b="1" dirty="0" smtClean="0">
                <a:solidFill>
                  <a:srgbClr val="FFC000"/>
                </a:solidFill>
              </a:rPr>
              <a:t>(Скоромовка</a:t>
            </a:r>
            <a:r>
              <a:rPr lang="uk-UA" sz="3200" b="1" dirty="0">
                <a:solidFill>
                  <a:srgbClr val="FFC000"/>
                </a:solidFill>
              </a:rPr>
              <a:t>)</a:t>
            </a:r>
          </a:p>
        </p:txBody>
      </p:sp>
      <p:sp>
        <p:nvSpPr>
          <p:cNvPr id="4" name="Прямокутник 3"/>
          <p:cNvSpPr/>
          <p:nvPr/>
        </p:nvSpPr>
        <p:spPr>
          <a:xfrm>
            <a:off x="5580112" y="3823630"/>
            <a:ext cx="26642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b="1" dirty="0" smtClean="0">
                <a:solidFill>
                  <a:srgbClr val="FF0000"/>
                </a:solidFill>
              </a:rPr>
              <a:t>(Лічилка</a:t>
            </a:r>
            <a:r>
              <a:rPr lang="uk-UA" sz="3200" b="1" dirty="0">
                <a:solidFill>
                  <a:srgbClr val="FF0000"/>
                </a:solidFill>
              </a:rPr>
              <a:t>)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1300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71783" cy="6858001"/>
          </a:xfrm>
          <a:prstGeom prst="rect">
            <a:avLst/>
          </a:prstGeom>
        </p:spPr>
      </p:pic>
      <p:sp>
        <p:nvSpPr>
          <p:cNvPr id="3" name="Прямокутник 2"/>
          <p:cNvSpPr/>
          <p:nvPr/>
        </p:nvSpPr>
        <p:spPr>
          <a:xfrm>
            <a:off x="2123728" y="260648"/>
            <a:ext cx="617630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4000" b="1" dirty="0">
                <a:solidFill>
                  <a:srgbClr val="C00000"/>
                </a:solidFill>
              </a:rPr>
              <a:t>Гра «Згадай  скоромовки».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4" name="Прямокутник 3"/>
          <p:cNvSpPr/>
          <p:nvPr/>
        </p:nvSpPr>
        <p:spPr>
          <a:xfrm>
            <a:off x="1475656" y="1797784"/>
            <a:ext cx="7227941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6000" b="1" i="1" dirty="0">
                <a:solidFill>
                  <a:schemeClr val="accent5">
                    <a:lumMod val="50000"/>
                  </a:schemeClr>
                </a:solidFill>
              </a:rPr>
              <a:t>Всіх  скоромовок  не </a:t>
            </a:r>
            <a:endParaRPr lang="uk-UA" sz="6000" b="1" i="1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uk-UA" sz="6000" b="1" i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uk-UA" sz="6000" b="1" i="1" dirty="0" err="1">
                <a:solidFill>
                  <a:schemeClr val="accent5">
                    <a:lumMod val="50000"/>
                  </a:schemeClr>
                </a:solidFill>
              </a:rPr>
              <a:t>перескоромовиш</a:t>
            </a:r>
            <a:r>
              <a:rPr lang="uk-UA" sz="6000" b="1" i="1" dirty="0">
                <a:solidFill>
                  <a:schemeClr val="accent5">
                    <a:lumMod val="50000"/>
                  </a:schemeClr>
                </a:solidFill>
              </a:rPr>
              <a:t>.</a:t>
            </a:r>
            <a:endParaRPr lang="ru-RU" sz="6000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2798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2" name="Прямокутник 1"/>
          <p:cNvSpPr/>
          <p:nvPr/>
        </p:nvSpPr>
        <p:spPr>
          <a:xfrm>
            <a:off x="3059832" y="260648"/>
            <a:ext cx="378212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4000" b="1" dirty="0">
                <a:solidFill>
                  <a:srgbClr val="C00000"/>
                </a:solidFill>
              </a:rPr>
              <a:t>3.Розчитування.</a:t>
            </a:r>
            <a:endParaRPr lang="ru-RU" sz="4000" b="1" dirty="0">
              <a:solidFill>
                <a:srgbClr val="C0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3" y="969829"/>
            <a:ext cx="7538516" cy="5646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1180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2" name="Прямокутник 1"/>
          <p:cNvSpPr/>
          <p:nvPr/>
        </p:nvSpPr>
        <p:spPr>
          <a:xfrm>
            <a:off x="1763688" y="404663"/>
            <a:ext cx="695876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4800" b="1" dirty="0">
                <a:solidFill>
                  <a:srgbClr val="00B050"/>
                </a:solidFill>
              </a:rPr>
              <a:t>Зупинка  2 . «Загадкова».</a:t>
            </a:r>
            <a:endParaRPr lang="ru-RU" sz="4800" b="1" dirty="0">
              <a:solidFill>
                <a:srgbClr val="00B05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8998" y="1340768"/>
            <a:ext cx="6319345" cy="5120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4898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588</TotalTime>
  <Words>348</Words>
  <Application>Microsoft Office PowerPoint</Application>
  <PresentationFormat>Екран (4:3)</PresentationFormat>
  <Paragraphs>69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29</vt:i4>
      </vt:variant>
    </vt:vector>
  </HeadingPairs>
  <TitlesOfParts>
    <vt:vector size="30" baseType="lpstr">
      <vt:lpstr>Тема Office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Валюша</dc:creator>
  <cp:lastModifiedBy>Валюша</cp:lastModifiedBy>
  <cp:revision>23</cp:revision>
  <dcterms:created xsi:type="dcterms:W3CDTF">2017-11-03T14:51:10Z</dcterms:created>
  <dcterms:modified xsi:type="dcterms:W3CDTF">2017-11-05T19:56:18Z</dcterms:modified>
</cp:coreProperties>
</file>