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7" r:id="rId3"/>
    <p:sldId id="283" r:id="rId4"/>
    <p:sldId id="262" r:id="rId5"/>
    <p:sldId id="263" r:id="rId6"/>
    <p:sldId id="267" r:id="rId7"/>
    <p:sldId id="266" r:id="rId8"/>
    <p:sldId id="268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61" r:id="rId17"/>
    <p:sldId id="259" r:id="rId18"/>
    <p:sldId id="264" r:id="rId19"/>
    <p:sldId id="260" r:id="rId20"/>
    <p:sldId id="282" r:id="rId21"/>
    <p:sldId id="278" r:id="rId22"/>
    <p:sldId id="279" r:id="rId23"/>
    <p:sldId id="280" r:id="rId24"/>
    <p:sldId id="265" r:id="rId25"/>
    <p:sldId id="277" r:id="rId26"/>
    <p:sldId id="281" r:id="rId27"/>
    <p:sldId id="287" r:id="rId28"/>
    <p:sldId id="286" r:id="rId29"/>
    <p:sldId id="29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47864" y="404664"/>
            <a:ext cx="6336704" cy="64940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cap="none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anose="02000600000000000000" pitchFamily="2" charset="0"/>
              </a:rPr>
              <a:t>ІНТЕРАКТИВНЕ ІНТЕЛЕКТУАЛЬНЕ ЗМАГАННЯ </a:t>
            </a:r>
            <a:endParaRPr lang="uk-UA" sz="3200" b="1" cap="none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algn="ctr"/>
            <a:endParaRPr lang="uk-UA" sz="3200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algn="ctr"/>
            <a:endParaRPr lang="uk-UA" sz="4800" b="1" cap="none" spc="50" dirty="0" smtClean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algn="ctr"/>
            <a:endParaRPr lang="uk-UA" sz="4800" b="1" cap="none" spc="50" dirty="0" smtClean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algn="ctr"/>
            <a:endParaRPr lang="uk-UA" sz="4800" b="1" cap="none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algn="ctr"/>
            <a:r>
              <a:rPr lang="uk-UA" sz="4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anose="02000600000000000000" pitchFamily="2" charset="0"/>
              </a:rPr>
              <a:t>«</a:t>
            </a:r>
            <a:r>
              <a:rPr lang="uk-UA" sz="48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anose="02000600000000000000" pitchFamily="2" charset="0"/>
              </a:rPr>
              <a:t>НАЙКРАЩИЙ ЗНАВЕЦЬ </a:t>
            </a:r>
            <a:endParaRPr lang="uk-UA" sz="4800" b="1" cap="none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algn="ctr"/>
            <a:r>
              <a:rPr lang="uk-UA" sz="48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anose="02000600000000000000" pitchFamily="2" charset="0"/>
              </a:rPr>
              <a:t>БІОЛОГІЇ</a:t>
            </a:r>
            <a:r>
              <a:rPr lang="uk-UA" sz="48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anose="02000600000000000000" pitchFamily="2" charset="0"/>
              </a:rPr>
              <a:t>»</a:t>
            </a:r>
            <a:endParaRPr lang="ru-RU" sz="48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265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5162" y="56815"/>
            <a:ext cx="685367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Озеро </a:t>
            </a:r>
            <a:endParaRPr lang="uk-UA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клітинного </a:t>
            </a:r>
            <a:r>
              <a:rPr lang="uk-UA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соку </a:t>
            </a:r>
            <a:endParaRPr lang="uk-UA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 </a:t>
            </a:r>
            <a:r>
              <a:rPr lang="uk-UA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поживних речовин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075" y="5733256"/>
            <a:ext cx="26027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вакуоль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Объект 9" descr="C:\Users\admin\Desktop\010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551" y="2642138"/>
            <a:ext cx="5620891" cy="3128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556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9113" y="116632"/>
            <a:ext cx="49257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лектростанція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69651" y="5805264"/>
            <a:ext cx="38168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мітохондрія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Объект 7" descr="C:\Users\admin\Desktop\ref_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1870958"/>
            <a:ext cx="5328592" cy="39343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559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46085" y="1281827"/>
            <a:ext cx="48874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абрика цукру </a:t>
            </a:r>
          </a:p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 </a:t>
            </a:r>
            <a:r>
              <a:rPr lang="uk-UA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кисню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2" descr="E:\все с компьютера\БИО\разработки\6 класс\Урок 3 Клетка\для презентации\фабрика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4997" y="331759"/>
            <a:ext cx="4284260" cy="270439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15616" y="4881934"/>
            <a:ext cx="40014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хлоропласти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" name="Рисунок 10" descr="хлоропласт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5940152" y="4390781"/>
            <a:ext cx="2795905" cy="19056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1143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02944" y="0"/>
            <a:ext cx="957723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абрика </a:t>
            </a:r>
            <a:r>
              <a:rPr lang="uk-UA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фарб для забарвлення осіннього листя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5661248"/>
            <a:ext cx="4131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хромопласти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Рисунок 9" descr="C:\Users\admin\Desktop\49e169a9dd96f2d34916cebd9e324beb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4392488" cy="3374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Содержимое 7" descr="хромопласт2.jpg"/>
          <p:cNvPicPr/>
          <p:nvPr/>
        </p:nvPicPr>
        <p:blipFill>
          <a:blip r:embed="rId3"/>
          <a:stretch>
            <a:fillRect/>
          </a:stretch>
        </p:blipFill>
        <p:spPr>
          <a:xfrm rot="15830037">
            <a:off x="5793046" y="2069835"/>
            <a:ext cx="2769287" cy="3349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90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54139" y="116632"/>
            <a:ext cx="5846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лінінгова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служба </a:t>
            </a:r>
          </a:p>
        </p:txBody>
      </p:sp>
      <p:pic>
        <p:nvPicPr>
          <p:cNvPr id="7" name="Рисунок 6" descr="C:\Users\admin\Desktop\kliningov_kompan-300x24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887186"/>
            <a:ext cx="3960440" cy="318112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2505670"/>
            <a:ext cx="29258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лізосоми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5785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6713" y="188640"/>
            <a:ext cx="725057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Фабрика </a:t>
            </a:r>
            <a:endParaRPr lang="uk-UA" sz="54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будівельних </a:t>
            </a:r>
            <a:r>
              <a:rPr lang="uk-UA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матеріалів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91132" y="5589240"/>
            <a:ext cx="31790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рибосома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Рисунок 7" descr="C:\Users\admin\Desktop\images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57137"/>
            <a:ext cx="4015108" cy="3172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admin\Desktop\18837ca1857a8f26853d6489fec9b33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660" y="2420888"/>
            <a:ext cx="4265811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674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8800" b="1" dirty="0" smtClean="0">
              <a:solidFill>
                <a:schemeClr val="bg1"/>
              </a:solidFill>
              <a:latin typeface="Segoe Print" panose="02000600000000000000" pitchFamily="2" charset="0"/>
            </a:endParaRPr>
          </a:p>
          <a:p>
            <a:pPr marL="0" indent="0" algn="ctr">
              <a:buNone/>
            </a:pPr>
            <a:r>
              <a:rPr lang="uk-UA" sz="8800" b="1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Чорна  скринька</a:t>
            </a:r>
            <a:endParaRPr lang="ru-RU" sz="8800" dirty="0"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44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611560" y="2852936"/>
            <a:ext cx="8064896" cy="1584176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823279" y="1386300"/>
            <a:ext cx="8229600" cy="161065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pPr marL="0" lvl="0" indent="0" algn="ctr">
              <a:buNone/>
            </a:pPr>
            <a:endParaRPr lang="uk-UA" sz="4000" b="1" dirty="0" smtClean="0">
              <a:solidFill>
                <a:schemeClr val="tx1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uk-UA" sz="4000" b="1" dirty="0" smtClean="0">
                <a:solidFill>
                  <a:schemeClr val="tx1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Бере </a:t>
            </a:r>
            <a:r>
              <a:rPr lang="uk-UA" sz="4000" b="1" dirty="0">
                <a:solidFill>
                  <a:schemeClr val="tx1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участь в процесі мови</a:t>
            </a:r>
            <a:endParaRPr lang="ru-RU" sz="4000" b="1" dirty="0">
              <a:solidFill>
                <a:schemeClr val="tx1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987983" y="0"/>
            <a:ext cx="8064896" cy="1572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475656" y="185971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36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32 собаки сидять в печері, </a:t>
            </a:r>
            <a:endParaRPr lang="uk-UA" sz="3600" b="1" dirty="0" smtClean="0"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pPr lvl="0" algn="ctr"/>
            <a:r>
              <a:rPr lang="uk-UA" sz="3600" b="1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хто </a:t>
            </a:r>
            <a:r>
              <a:rPr lang="uk-UA" sz="36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зайде – того з’їдять</a:t>
            </a:r>
            <a:endParaRPr lang="ru-RU" sz="3600" b="1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323528" y="4197861"/>
            <a:ext cx="8064896" cy="2147950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403648" y="3212976"/>
            <a:ext cx="626469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40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Це каркас для мозку</a:t>
            </a:r>
            <a:endParaRPr lang="ru-RU" sz="4000" b="1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55576" y="4581128"/>
            <a:ext cx="777686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32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Микола Валуєв заповів </a:t>
            </a:r>
            <a:r>
              <a:rPr lang="uk-UA" sz="3200" b="1" dirty="0" smtClean="0">
                <a:latin typeface="Segoe Print" panose="02000600000000000000" pitchFamily="2" charset="0"/>
                <a:cs typeface="Times New Roman" panose="02020603050405020304" pitchFamily="18" charset="0"/>
              </a:rPr>
              <a:t>……ЦЕ…….. </a:t>
            </a:r>
            <a:r>
              <a:rPr lang="uk-UA" sz="3200" b="1" dirty="0">
                <a:latin typeface="Segoe Print" panose="02000600000000000000" pitchFamily="2" charset="0"/>
                <a:cs typeface="Times New Roman" panose="02020603050405020304" pitchFamily="18" charset="0"/>
              </a:rPr>
              <a:t>палеонтологічному музею</a:t>
            </a:r>
            <a:endParaRPr lang="ru-RU" sz="3200" b="1" dirty="0"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3450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 marL="0" indent="0" algn="ctr">
              <a:buNone/>
            </a:pPr>
            <a:endParaRPr lang="uk-UA" sz="6000" b="1" dirty="0" smtClean="0">
              <a:latin typeface="Segoe Print" panose="02000600000000000000" pitchFamily="2" charset="0"/>
            </a:endParaRPr>
          </a:p>
          <a:p>
            <a:pPr marL="0" indent="0" algn="ctr">
              <a:buNone/>
            </a:pPr>
            <a:r>
              <a:rPr lang="uk-UA" sz="6000" b="1" dirty="0" smtClean="0">
                <a:latin typeface="Segoe Print" panose="02000600000000000000" pitchFamily="2" charset="0"/>
              </a:rPr>
              <a:t>Вгадай</a:t>
            </a:r>
            <a:r>
              <a:rPr lang="uk-UA" sz="6000" b="1" dirty="0">
                <a:latin typeface="Segoe Print" panose="02000600000000000000" pitchFamily="2" charset="0"/>
              </a:rPr>
              <a:t/>
            </a:r>
            <a:br>
              <a:rPr lang="uk-UA" sz="6000" b="1" dirty="0">
                <a:latin typeface="Segoe Print" panose="02000600000000000000" pitchFamily="2" charset="0"/>
              </a:rPr>
            </a:br>
            <a:r>
              <a:rPr lang="uk-UA" sz="6000" b="1" dirty="0" smtClean="0">
                <a:latin typeface="Segoe Print" panose="02000600000000000000" pitchFamily="2" charset="0"/>
              </a:rPr>
              <a:t>…Людину…</a:t>
            </a:r>
            <a:endParaRPr lang="ru-RU" sz="6000" b="1" dirty="0">
              <a:latin typeface="Segoe Print" panose="02000600000000000000" pitchFamily="2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818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>
                <a:latin typeface="Monotype Corsiva" panose="03010101010201010101" pitchFamily="66" charset="0"/>
              </a:rPr>
              <a:t>"Дуже вдячний я італійцю Галілео Галілею". </a:t>
            </a:r>
            <a:endParaRPr lang="uk-UA" dirty="0" smtClean="0">
              <a:latin typeface="Monotype Corsiva" panose="03010101010201010101" pitchFamily="66" charset="0"/>
            </a:endParaRPr>
          </a:p>
          <a:p>
            <a:pPr marL="0" indent="0" algn="ctr">
              <a:buNone/>
            </a:pPr>
            <a:r>
              <a:rPr lang="uk-UA" dirty="0" smtClean="0">
                <a:latin typeface="Monotype Corsiva" panose="03010101010201010101" pitchFamily="66" charset="0"/>
              </a:rPr>
              <a:t>Він </a:t>
            </a:r>
            <a:r>
              <a:rPr lang="uk-UA" dirty="0">
                <a:latin typeface="Monotype Corsiva" panose="03010101010201010101" pitchFamily="66" charset="0"/>
              </a:rPr>
              <a:t>допоміг мені побачити цікавий мініатюрний живий світ. Я відчуваю, що стою на порозі великих відкриттів. Скрізь: на серцевині бузини, на стеблі очерету, на пробці будь-якого іншого дерева я побачив ….. життя в моєму полі зору! </a:t>
            </a:r>
            <a:endParaRPr lang="uk-UA" dirty="0" smtClean="0">
              <a:latin typeface="Monotype Corsiva" panose="03010101010201010101" pitchFamily="66" charset="0"/>
            </a:endParaRPr>
          </a:p>
          <a:p>
            <a:pPr marL="0" indent="0" algn="ctr">
              <a:buNone/>
            </a:pPr>
            <a:r>
              <a:rPr lang="uk-UA" dirty="0" smtClean="0">
                <a:latin typeface="Monotype Corsiva" panose="03010101010201010101" pitchFamily="66" charset="0"/>
              </a:rPr>
              <a:t>О</a:t>
            </a:r>
            <a:r>
              <a:rPr lang="uk-UA" dirty="0">
                <a:latin typeface="Monotype Corsiva" panose="03010101010201010101" pitchFamily="66" charset="0"/>
              </a:rPr>
              <a:t>, диво! </a:t>
            </a:r>
            <a:endParaRPr lang="uk-UA" dirty="0" smtClean="0">
              <a:latin typeface="Monotype Corsiva" panose="03010101010201010101" pitchFamily="66" charset="0"/>
            </a:endParaRPr>
          </a:p>
          <a:p>
            <a:pPr marL="0" indent="0" algn="ctr">
              <a:buNone/>
            </a:pPr>
            <a:r>
              <a:rPr lang="uk-UA" dirty="0" smtClean="0">
                <a:latin typeface="Monotype Corsiva" panose="03010101010201010101" pitchFamily="66" charset="0"/>
              </a:rPr>
              <a:t>О</a:t>
            </a:r>
            <a:r>
              <a:rPr lang="uk-UA" dirty="0">
                <a:latin typeface="Monotype Corsiva" panose="03010101010201010101" pitchFamily="66" charset="0"/>
              </a:rPr>
              <a:t>, краса і вічна гармонія природи! </a:t>
            </a:r>
            <a:endParaRPr lang="ru-RU" dirty="0"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645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235636" y="1340768"/>
            <a:ext cx="6876256" cy="5184576"/>
          </a:xfr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uk-UA" sz="7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anose="02000600000000000000" pitchFamily="2" charset="0"/>
              </a:rPr>
              <a:t>«Подорож </a:t>
            </a:r>
            <a:endParaRPr lang="uk-UA" sz="7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anose="02000600000000000000" pitchFamily="2" charset="0"/>
            </a:endParaRPr>
          </a:p>
          <a:p>
            <a:pPr marL="0" indent="0" algn="ctr">
              <a:buNone/>
            </a:pPr>
            <a:r>
              <a:rPr lang="uk-UA" sz="7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anose="02000600000000000000" pitchFamily="2" charset="0"/>
              </a:rPr>
              <a:t>в </a:t>
            </a:r>
            <a:r>
              <a:rPr lang="uk-UA" sz="7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anose="02000600000000000000" pitchFamily="2" charset="0"/>
              </a:rPr>
              <a:t>клітинний край»</a:t>
            </a:r>
            <a:endParaRPr lang="ru-RU" sz="7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50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admin\Desktop\Біологія картинки\robert_hooke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76672"/>
            <a:ext cx="4918413" cy="555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76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			</a:t>
            </a:r>
          </a:p>
          <a:p>
            <a:pPr marL="0" indent="0">
              <a:buNone/>
            </a:pPr>
            <a:r>
              <a:rPr lang="uk-UA" b="1" cap="all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anose="02000600000000000000" pitchFamily="2" charset="0"/>
                <a:cs typeface="Aparajita" panose="020B0604020202020204" pitchFamily="34" charset="0"/>
              </a:rPr>
              <a:t>	</a:t>
            </a:r>
            <a:endParaRPr lang="uk-UA" b="1" cap="all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anose="02000600000000000000" pitchFamily="2" charset="0"/>
              <a:cs typeface="Aparajita" panose="020B0604020202020204" pitchFamily="34" charset="0"/>
            </a:endParaRPr>
          </a:p>
          <a:p>
            <a:pPr marL="0" indent="0" algn="ctr">
              <a:buNone/>
            </a:pPr>
            <a:r>
              <a:rPr lang="uk-UA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Segoe Print" panose="02000600000000000000" pitchFamily="2" charset="0"/>
                <a:cs typeface="Aparajita" panose="020B0604020202020204" pitchFamily="34" charset="0"/>
              </a:rPr>
              <a:t>Конкурс </a:t>
            </a:r>
          </a:p>
          <a:p>
            <a:pPr marL="0" indent="0">
              <a:buNone/>
            </a:pPr>
            <a:r>
              <a:rPr lang="uk-UA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Segoe Print" panose="02000600000000000000" pitchFamily="2" charset="0"/>
                <a:cs typeface="Aparajita" panose="020B0604020202020204" pitchFamily="34" charset="0"/>
              </a:rPr>
              <a:t>« </a:t>
            </a:r>
            <a:r>
              <a:rPr lang="uk-UA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Segoe Print" panose="02000600000000000000" pitchFamily="2" charset="0"/>
                <a:cs typeface="Aparajita" panose="020B0604020202020204" pitchFamily="34" charset="0"/>
              </a:rPr>
              <a:t>Впізнай  мене»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Segoe Print" panose="02000600000000000000" pitchFamily="2" charset="0"/>
              <a:cs typeface="Aparajita" panose="020B0604020202020204" pitchFamily="34" charset="0"/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 descr="C:\Users\admin\Desktop\Біологія картинки\124_stick_figure_b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75" y="188640"/>
            <a:ext cx="233362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21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latin typeface="Monotype Corsiva" panose="03010101010201010101" pitchFamily="66" charset="0"/>
              </a:rPr>
              <a:t>Ці  рослини  вирощують  на  </a:t>
            </a:r>
            <a:r>
              <a:rPr lang="uk-UA" b="1" dirty="0" smtClean="0">
                <a:latin typeface="Monotype Corsiva" panose="03010101010201010101" pitchFamily="66" charset="0"/>
              </a:rPr>
              <a:t>півдні</a:t>
            </a:r>
            <a:r>
              <a:rPr lang="ru-RU" b="1" dirty="0">
                <a:latin typeface="Monotype Corsiva" panose="03010101010201010101" pitchFamily="66" charset="0"/>
              </a:rPr>
              <a:t/>
            </a:r>
            <a:br>
              <a:rPr lang="ru-RU" b="1" dirty="0">
                <a:latin typeface="Monotype Corsiva" panose="03010101010201010101" pitchFamily="66" charset="0"/>
              </a:rPr>
            </a:b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107504" y="1600201"/>
            <a:ext cx="9036496" cy="964704"/>
          </a:xfrm>
        </p:spPr>
        <p:txBody>
          <a:bodyPr>
            <a:normAutofit fontScale="97500"/>
          </a:bodyPr>
          <a:lstStyle/>
          <a:p>
            <a:pPr marL="0" indent="0">
              <a:buNone/>
            </a:pPr>
            <a:r>
              <a:rPr lang="uk-UA" dirty="0">
                <a:latin typeface="Monotype Corsiva" panose="03010101010201010101" pitchFamily="66" charset="0"/>
              </a:rPr>
              <a:t>Стиглість  цієї  рослини  перевіряють  стукотом  </a:t>
            </a:r>
            <a:r>
              <a:rPr lang="uk-UA" dirty="0" smtClean="0">
                <a:latin typeface="Monotype Corsiva" panose="03010101010201010101" pitchFamily="66" charset="0"/>
              </a:rPr>
              <a:t>пальця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94812" y="28483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7300" b="1" dirty="0">
                <a:latin typeface="Monotype Corsiva" panose="03010101010201010101" pitchFamily="66" charset="0"/>
              </a:rPr>
              <a:t>Ця  рослина  має  плід  </a:t>
            </a:r>
            <a:r>
              <a:rPr lang="uk-UA" sz="7300" b="1" dirty="0" smtClean="0">
                <a:latin typeface="Monotype Corsiva" panose="03010101010201010101" pitchFamily="66" charset="0"/>
              </a:rPr>
              <a:t>ягоду</a:t>
            </a:r>
            <a:endParaRPr lang="ru-RU" sz="7300" b="1" dirty="0">
              <a:latin typeface="Monotype Corsiva" panose="03010101010201010101" pitchFamily="66" charset="0"/>
            </a:endParaRPr>
          </a:p>
          <a:p>
            <a:r>
              <a:rPr lang="ru-RU" b="1" dirty="0" smtClean="0">
                <a:latin typeface="Monotype Corsiva" panose="03010101010201010101" pitchFamily="66" charset="0"/>
              </a:rPr>
              <a:t/>
            </a:r>
            <a:br>
              <a:rPr lang="ru-RU" b="1" dirty="0" smtClean="0">
                <a:latin typeface="Monotype Corsiva" panose="03010101010201010101" pitchFamily="66" charset="0"/>
              </a:rPr>
            </a:b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67544" y="46531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1600" dirty="0">
                <a:latin typeface="Monotype Corsiva" panose="03010101010201010101" pitchFamily="66" charset="0"/>
              </a:rPr>
              <a:t>Ззовні  переважна  більшість цих  рослин  зелені  з  чорними  </a:t>
            </a:r>
            <a:r>
              <a:rPr lang="uk-UA" sz="21600" dirty="0" smtClean="0">
                <a:latin typeface="Monotype Corsiva" panose="03010101010201010101" pitchFamily="66" charset="0"/>
              </a:rPr>
              <a:t>смугами</a:t>
            </a:r>
            <a:endParaRPr lang="ru-RU" sz="21600" dirty="0">
              <a:latin typeface="Monotype Corsiva" panose="03010101010201010101" pitchFamily="66" charset="0"/>
            </a:endParaRPr>
          </a:p>
          <a:p>
            <a:endParaRPr lang="ru-RU" sz="7300" b="1" dirty="0">
              <a:latin typeface="Monotype Corsiva" panose="03010101010201010101" pitchFamily="66" charset="0"/>
            </a:endParaRPr>
          </a:p>
          <a:p>
            <a:r>
              <a:rPr lang="ru-RU" b="1" dirty="0" smtClean="0">
                <a:latin typeface="Monotype Corsiva" panose="03010101010201010101" pitchFamily="66" charset="0"/>
              </a:rPr>
              <a:t/>
            </a:r>
            <a:br>
              <a:rPr lang="ru-RU" b="1" dirty="0" smtClean="0">
                <a:latin typeface="Monotype Corsiva" panose="03010101010201010101" pitchFamily="66" charset="0"/>
              </a:rPr>
            </a:br>
            <a:endParaRPr lang="ru-RU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72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3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>
                <a:latin typeface="Monotype Corsiva" panose="03010101010201010101" pitchFamily="66" charset="0"/>
              </a:rPr>
              <a:t>Ці  тварини  </a:t>
            </a:r>
            <a:r>
              <a:rPr lang="uk-UA" dirty="0" smtClean="0">
                <a:latin typeface="Monotype Corsiva" panose="03010101010201010101" pitchFamily="66" charset="0"/>
              </a:rPr>
              <a:t>домашні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107504" y="1600201"/>
            <a:ext cx="9036496" cy="964704"/>
          </a:xfrm>
        </p:spPr>
        <p:txBody>
          <a:bodyPr>
            <a:normAutofit fontScale="97500"/>
          </a:bodyPr>
          <a:lstStyle/>
          <a:p>
            <a:pPr marL="0" indent="0" algn="ctr">
              <a:buNone/>
            </a:pPr>
            <a:r>
              <a:rPr lang="uk-UA" sz="3600" dirty="0">
                <a:latin typeface="Monotype Corsiva" panose="03010101010201010101" pitchFamily="66" charset="0"/>
              </a:rPr>
              <a:t>Ці  тварини  завжди падають  на  чотири  </a:t>
            </a:r>
            <a:r>
              <a:rPr lang="uk-UA" sz="3600" dirty="0" smtClean="0">
                <a:latin typeface="Monotype Corsiva" panose="03010101010201010101" pitchFamily="66" charset="0"/>
              </a:rPr>
              <a:t>лапи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94812" y="28483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7300" b="1" dirty="0">
                <a:latin typeface="Monotype Corsiva" panose="03010101010201010101" pitchFamily="66" charset="0"/>
              </a:rPr>
              <a:t>Ці  тварини  вважалися  священними  в  </a:t>
            </a:r>
            <a:r>
              <a:rPr lang="uk-UA" sz="7300" b="1" dirty="0" smtClean="0">
                <a:latin typeface="Monotype Corsiva" panose="03010101010201010101" pitchFamily="66" charset="0"/>
              </a:rPr>
              <a:t>Єгипті</a:t>
            </a:r>
            <a:endParaRPr lang="ru-RU" sz="7300" b="1" dirty="0">
              <a:latin typeface="Monotype Corsiva" panose="03010101010201010101" pitchFamily="66" charset="0"/>
            </a:endParaRPr>
          </a:p>
          <a:p>
            <a:r>
              <a:rPr lang="ru-RU" b="1" dirty="0" smtClean="0">
                <a:latin typeface="Monotype Corsiva" panose="03010101010201010101" pitchFamily="66" charset="0"/>
              </a:rPr>
              <a:t/>
            </a:r>
            <a:br>
              <a:rPr lang="ru-RU" b="1" dirty="0" smtClean="0">
                <a:latin typeface="Monotype Corsiva" panose="03010101010201010101" pitchFamily="66" charset="0"/>
              </a:rPr>
            </a:b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67544" y="46531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0" dirty="0">
                <a:latin typeface="Monotype Corsiva" panose="03010101010201010101" pitchFamily="66" charset="0"/>
              </a:rPr>
              <a:t>Ці  тварини  вміють  </a:t>
            </a:r>
            <a:r>
              <a:rPr lang="uk-UA" sz="24000" dirty="0" smtClean="0">
                <a:latin typeface="Monotype Corsiva" panose="03010101010201010101" pitchFamily="66" charset="0"/>
              </a:rPr>
              <a:t>муркотіти</a:t>
            </a:r>
            <a:endParaRPr lang="ru-RU" sz="24000" dirty="0">
              <a:latin typeface="Monotype Corsiva" panose="03010101010201010101" pitchFamily="66" charset="0"/>
            </a:endParaRPr>
          </a:p>
          <a:p>
            <a:endParaRPr lang="ru-RU" sz="7300" b="1" dirty="0">
              <a:latin typeface="Monotype Corsiva" panose="03010101010201010101" pitchFamily="66" charset="0"/>
            </a:endParaRPr>
          </a:p>
          <a:p>
            <a:r>
              <a:rPr lang="ru-RU" b="1" dirty="0" smtClean="0">
                <a:latin typeface="Monotype Corsiva" panose="03010101010201010101" pitchFamily="66" charset="0"/>
              </a:rPr>
              <a:t/>
            </a:r>
            <a:br>
              <a:rPr lang="ru-RU" b="1" dirty="0" smtClean="0">
                <a:latin typeface="Monotype Corsiva" panose="03010101010201010101" pitchFamily="66" charset="0"/>
              </a:rPr>
            </a:br>
            <a:endParaRPr lang="ru-RU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8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4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 marL="0" indent="0">
              <a:buNone/>
            </a:pPr>
            <a:endParaRPr lang="uk-UA" sz="4800" b="1" dirty="0" smtClean="0">
              <a:solidFill>
                <a:srgbClr val="002060"/>
              </a:solidFill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540568" y="798609"/>
            <a:ext cx="6865449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uk-UA" sz="4400" b="1" cap="all" spc="0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Segoe Print" panose="02000600000000000000" pitchFamily="2" charset="0"/>
            </a:endParaRPr>
          </a:p>
          <a:p>
            <a:pPr algn="ctr"/>
            <a:r>
              <a:rPr lang="uk-UA" sz="4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Segoe Print" panose="02000600000000000000" pitchFamily="2" charset="0"/>
              </a:rPr>
              <a:t>Конкурс </a:t>
            </a:r>
            <a:r>
              <a:rPr lang="uk-UA" sz="4400" b="1" cap="all" spc="0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Segoe Print" panose="02000600000000000000" pitchFamily="2" charset="0"/>
              </a:rPr>
              <a:t/>
            </a:r>
            <a:br>
              <a:rPr lang="uk-UA" sz="4400" b="1" cap="all" spc="0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Segoe Print" panose="02000600000000000000" pitchFamily="2" charset="0"/>
              </a:rPr>
            </a:br>
            <a:r>
              <a:rPr lang="uk-UA" sz="44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Segoe Print" panose="02000600000000000000" pitchFamily="2" charset="0"/>
              </a:rPr>
              <a:t>«Моя  </a:t>
            </a:r>
            <a:r>
              <a:rPr lang="uk-UA" sz="4400" b="1" cap="all" spc="0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Segoe Print" panose="02000600000000000000" pitchFamily="2" charset="0"/>
              </a:rPr>
              <a:t>стихія»</a:t>
            </a:r>
            <a:endParaRPr lang="ru-RU" sz="44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560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algn="ctr"/>
            <a:endParaRPr lang="uk-UA" b="1" dirty="0" smtClean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uk-UA" sz="40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Номінація </a:t>
            </a:r>
            <a:r>
              <a:rPr lang="uk-UA" sz="4000" b="1" dirty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№ 1 « Біологічні  науки</a:t>
            </a:r>
            <a:r>
              <a:rPr lang="uk-UA" sz="4000" b="1" dirty="0" smtClean="0">
                <a:solidFill>
                  <a:schemeClr val="accent4">
                    <a:lumMod val="50000"/>
                  </a:schemeClr>
                </a:solidFill>
                <a:latin typeface="Monotype Corsiva" panose="03010101010201010101" pitchFamily="66" charset="0"/>
              </a:rPr>
              <a:t>»</a:t>
            </a:r>
            <a:endParaRPr lang="ru-RU" sz="4000" dirty="0">
              <a:solidFill>
                <a:schemeClr val="accent4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uk-UA" sz="4000" b="1" dirty="0">
                <a:solidFill>
                  <a:srgbClr val="0070C0"/>
                </a:solidFill>
                <a:latin typeface="Monotype Corsiva" panose="03010101010201010101" pitchFamily="66" charset="0"/>
              </a:rPr>
              <a:t>Номінація № 2  « Екологія» </a:t>
            </a:r>
            <a:endParaRPr lang="ru-RU" sz="4000" dirty="0">
              <a:solidFill>
                <a:srgbClr val="0070C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uk-UA" sz="40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Номінація № 3 «Рослини</a:t>
            </a:r>
            <a:r>
              <a:rPr lang="uk-UA" sz="4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»</a:t>
            </a:r>
          </a:p>
          <a:p>
            <a:pPr algn="ctr"/>
            <a:r>
              <a:rPr lang="uk-UA" sz="4000" b="1" dirty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Номінація  №4 « Тварини</a:t>
            </a:r>
            <a:r>
              <a:rPr lang="uk-UA" sz="4000" b="1" dirty="0" smtClean="0">
                <a:solidFill>
                  <a:schemeClr val="bg2">
                    <a:lumMod val="10000"/>
                  </a:schemeClr>
                </a:solidFill>
                <a:latin typeface="Monotype Corsiva" panose="03010101010201010101" pitchFamily="66" charset="0"/>
              </a:rPr>
              <a:t>»</a:t>
            </a:r>
            <a:endParaRPr lang="ru-RU" sz="4000" dirty="0">
              <a:solidFill>
                <a:schemeClr val="bg2">
                  <a:lumMod val="10000"/>
                </a:schemeClr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uk-UA" sz="4000" b="1" dirty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Номінація № 5 « Людина</a:t>
            </a:r>
            <a:r>
              <a:rPr lang="uk-UA" sz="4000" b="1" dirty="0" smtClean="0">
                <a:solidFill>
                  <a:schemeClr val="accent5">
                    <a:lumMod val="50000"/>
                  </a:schemeClr>
                </a:solidFill>
                <a:latin typeface="Monotype Corsiva" panose="03010101010201010101" pitchFamily="66" charset="0"/>
              </a:rPr>
              <a:t>»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Monotype Corsiva" panose="03010101010201010101" pitchFamily="66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14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6000" b="1" dirty="0" smtClean="0">
                <a:latin typeface="Monotype Corsiva" panose="03010101010201010101" pitchFamily="66" charset="0"/>
              </a:rPr>
              <a:t>				Конкурс</a:t>
            </a:r>
            <a:r>
              <a:rPr lang="uk-UA" sz="6000" b="1" dirty="0">
                <a:latin typeface="Monotype Corsiva" panose="03010101010201010101" pitchFamily="66" charset="0"/>
              </a:rPr>
              <a:t/>
            </a:r>
            <a:br>
              <a:rPr lang="uk-UA" sz="6000" b="1" dirty="0">
                <a:latin typeface="Monotype Corsiva" panose="03010101010201010101" pitchFamily="66" charset="0"/>
              </a:rPr>
            </a:br>
            <a:r>
              <a:rPr lang="uk-UA" sz="6000" b="1" dirty="0" smtClean="0">
                <a:latin typeface="Monotype Corsiva" panose="03010101010201010101" pitchFamily="66" charset="0"/>
              </a:rPr>
              <a:t>					«</a:t>
            </a:r>
            <a:r>
              <a:rPr lang="uk-UA" sz="6000" b="1" dirty="0">
                <a:latin typeface="Monotype Corsiva" panose="03010101010201010101" pitchFamily="66" charset="0"/>
              </a:rPr>
              <a:t>Рулетка»</a:t>
            </a:r>
            <a:endParaRPr lang="ru-RU" sz="6000" b="1" dirty="0"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015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6000" b="1" dirty="0" smtClean="0">
                <a:latin typeface="Monotype Corsiva" panose="03010101010201010101" pitchFamily="66" charset="0"/>
              </a:rPr>
              <a:t>				Вікторина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544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6000" b="1" dirty="0" smtClean="0">
                <a:latin typeface="Monotype Corsiva" panose="03010101010201010101" pitchFamily="66" charset="0"/>
              </a:rPr>
              <a:t>				Конкурс</a:t>
            </a:r>
            <a:r>
              <a:rPr lang="uk-UA" sz="6000" b="1" dirty="0">
                <a:latin typeface="Monotype Corsiva" panose="03010101010201010101" pitchFamily="66" charset="0"/>
              </a:rPr>
              <a:t/>
            </a:r>
            <a:br>
              <a:rPr lang="uk-UA" sz="6000" b="1" dirty="0">
                <a:latin typeface="Monotype Corsiva" panose="03010101010201010101" pitchFamily="66" charset="0"/>
              </a:rPr>
            </a:br>
            <a:r>
              <a:rPr lang="uk-UA" sz="6000" b="1" dirty="0" smtClean="0">
                <a:latin typeface="Monotype Corsiva" panose="03010101010201010101" pitchFamily="66" charset="0"/>
              </a:rPr>
              <a:t>					«Крокодил»</a:t>
            </a:r>
            <a:endParaRPr lang="ru-RU" sz="6000" b="1" dirty="0"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842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dmin\Desktop\gold-troph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16832"/>
            <a:ext cx="3024336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67695" y="34717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anose="02000600000000000000" pitchFamily="2" charset="0"/>
              </a:rPr>
              <a:t>НАЙКРАЩИЙ </a:t>
            </a:r>
            <a:r>
              <a:rPr lang="uk-UA" sz="32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anose="02000600000000000000" pitchFamily="2" charset="0"/>
              </a:rPr>
              <a:t>ЗНАВЕЦЬ </a:t>
            </a:r>
          </a:p>
          <a:p>
            <a:pPr algn="ctr"/>
            <a:r>
              <a:rPr lang="uk-UA" sz="32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Print" panose="02000600000000000000" pitchFamily="2" charset="0"/>
              </a:rPr>
              <a:t>БІОЛОГІЇ</a:t>
            </a:r>
            <a:endParaRPr lang="ru-RU" sz="32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831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b="1" dirty="0" smtClean="0">
                <a:latin typeface="Monotype Corsiva" panose="03010101010201010101" pitchFamily="66" charset="0"/>
              </a:rPr>
              <a:t>Епіграф</a:t>
            </a:r>
            <a:endParaRPr lang="ru-RU" dirty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uk-UA" dirty="0" smtClean="0">
                <a:latin typeface="Monotype Corsiva" panose="03010101010201010101" pitchFamily="66" charset="0"/>
              </a:rPr>
              <a:t>			Те</a:t>
            </a:r>
            <a:r>
              <a:rPr lang="uk-UA" dirty="0">
                <a:latin typeface="Monotype Corsiva" panose="03010101010201010101" pitchFamily="66" charset="0"/>
              </a:rPr>
              <a:t>, що  ми  знаємо, - обмежене, </a:t>
            </a:r>
            <a:endParaRPr lang="ru-RU" dirty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uk-UA" dirty="0" smtClean="0">
                <a:latin typeface="Monotype Corsiva" panose="03010101010201010101" pitchFamily="66" charset="0"/>
              </a:rPr>
              <a:t>			а  </a:t>
            </a:r>
            <a:r>
              <a:rPr lang="uk-UA" dirty="0">
                <a:latin typeface="Monotype Corsiva" panose="03010101010201010101" pitchFamily="66" charset="0"/>
              </a:rPr>
              <a:t>те, чого  не  знаємо, - </a:t>
            </a:r>
            <a:r>
              <a:rPr lang="uk-UA" dirty="0" smtClean="0">
                <a:latin typeface="Monotype Corsiva" panose="03010101010201010101" pitchFamily="66" charset="0"/>
              </a:rPr>
              <a:t>безмежне</a:t>
            </a:r>
            <a:endParaRPr lang="ru-RU" dirty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endParaRPr lang="uk-UA" b="1" dirty="0" smtClean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uk-UA" b="1" dirty="0" smtClean="0">
                <a:latin typeface="Monotype Corsiva" panose="03010101010201010101" pitchFamily="66" charset="0"/>
              </a:rPr>
              <a:t>Девіз</a:t>
            </a:r>
            <a:endParaRPr lang="ru-RU" dirty="0"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uk-UA" dirty="0">
                <a:latin typeface="Monotype Corsiva" panose="03010101010201010101" pitchFamily="66" charset="0"/>
              </a:rPr>
              <a:t>                                                                                       </a:t>
            </a:r>
            <a:r>
              <a:rPr lang="uk-UA" dirty="0" smtClean="0">
                <a:latin typeface="Monotype Corsiva" panose="03010101010201010101" pitchFamily="66" charset="0"/>
              </a:rPr>
              <a:t>					Чим  </a:t>
            </a:r>
            <a:r>
              <a:rPr lang="uk-UA" dirty="0">
                <a:latin typeface="Monotype Corsiva" panose="03010101010201010101" pitchFamily="66" charset="0"/>
              </a:rPr>
              <a:t>важче завдання, </a:t>
            </a:r>
            <a:r>
              <a:rPr lang="uk-UA" dirty="0" smtClean="0">
                <a:latin typeface="Monotype Corsiva" panose="03010101010201010101" pitchFamily="66" charset="0"/>
              </a:rPr>
              <a:t>                                                                                       					тим  дорожча 						</a:t>
            </a:r>
            <a:r>
              <a:rPr lang="uk-UA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ПЕРЕМОГА</a:t>
            </a:r>
            <a:r>
              <a:rPr lang="uk-UA" dirty="0" smtClean="0">
                <a:latin typeface="Monotype Corsiva" panose="03010101010201010101" pitchFamily="66" charset="0"/>
              </a:rPr>
              <a:t>!</a:t>
            </a:r>
            <a:endParaRPr lang="ru-RU" dirty="0"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  <p:pic>
        <p:nvPicPr>
          <p:cNvPr id="10242" name="Picture 2" descr="C:\Users\admin\Desktop\Біологія картинки\sled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61822"/>
            <a:ext cx="3571875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29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188640"/>
            <a:ext cx="7199784" cy="604867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Segoe Print" panose="02000600000000000000" pitchFamily="2" charset="0"/>
              </a:rPr>
              <a:t>Конкурс </a:t>
            </a:r>
            <a:r>
              <a:rPr lang="ru-RU" b="1" dirty="0" smtClean="0">
                <a:solidFill>
                  <a:srgbClr val="7030A0"/>
                </a:solidFill>
                <a:latin typeface="Segoe Print" panose="02000600000000000000" pitchFamily="2" charset="0"/>
              </a:rPr>
              <a:t> </a:t>
            </a:r>
            <a:br>
              <a:rPr lang="ru-RU" b="1" dirty="0" smtClean="0">
                <a:solidFill>
                  <a:srgbClr val="7030A0"/>
                </a:solidFill>
                <a:latin typeface="Segoe Print" panose="02000600000000000000" pitchFamily="2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Segoe Print" panose="02000600000000000000" pitchFamily="2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Segoe Print" panose="02000600000000000000" pitchFamily="2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Segoe Print" panose="02000600000000000000" pitchFamily="2" charset="0"/>
              </a:rPr>
              <a:t>«</a:t>
            </a:r>
            <a:r>
              <a:rPr lang="ru-RU" b="1" dirty="0">
                <a:solidFill>
                  <a:srgbClr val="7030A0"/>
                </a:solidFill>
                <a:latin typeface="Segoe Print" panose="02000600000000000000" pitchFamily="2" charset="0"/>
              </a:rPr>
              <a:t>Р</a:t>
            </a:r>
            <a:r>
              <a:rPr lang="uk-UA" b="1" dirty="0">
                <a:solidFill>
                  <a:srgbClr val="7030A0"/>
                </a:solidFill>
                <a:latin typeface="Segoe Print" panose="02000600000000000000" pitchFamily="2" charset="0"/>
              </a:rPr>
              <a:t>о</a:t>
            </a:r>
            <a:r>
              <a:rPr lang="ru-RU" b="1" dirty="0" err="1">
                <a:solidFill>
                  <a:srgbClr val="7030A0"/>
                </a:solidFill>
                <a:latin typeface="Segoe Print" panose="02000600000000000000" pitchFamily="2" charset="0"/>
              </a:rPr>
              <a:t>зминка</a:t>
            </a:r>
            <a:r>
              <a:rPr lang="ru-RU" b="1" dirty="0">
                <a:solidFill>
                  <a:srgbClr val="7030A0"/>
                </a:solidFill>
                <a:latin typeface="Segoe Print" panose="02000600000000000000" pitchFamily="2" charset="0"/>
              </a:rPr>
              <a:t>» </a:t>
            </a:r>
            <a:r>
              <a:rPr lang="ru-RU" b="1" dirty="0" smtClean="0">
                <a:solidFill>
                  <a:srgbClr val="7030A0"/>
                </a:solidFill>
                <a:latin typeface="Segoe Print" panose="02000600000000000000" pitchFamily="2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Segoe Print" panose="02000600000000000000" pitchFamily="2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Segoe Print" panose="02000600000000000000" pitchFamily="2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Segoe Print" panose="02000600000000000000" pitchFamily="2" charset="0"/>
              </a:rPr>
            </a:br>
            <a:r>
              <a:rPr lang="ru-RU" b="1" dirty="0" err="1" smtClean="0">
                <a:solidFill>
                  <a:srgbClr val="7030A0"/>
                </a:solidFill>
                <a:latin typeface="Segoe Print" panose="02000600000000000000" pitchFamily="2" charset="0"/>
              </a:rPr>
              <a:t>кросворд</a:t>
            </a:r>
            <a:r>
              <a:rPr lang="ru-RU" b="1" dirty="0">
                <a:solidFill>
                  <a:srgbClr val="7030A0"/>
                </a:solidFill>
                <a:latin typeface="Segoe Print" panose="02000600000000000000" pitchFamily="2" charset="0"/>
              </a:rPr>
              <a:t/>
            </a:r>
            <a:br>
              <a:rPr lang="ru-RU" b="1" dirty="0">
                <a:solidFill>
                  <a:srgbClr val="7030A0"/>
                </a:solidFill>
                <a:latin typeface="Segoe Print" panose="02000600000000000000" pitchFamily="2" charset="0"/>
              </a:rPr>
            </a:br>
            <a:endParaRPr lang="ru-RU" b="1" dirty="0">
              <a:solidFill>
                <a:srgbClr val="7030A0"/>
              </a:solidFill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06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anose="02000600000000000000" pitchFamily="2" charset="0"/>
                <a:cs typeface="Aparajita" panose="020B0604020202020204" pitchFamily="34" charset="0"/>
              </a:rPr>
              <a:t>Кросворд</a:t>
            </a:r>
            <a:r>
              <a:rPr lang="ru-RU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anose="02000600000000000000" pitchFamily="2" charset="0"/>
                <a:cs typeface="Aparajita" panose="020B0604020202020204" pitchFamily="34" charset="0"/>
              </a:rPr>
              <a:t/>
            </a:r>
            <a:br>
              <a:rPr lang="ru-RU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Print" panose="02000600000000000000" pitchFamily="2" charset="0"/>
                <a:cs typeface="Aparajita" panose="020B0604020202020204" pitchFamily="34" charset="0"/>
              </a:rPr>
            </a:br>
            <a:endParaRPr lang="ru-RU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Print" panose="02000600000000000000" pitchFamily="2" charset="0"/>
              <a:cs typeface="Aparajita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836712"/>
            <a:ext cx="7715200" cy="5832648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uk-UA" dirty="0" smtClean="0">
                <a:solidFill>
                  <a:srgbClr val="FF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Яка </a:t>
            </a:r>
            <a:r>
              <a:rPr lang="uk-UA" dirty="0">
                <a:solidFill>
                  <a:srgbClr val="FF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рослина відповідно переказам квітне в ніч на Івана Купало</a:t>
            </a:r>
            <a:endParaRPr lang="ru-RU" dirty="0">
              <a:solidFill>
                <a:srgbClr val="FF0000"/>
              </a:solidFill>
              <a:latin typeface="Comic Sans MS" panose="030F0702030302020204" pitchFamily="66" charset="0"/>
              <a:cs typeface="Aharoni" panose="02010803020104030203" pitchFamily="2" charset="-79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dirty="0">
                <a:solidFill>
                  <a:srgbClr val="00B05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Чим більше кілець, </a:t>
            </a:r>
            <a:r>
              <a:rPr lang="uk-UA" dirty="0" smtClean="0">
                <a:solidFill>
                  <a:srgbClr val="00B05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тим </a:t>
            </a:r>
            <a:r>
              <a:rPr lang="uk-UA" dirty="0">
                <a:solidFill>
                  <a:srgbClr val="00B05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доросліше об’єкт</a:t>
            </a:r>
            <a:endParaRPr lang="ru-RU" dirty="0">
              <a:solidFill>
                <a:srgbClr val="00B05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dirty="0" err="1">
                <a:solidFill>
                  <a:srgbClr val="7030A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Прилад</a:t>
            </a:r>
            <a:r>
              <a:rPr lang="ru-RU" dirty="0">
                <a:solidFill>
                  <a:srgbClr val="7030A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через </a:t>
            </a:r>
            <a:r>
              <a:rPr lang="ru-RU" dirty="0" err="1">
                <a:solidFill>
                  <a:srgbClr val="7030A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який</a:t>
            </a:r>
            <a:r>
              <a:rPr lang="ru-RU" dirty="0">
                <a:solidFill>
                  <a:srgbClr val="7030A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амеба </a:t>
            </a:r>
            <a:r>
              <a:rPr lang="ru-RU" dirty="0" err="1">
                <a:solidFill>
                  <a:srgbClr val="7030A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розгляда</a:t>
            </a:r>
            <a:r>
              <a:rPr lang="uk-UA" dirty="0">
                <a:solidFill>
                  <a:srgbClr val="7030A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є людину </a:t>
            </a:r>
            <a:endParaRPr lang="ru-RU" dirty="0">
              <a:solidFill>
                <a:srgbClr val="7030A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dirty="0">
                <a:solidFill>
                  <a:schemeClr val="accent6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Мумія абрикосу</a:t>
            </a:r>
            <a:endParaRPr lang="ru-RU" dirty="0">
              <a:solidFill>
                <a:schemeClr val="accent6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dirty="0">
                <a:solidFill>
                  <a:schemeClr val="tx2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</a:t>
            </a:r>
            <a:r>
              <a:rPr lang="uk-UA" dirty="0" smtClean="0">
                <a:solidFill>
                  <a:schemeClr val="tx2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е </a:t>
            </a:r>
            <a:r>
              <a:rPr lang="uk-UA" dirty="0">
                <a:solidFill>
                  <a:schemeClr val="tx2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сіють, не саджають, самі </a:t>
            </a:r>
            <a:r>
              <a:rPr lang="uk-UA" dirty="0" smtClean="0">
                <a:solidFill>
                  <a:schemeClr val="tx2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виростають</a:t>
            </a:r>
            <a:endParaRPr lang="ru-RU" dirty="0">
              <a:solidFill>
                <a:schemeClr val="tx2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dirty="0">
                <a:latin typeface="Comic Sans MS" panose="030F0702030302020204" pitchFamily="66" charset="0"/>
                <a:cs typeface="Times New Roman" panose="02020603050405020304" pitchFamily="18" charset="0"/>
              </a:rPr>
              <a:t>Хитрий гриб</a:t>
            </a:r>
            <a:endParaRPr lang="ru-RU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977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73000">
              <a:srgbClr val="92D050"/>
            </a:gs>
            <a:gs pos="99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Monotype Corsiva" panose="03010101010201010101" pitchFamily="66" charset="0"/>
              </a:rPr>
              <a:t>Все живе складається з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 descr="C:\Users\admin\Desktop\animalia_diversity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747" y="1136862"/>
            <a:ext cx="4608511" cy="28803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2843808" y="3939514"/>
            <a:ext cx="3384376" cy="8640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КЛІТИН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C:\Users\admin\Desktop\4D-Animal-Cell-Model-500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437112"/>
            <a:ext cx="3816423" cy="24208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742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openDmn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2074" y="1628800"/>
            <a:ext cx="7944726" cy="44973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anose="02000600000000000000" pitchFamily="2" charset="0"/>
                <a:cs typeface="Aparajita" panose="020B0604020202020204" pitchFamily="34" charset="0"/>
              </a:rPr>
              <a:t>КЛІТИНА – </a:t>
            </a:r>
          </a:p>
          <a:p>
            <a:pPr marL="0" indent="0">
              <a:buNone/>
            </a:pPr>
            <a:r>
              <a:rPr lang="uk-UA" sz="4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anose="02000600000000000000" pitchFamily="2" charset="0"/>
                <a:cs typeface="Aparajita" panose="020B0604020202020204" pitchFamily="34" charset="0"/>
              </a:rPr>
              <a:t>НАЧЕ ЦІЛЕ МІСТО </a:t>
            </a:r>
          </a:p>
          <a:p>
            <a:pPr marL="0" indent="0">
              <a:buNone/>
            </a:pPr>
            <a:r>
              <a:rPr lang="uk-UA" sz="4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Print" panose="02000600000000000000" pitchFamily="2" charset="0"/>
                <a:cs typeface="Aparajita" panose="020B0604020202020204" pitchFamily="34" charset="0"/>
              </a:rPr>
              <a:t>В ЯКОМУ Є ……</a:t>
            </a:r>
            <a:endParaRPr lang="ru-RU" sz="4800" b="1" dirty="0">
              <a:ln w="1905"/>
              <a:solidFill>
                <a:schemeClr val="accent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Print" panose="02000600000000000000" pitchFamily="2" charset="0"/>
              <a:cs typeface="Aparajita" panose="020B0604020202020204" pitchFamily="34" charset="0"/>
            </a:endParaRPr>
          </a:p>
        </p:txBody>
      </p:sp>
      <p:pic>
        <p:nvPicPr>
          <p:cNvPr id="7" name="Picture 2" descr="C:\Users\admin\Desktop\Біологія картинки\032973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149080"/>
            <a:ext cx="3600400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36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Целюлозні стіни фортеці </a:t>
            </a:r>
            <a:b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навколо </a:t>
            </a: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міста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" name="Объект 3" descr="C:\Users\admin\Desktop\Без названия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2" y="1579772"/>
            <a:ext cx="4608512" cy="4032448"/>
          </a:xfrm>
          <a:prstGeom prst="rect">
            <a:avLst/>
          </a:prstGeom>
          <a:noFill/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878793" y="5589240"/>
            <a:ext cx="53864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anose="030F0702030302020204" pitchFamily="66" charset="0"/>
              </a:rPr>
              <a:t>клітинна стінка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374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734269" y="5589240"/>
            <a:ext cx="16754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ядро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7863" y="404664"/>
            <a:ext cx="39036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Мерія міста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 descr="C:\Users\admin\Desktop\Без названия (1)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98" y="1484784"/>
            <a:ext cx="5400600" cy="39753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381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277</Words>
  <Application>Microsoft Office PowerPoint</Application>
  <PresentationFormat>Экран (4:3)</PresentationFormat>
  <Paragraphs>93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Конкурс    «Розминка»   кросворд </vt:lpstr>
      <vt:lpstr>Кросворд </vt:lpstr>
      <vt:lpstr>Все живе складається з</vt:lpstr>
      <vt:lpstr>Презентация PowerPoint</vt:lpstr>
      <vt:lpstr>Целюлозні стіни фортеці  навколо міста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Ці  рослини  вирощують  на  півдні </vt:lpstr>
      <vt:lpstr>Ці  тварини  домашні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студента 2017</dc:title>
  <dc:creator>admin</dc:creator>
  <cp:lastModifiedBy>admin</cp:lastModifiedBy>
  <cp:revision>29</cp:revision>
  <dcterms:created xsi:type="dcterms:W3CDTF">2017-11-16T17:18:17Z</dcterms:created>
  <dcterms:modified xsi:type="dcterms:W3CDTF">2017-12-02T11:11:22Z</dcterms:modified>
</cp:coreProperties>
</file>