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0" r:id="rId3"/>
    <p:sldId id="279" r:id="rId4"/>
    <p:sldId id="276" r:id="rId5"/>
    <p:sldId id="277" r:id="rId6"/>
    <p:sldId id="280" r:id="rId7"/>
    <p:sldId id="266" r:id="rId8"/>
    <p:sldId id="270" r:id="rId9"/>
    <p:sldId id="268" r:id="rId10"/>
    <p:sldId id="269" r:id="rId11"/>
    <p:sldId id="281" r:id="rId12"/>
    <p:sldId id="282" r:id="rId13"/>
    <p:sldId id="285" r:id="rId14"/>
    <p:sldId id="284" r:id="rId15"/>
    <p:sldId id="283" r:id="rId16"/>
    <p:sldId id="286" r:id="rId17"/>
    <p:sldId id="288" r:id="rId18"/>
    <p:sldId id="287" r:id="rId19"/>
    <p:sldId id="295" r:id="rId20"/>
    <p:sldId id="298" r:id="rId21"/>
    <p:sldId id="300" r:id="rId22"/>
    <p:sldId id="302" r:id="rId23"/>
    <p:sldId id="297" r:id="rId24"/>
    <p:sldId id="303" r:id="rId25"/>
    <p:sldId id="304" r:id="rId26"/>
    <p:sldId id="293" r:id="rId27"/>
    <p:sldId id="305" r:id="rId28"/>
    <p:sldId id="307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5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cdn.trinixy.ru/pics3/20080508/victory_13.jpg"/>
          <p:cNvPicPr>
            <a:picLocks noChangeAspect="1" noChangeArrowheads="1"/>
          </p:cNvPicPr>
          <p:nvPr userDrawn="1"/>
        </p:nvPicPr>
        <p:blipFill>
          <a:blip r:embed="rId2"/>
          <a:srcRect l="12443" t="6250" r="4054"/>
          <a:stretch>
            <a:fillRect/>
          </a:stretch>
        </p:blipFill>
        <p:spPr bwMode="auto">
          <a:xfrm>
            <a:off x="0" y="3875841"/>
            <a:ext cx="1701253" cy="1267659"/>
          </a:xfrm>
          <a:prstGeom prst="rect">
            <a:avLst/>
          </a:prstGeom>
          <a:noFill/>
        </p:spPr>
      </p:pic>
      <p:pic>
        <p:nvPicPr>
          <p:cNvPr id="12" name="Picture 8" descr="https://interaffairs.ru/i/pobeda6.jpg"/>
          <p:cNvPicPr>
            <a:picLocks noChangeAspect="1" noChangeArrowheads="1"/>
          </p:cNvPicPr>
          <p:nvPr userDrawn="1"/>
        </p:nvPicPr>
        <p:blipFill>
          <a:blip r:embed="rId3"/>
          <a:srcRect r="4167"/>
          <a:stretch>
            <a:fillRect/>
          </a:stretch>
        </p:blipFill>
        <p:spPr bwMode="auto">
          <a:xfrm>
            <a:off x="0" y="2571750"/>
            <a:ext cx="1675726" cy="1214446"/>
          </a:xfrm>
          <a:prstGeom prst="rect">
            <a:avLst/>
          </a:prstGeom>
          <a:noFill/>
        </p:spPr>
      </p:pic>
      <p:pic>
        <p:nvPicPr>
          <p:cNvPr id="10" name="Picture 4" descr="http://g4.nh.ee/images/pix/file10330347_winner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1285866"/>
            <a:ext cx="1686731" cy="1214446"/>
          </a:xfrm>
          <a:prstGeom prst="rect">
            <a:avLst/>
          </a:prstGeom>
          <a:noFill/>
        </p:spPr>
      </p:pic>
      <p:pic>
        <p:nvPicPr>
          <p:cNvPr id="8" name="Picture 2" descr="http://mkrf.ru/upload/resize_cache/temp/021/397_264_1/02122c915f1bbdaa0ca520e1287c600e.jpeg"/>
          <p:cNvPicPr>
            <a:picLocks noChangeAspect="1" noChangeArrowheads="1"/>
          </p:cNvPicPr>
          <p:nvPr userDrawn="1"/>
        </p:nvPicPr>
        <p:blipFill>
          <a:blip r:embed="rId5" cstate="print">
            <a:lum bright="20000" contrast="-10000"/>
          </a:blip>
          <a:srcRect r="5884" b="10246"/>
          <a:stretch>
            <a:fillRect/>
          </a:stretch>
        </p:blipFill>
        <p:spPr bwMode="auto">
          <a:xfrm>
            <a:off x="0" y="0"/>
            <a:ext cx="1643042" cy="1232287"/>
          </a:xfrm>
          <a:prstGeom prst="rect">
            <a:avLst/>
          </a:prstGeom>
          <a:noFill/>
        </p:spPr>
      </p:pic>
      <p:pic>
        <p:nvPicPr>
          <p:cNvPr id="7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7695" cy="1285866"/>
          </a:xfrm>
          <a:prstGeom prst="rect">
            <a:avLst/>
          </a:prstGeom>
          <a:noFill/>
          <a:effectLst/>
        </p:spPr>
      </p:pic>
      <p:pic>
        <p:nvPicPr>
          <p:cNvPr id="9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6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1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3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35"/>
            <a:ext cx="1687695" cy="1285865"/>
          </a:xfrm>
          <a:prstGeom prst="rect">
            <a:avLst/>
          </a:prstGeom>
          <a:noFill/>
          <a:effectLst/>
        </p:spPr>
      </p:pic>
      <p:pic>
        <p:nvPicPr>
          <p:cNvPr id="12296" name="Picture 8" descr="http://edu.znate.ru/tw_files2/urls_21/1043/d-1042652/1042652_html_m3969fc87.jpg"/>
          <p:cNvPicPr>
            <a:picLocks noChangeAspect="1" noChangeArrowheads="1"/>
          </p:cNvPicPr>
          <p:nvPr userDrawn="1"/>
        </p:nvPicPr>
        <p:blipFill>
          <a:blip r:embed="rId7">
            <a:lum contrast="-10000"/>
          </a:blip>
          <a:srcRect/>
          <a:stretch>
            <a:fillRect/>
          </a:stretch>
        </p:blipFill>
        <p:spPr bwMode="auto">
          <a:xfrm>
            <a:off x="5715009" y="-22055"/>
            <a:ext cx="3428992" cy="516555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8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8"/>
          <a:srcRect b="6001"/>
          <a:stretch>
            <a:fillRect/>
          </a:stretch>
        </p:blipFill>
        <p:spPr bwMode="auto">
          <a:xfrm>
            <a:off x="3071802" y="2905460"/>
            <a:ext cx="3571900" cy="223804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" name="Picture 20" descr="http://img-fotki.yandex.ru/get/5407/65387414.55b/0_ff251_32385c8f_L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57290" y="2786064"/>
            <a:ext cx="2428892" cy="22394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http://img-fotki.yandex.ru/get/5407/65387414.55b/0_ff251_32385c8f_L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282" y="3071816"/>
            <a:ext cx="1928794" cy="1778330"/>
          </a:xfrm>
          <a:prstGeom prst="rect">
            <a:avLst/>
          </a:prstGeom>
          <a:noFill/>
        </p:spPr>
      </p:pic>
      <p:pic>
        <p:nvPicPr>
          <p:cNvPr id="8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3"/>
          <a:srcRect b="6001"/>
          <a:stretch>
            <a:fillRect/>
          </a:stretch>
        </p:blipFill>
        <p:spPr bwMode="auto">
          <a:xfrm>
            <a:off x="5153515" y="2643188"/>
            <a:ext cx="3990485" cy="25003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cdn.trinixy.ru/pics3/20080508/victory_13.jpg"/>
          <p:cNvPicPr>
            <a:picLocks noChangeAspect="1" noChangeArrowheads="1"/>
          </p:cNvPicPr>
          <p:nvPr userDrawn="1"/>
        </p:nvPicPr>
        <p:blipFill>
          <a:blip r:embed="rId2"/>
          <a:srcRect l="12443" t="6250" r="4054"/>
          <a:stretch>
            <a:fillRect/>
          </a:stretch>
        </p:blipFill>
        <p:spPr bwMode="auto">
          <a:xfrm>
            <a:off x="0" y="3875841"/>
            <a:ext cx="1701253" cy="1267659"/>
          </a:xfrm>
          <a:prstGeom prst="rect">
            <a:avLst/>
          </a:prstGeom>
          <a:noFill/>
        </p:spPr>
      </p:pic>
      <p:pic>
        <p:nvPicPr>
          <p:cNvPr id="13" name="Picture 8" descr="https://interaffairs.ru/i/pobeda6.jpg"/>
          <p:cNvPicPr>
            <a:picLocks noChangeAspect="1" noChangeArrowheads="1"/>
          </p:cNvPicPr>
          <p:nvPr userDrawn="1"/>
        </p:nvPicPr>
        <p:blipFill>
          <a:blip r:embed="rId3"/>
          <a:srcRect r="4167"/>
          <a:stretch>
            <a:fillRect/>
          </a:stretch>
        </p:blipFill>
        <p:spPr bwMode="auto">
          <a:xfrm>
            <a:off x="0" y="2571750"/>
            <a:ext cx="1675726" cy="1214446"/>
          </a:xfrm>
          <a:prstGeom prst="rect">
            <a:avLst/>
          </a:prstGeom>
          <a:noFill/>
        </p:spPr>
      </p:pic>
      <p:pic>
        <p:nvPicPr>
          <p:cNvPr id="12" name="Picture 4" descr="http://g4.nh.ee/images/pix/file10330347_winner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1285866"/>
            <a:ext cx="1686731" cy="1214446"/>
          </a:xfrm>
          <a:prstGeom prst="rect">
            <a:avLst/>
          </a:prstGeom>
          <a:noFill/>
        </p:spPr>
      </p:pic>
      <p:pic>
        <p:nvPicPr>
          <p:cNvPr id="11" name="Picture 2" descr="http://mkrf.ru/upload/resize_cache/temp/021/397_264_1/02122c915f1bbdaa0ca520e1287c600e.jpeg"/>
          <p:cNvPicPr>
            <a:picLocks noChangeAspect="1" noChangeArrowheads="1"/>
          </p:cNvPicPr>
          <p:nvPr userDrawn="1"/>
        </p:nvPicPr>
        <p:blipFill>
          <a:blip r:embed="rId5" cstate="print">
            <a:lum bright="20000" contrast="-10000"/>
          </a:blip>
          <a:srcRect r="5884" b="10246"/>
          <a:stretch>
            <a:fillRect/>
          </a:stretch>
        </p:blipFill>
        <p:spPr bwMode="auto">
          <a:xfrm>
            <a:off x="0" y="0"/>
            <a:ext cx="1643042" cy="1232287"/>
          </a:xfrm>
          <a:prstGeom prst="rect">
            <a:avLst/>
          </a:prstGeom>
          <a:noFill/>
        </p:spPr>
      </p:pic>
      <p:pic>
        <p:nvPicPr>
          <p:cNvPr id="7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6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8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7695" cy="1285866"/>
          </a:xfrm>
          <a:prstGeom prst="rect">
            <a:avLst/>
          </a:prstGeom>
          <a:noFill/>
          <a:effectLst/>
        </p:spPr>
      </p:pic>
      <p:pic>
        <p:nvPicPr>
          <p:cNvPr id="9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0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35"/>
            <a:ext cx="1687695" cy="1285865"/>
          </a:xfrm>
          <a:prstGeom prst="rect">
            <a:avLst/>
          </a:prstGeom>
          <a:noFill/>
          <a:effectLst/>
        </p:spPr>
      </p:pic>
      <p:sp>
        <p:nvSpPr>
          <p:cNvPr id="9218" name="AutoShape 2" descr="http://%D1%83%D1%81%D0%B8%D0%BD%D1%81%D0%BA.%D0%BE%D0%BD%D0%BB%D0%B0%D0%B9%D0%BD/content/news/images/18403/lenta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%D1%83%D1%81%D0%B8%D0%BD%D1%81%D0%BA.%D0%BE%D0%BD%D0%BB%D0%B0%D0%B9%D0%BD/content/news/images/18403/lenta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edu.znate.ru/tw_files2/urls_21/1043/d-1042652/1042652_html_m3969fc87.jpg"/>
          <p:cNvPicPr>
            <a:picLocks noChangeAspect="1" noChangeArrowheads="1"/>
          </p:cNvPicPr>
          <p:nvPr userDrawn="1"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6535809" y="1214428"/>
            <a:ext cx="2608191" cy="39290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3"/>
          <a:srcRect b="6001"/>
          <a:stretch>
            <a:fillRect/>
          </a:stretch>
        </p:blipFill>
        <p:spPr bwMode="auto">
          <a:xfrm>
            <a:off x="4714876" y="3000378"/>
            <a:ext cx="3286148" cy="205899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13">
            <a:lum contrast="-20000"/>
          </a:blip>
          <a:srcRect b="1327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7534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Д</a:t>
            </a:r>
            <a:r>
              <a:rPr lang="ru-RU" sz="4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ІТИ</a:t>
            </a:r>
          </a:p>
          <a:p>
            <a:pPr algn="ctr"/>
            <a:r>
              <a:rPr lang="ru-RU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Д</a:t>
            </a:r>
            <a:r>
              <a:rPr lang="ru-RU" sz="4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РУГОЇ СВІТОВОЇ ВІЙНИ</a:t>
            </a:r>
            <a:endParaRPr lang="ru-RU" sz="40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5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0"/>
    </mc:Choice>
    <mc:Fallback>
      <p:transition spd="slow" advTm="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357128"/>
            <a:ext cx="4536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Діти</a:t>
            </a:r>
            <a:r>
              <a:rPr lang="ru-RU" sz="2800" dirty="0" smtClean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 smtClean="0"/>
              <a:t>розвідниками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і </a:t>
            </a:r>
            <a:r>
              <a:rPr lang="ru-RU" sz="2800" dirty="0" err="1"/>
              <a:t>зв'язківцями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сестрами </a:t>
            </a:r>
            <a:r>
              <a:rPr lang="ru-RU" sz="2800" dirty="0" err="1" smtClean="0"/>
              <a:t>милосердя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і </a:t>
            </a:r>
            <a:r>
              <a:rPr lang="ru-RU" sz="2800" dirty="0" err="1" smtClean="0"/>
              <a:t>підривниками</a:t>
            </a:r>
            <a:endParaRPr lang="ru-RU" sz="2800" dirty="0"/>
          </a:p>
        </p:txBody>
      </p:sp>
      <p:pic>
        <p:nvPicPr>
          <p:cNvPr id="7170" name="Picture 2" descr="D:\мої документи\Школа\ВВВ\Діти війни\Новая папка\st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68" y="195486"/>
            <a:ext cx="2717239" cy="224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ої документи\Школа\ВВВ\Діти війни\at1133874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19914"/>
            <a:ext cx="3785035" cy="246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мої документи\Школа\ВВВ\Діти війни\Новая папка (2)\at9338733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73010"/>
            <a:ext cx="3600400" cy="246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95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65"/>
    </mc:Choice>
    <mc:Fallback>
      <p:transition spd="slow" advTm="6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381" y="699542"/>
            <a:ext cx="6157192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…</a:t>
            </a:r>
            <a:r>
              <a:rPr lang="ru-RU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поруч</a:t>
            </a:r>
            <a:r>
              <a:rPr lang="ru-RU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із</a:t>
            </a:r>
            <a:r>
              <a:rPr lang="ru-RU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дорослими</a:t>
            </a:r>
            <a:endParaRPr lang="ru-RU" sz="44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uk-UA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вірили </a:t>
            </a:r>
          </a:p>
          <a:p>
            <a:pPr algn="ctr"/>
            <a:r>
              <a:rPr lang="uk-UA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 Перемогу… </a:t>
            </a:r>
            <a:endParaRPr lang="ru-RU" sz="44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81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7"/>
    </mc:Choice>
    <mc:Fallback>
      <p:transition spd="slow" advTm="2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ої документи\Школа\ВВВ\Діти війни\0_baaaf_83f7baf2_X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0619" r="5604" b="7694"/>
          <a:stretch/>
        </p:blipFill>
        <p:spPr bwMode="auto">
          <a:xfrm>
            <a:off x="4561725" y="254274"/>
            <a:ext cx="4376580" cy="279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мої документи\Школа\ВВВ\Діти війни\0_baab0_5bd22dfd_XX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8734" r="7647"/>
          <a:stretch/>
        </p:blipFill>
        <p:spPr bwMode="auto">
          <a:xfrm>
            <a:off x="393580" y="233454"/>
            <a:ext cx="3744416" cy="262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ої документи\Школа\ВВВ\Діти війни\73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88" y="2355726"/>
            <a:ext cx="3384376" cy="255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8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8"/>
    </mc:Choice>
    <mc:Fallback>
      <p:transition spd="slow" advTm="4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ї документи\Школа\ВВВ\Діти війни\Новая папка\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6884"/>
            <a:ext cx="3822769" cy="259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ytimg.com/vi/qyLyVr-dul0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6884"/>
            <a:ext cx="3430701" cy="257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мої документи\Школа\ВВВ\Діти війни\Новая папка\5aaba6fcfb1521262b7d3c456fc27eb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71750"/>
            <a:ext cx="4307638" cy="244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45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5"/>
    </mc:Choice>
    <mc:Fallback>
      <p:transition spd="slow" advTm="4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7574"/>
            <a:ext cx="615719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…</a:t>
            </a:r>
            <a:r>
              <a:rPr lang="ru-RU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працювали</a:t>
            </a:r>
            <a:r>
              <a:rPr lang="ru-RU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, </a:t>
            </a:r>
          </a:p>
          <a:p>
            <a:pPr algn="ctr"/>
            <a:r>
              <a:rPr lang="ru-RU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щоб</a:t>
            </a:r>
            <a:r>
              <a:rPr lang="ru-RU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наблизити Перемогу…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65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7"/>
    </mc:Choice>
    <mc:Fallback>
      <p:transition spd="slow" advTm="2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ї документи\Школа\ВВВ\Діти війни\0_baaba_b5b11a1c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23390"/>
            <a:ext cx="452424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ay.kyiv.ua/sites/default/files/main/openpublish_article/20120817/4145-13-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4" y="411510"/>
            <a:ext cx="3528392" cy="4281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4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9"/>
    </mc:Choice>
    <mc:Fallback>
      <p:transition spd="slow" advTm="3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svatovo.ws/stati_uk/war_r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7" y="367806"/>
            <a:ext cx="3960440" cy="256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мої документи\Школа\ВВВ\Діти війни\Новая папка\st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3518"/>
            <a:ext cx="3687110" cy="297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deti-v.org/img/deti8mid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11710"/>
            <a:ext cx="3600400" cy="266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650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1"/>
    </mc:Choice>
    <mc:Fallback>
      <p:transition spd="slow" advTm="5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4" y="267494"/>
            <a:ext cx="1656184" cy="4652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3457" y="504699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фотографії</a:t>
            </a:r>
            <a:r>
              <a:rPr lang="ru-RU" sz="2400" dirty="0"/>
              <a:t> </a:t>
            </a:r>
            <a:r>
              <a:rPr lang="ru-RU" sz="2400" dirty="0" err="1"/>
              <a:t>рукописний</a:t>
            </a:r>
            <a:r>
              <a:rPr lang="ru-RU" sz="2400" dirty="0"/>
              <a:t> </a:t>
            </a:r>
            <a:r>
              <a:rPr lang="ru-RU" sz="2400" dirty="0" err="1"/>
              <a:t>бойовий</a:t>
            </a:r>
            <a:r>
              <a:rPr lang="ru-RU" sz="2400" dirty="0"/>
              <a:t> листок «</a:t>
            </a:r>
            <a:r>
              <a:rPr lang="ru-RU" sz="2400" dirty="0" err="1"/>
              <a:t>Окопна</a:t>
            </a:r>
            <a:r>
              <a:rPr lang="ru-RU" sz="2400" dirty="0"/>
              <a:t> правда» одного </a:t>
            </a:r>
            <a:endParaRPr lang="ru-RU" sz="2400" dirty="0" smtClean="0"/>
          </a:p>
          <a:p>
            <a:r>
              <a:rPr lang="ru-RU" sz="2400" dirty="0" smtClean="0"/>
              <a:t>з </a:t>
            </a:r>
            <a:r>
              <a:rPr lang="ru-RU" sz="2400" dirty="0" err="1"/>
              <a:t>підрозділів</a:t>
            </a:r>
            <a:r>
              <a:rPr lang="ru-RU" sz="2400" dirty="0"/>
              <a:t> 7-ої </a:t>
            </a:r>
            <a:r>
              <a:rPr lang="ru-RU" sz="2400" dirty="0" err="1"/>
              <a:t>бригади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err="1" smtClean="0"/>
              <a:t>морської</a:t>
            </a:r>
            <a:r>
              <a:rPr lang="ru-RU" sz="2400" dirty="0" smtClean="0"/>
              <a:t> </a:t>
            </a:r>
            <a:r>
              <a:rPr lang="ru-RU" sz="2400" dirty="0" err="1"/>
              <a:t>піхоти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/>
              <a:t>редагував</a:t>
            </a:r>
            <a:r>
              <a:rPr lang="ru-RU" sz="2400" dirty="0"/>
              <a:t> </a:t>
            </a:r>
            <a:r>
              <a:rPr lang="ru-RU" sz="2400" dirty="0" err="1"/>
              <a:t>тринадцятирічний</a:t>
            </a:r>
            <a:r>
              <a:rPr lang="ru-RU" sz="2400" dirty="0"/>
              <a:t> </a:t>
            </a:r>
            <a:r>
              <a:rPr lang="ru-RU" sz="2400" dirty="0" err="1"/>
              <a:t>Валерій</a:t>
            </a:r>
            <a:r>
              <a:rPr lang="ru-RU" sz="2400" dirty="0"/>
              <a:t> Волков. </a:t>
            </a:r>
            <a:endParaRPr lang="ru-RU" sz="2400" dirty="0" smtClean="0"/>
          </a:p>
          <a:p>
            <a:r>
              <a:rPr lang="ru-RU" sz="2400" dirty="0" err="1" smtClean="0"/>
              <a:t>Хлопець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загинув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/>
              <a:t>час оборони Севастополя.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45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6"/>
    </mc:Choice>
    <mc:Fallback>
      <p:transition spd="slow" advTm="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7534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покликом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юних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сердець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діти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ставали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підпільниками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партизанами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щоб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помститися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ворогові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смерть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батьків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братів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наругу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над матерями і сестрами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спалені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домівки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всі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нелюдські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злочини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фашистів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Діти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гинули в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боях,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їх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катували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гітлерівці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але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юні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герої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не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здавалися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10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51"/>
    </mc:Choice>
    <mc:Fallback>
      <p:transition spd="slow" advTm="6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55526"/>
            <a:ext cx="6768752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Діти</a:t>
            </a:r>
            <a:r>
              <a:rPr lang="ru-RU" sz="4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села </a:t>
            </a:r>
            <a:r>
              <a:rPr lang="ru-RU" sz="40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Левківці</a:t>
            </a:r>
            <a:endParaRPr lang="ru-RU" sz="40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uk-UA" sz="4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Тульчинського району </a:t>
            </a:r>
          </a:p>
          <a:p>
            <a:pPr algn="ctr"/>
            <a:r>
              <a:rPr lang="uk-UA" sz="4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віддали життя, </a:t>
            </a:r>
          </a:p>
          <a:p>
            <a:pPr algn="ctr"/>
            <a:r>
              <a:rPr lang="uk-UA" sz="4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але не скорилися ворогу…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04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9"/>
    </mc:Choice>
    <mc:Fallback>
      <p:transition spd="slow" advTm="3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5276" y="411510"/>
            <a:ext cx="619268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відомою</a:t>
            </a:r>
            <a:r>
              <a:rPr lang="ru-RU" sz="2000" dirty="0"/>
              <a:t> статистикою </a:t>
            </a:r>
            <a:r>
              <a:rPr lang="ru-RU" sz="2000" dirty="0" smtClean="0"/>
              <a:t> </a:t>
            </a:r>
            <a:r>
              <a:rPr lang="uk-UA" sz="2000" dirty="0" smtClean="0"/>
              <a:t>Друга </a:t>
            </a:r>
            <a:r>
              <a:rPr lang="uk-UA" sz="2000" dirty="0"/>
              <a:t>світова</a:t>
            </a:r>
            <a:r>
              <a:rPr lang="ru-RU" sz="2000" dirty="0"/>
              <a:t> </a:t>
            </a:r>
            <a:r>
              <a:rPr lang="ru-RU" sz="2000" dirty="0" err="1"/>
              <a:t>війна</a:t>
            </a:r>
            <a:r>
              <a:rPr lang="ru-RU" sz="2000" dirty="0"/>
              <a:t> забрала </a:t>
            </a:r>
            <a:r>
              <a:rPr lang="ru-RU" sz="2000" dirty="0" err="1"/>
              <a:t>близько</a:t>
            </a:r>
            <a:r>
              <a:rPr lang="ru-RU" sz="2000" dirty="0"/>
              <a:t> 27 млн. </a:t>
            </a:r>
            <a:r>
              <a:rPr lang="ru-RU" sz="2000" dirty="0" err="1"/>
              <a:t>життів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З </a:t>
            </a:r>
            <a:r>
              <a:rPr lang="ru-RU" sz="2000" dirty="0"/>
              <a:t>них </a:t>
            </a:r>
            <a:r>
              <a:rPr lang="ru-RU" sz="2000" dirty="0" err="1"/>
              <a:t>близько</a:t>
            </a:r>
            <a:r>
              <a:rPr lang="ru-RU" sz="2000" dirty="0"/>
              <a:t> 10 млн.-</a:t>
            </a:r>
            <a:r>
              <a:rPr lang="ru-RU" sz="2000" dirty="0" err="1"/>
              <a:t>солдати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/>
              <a:t>- люди </a:t>
            </a:r>
            <a:r>
              <a:rPr lang="ru-RU" sz="2000" dirty="0" err="1"/>
              <a:t>похилого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, </a:t>
            </a:r>
            <a:r>
              <a:rPr lang="ru-RU" sz="2000" dirty="0" err="1"/>
              <a:t>жінки</a:t>
            </a:r>
            <a:r>
              <a:rPr lang="ru-RU" sz="2000" dirty="0"/>
              <a:t>, </a:t>
            </a:r>
            <a:r>
              <a:rPr lang="ru-RU" sz="2000" dirty="0" err="1"/>
              <a:t>діти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Але </a:t>
            </a:r>
            <a:r>
              <a:rPr lang="ru-RU" sz="2000" dirty="0"/>
              <a:t>статистика </a:t>
            </a:r>
            <a:r>
              <a:rPr lang="ru-RU" sz="2000" dirty="0" err="1"/>
              <a:t>мовчить</a:t>
            </a:r>
            <a:r>
              <a:rPr lang="ru-RU" sz="2000" dirty="0"/>
              <a:t> про те, </a:t>
            </a:r>
            <a:endParaRPr lang="ru-RU" sz="2000" dirty="0" smtClean="0"/>
          </a:p>
          <a:p>
            <a:r>
              <a:rPr lang="ru-RU" sz="2000" dirty="0" err="1"/>
              <a:t>с</a:t>
            </a:r>
            <a:r>
              <a:rPr lang="ru-RU" sz="2000" dirty="0" err="1" smtClean="0"/>
              <a:t>кільки</a:t>
            </a:r>
            <a:r>
              <a:rPr lang="ru-RU" sz="2000" dirty="0" smtClean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загинуло</a:t>
            </a:r>
            <a:r>
              <a:rPr lang="ru-RU" sz="2000" dirty="0"/>
              <a:t> в роки </a:t>
            </a:r>
            <a:r>
              <a:rPr lang="ru-RU" sz="2000" dirty="0" err="1"/>
              <a:t>Друго</a:t>
            </a:r>
            <a:r>
              <a:rPr lang="uk-UA" sz="2000" dirty="0"/>
              <a:t>ї світової війни</a:t>
            </a:r>
            <a:r>
              <a:rPr lang="ru-RU" sz="2000" dirty="0"/>
              <a:t>. </a:t>
            </a:r>
          </a:p>
          <a:p>
            <a:endParaRPr lang="ru-RU" sz="1400" dirty="0" smtClean="0"/>
          </a:p>
          <a:p>
            <a:r>
              <a:rPr lang="ru-RU" sz="2000" dirty="0" smtClean="0"/>
              <a:t>Таких </a:t>
            </a:r>
            <a:r>
              <a:rPr lang="ru-RU" sz="2000" dirty="0" err="1"/>
              <a:t>даних</a:t>
            </a:r>
            <a:r>
              <a:rPr lang="ru-RU" sz="2000" dirty="0"/>
              <a:t> просто </a:t>
            </a:r>
            <a:r>
              <a:rPr lang="ru-RU" sz="2000" dirty="0" err="1"/>
              <a:t>немає</a:t>
            </a:r>
            <a:r>
              <a:rPr lang="ru-RU" sz="2000" dirty="0"/>
              <a:t>. </a:t>
            </a:r>
          </a:p>
          <a:p>
            <a:endParaRPr lang="ru-RU" sz="1400" dirty="0" smtClean="0"/>
          </a:p>
          <a:p>
            <a:r>
              <a:rPr lang="ru-RU" sz="2000" dirty="0" err="1" smtClean="0"/>
              <a:t>Війна</a:t>
            </a:r>
            <a:r>
              <a:rPr lang="ru-RU" sz="2000" dirty="0" smtClean="0"/>
              <a:t> </a:t>
            </a:r>
            <a:r>
              <a:rPr lang="ru-RU" sz="2000" dirty="0" err="1"/>
              <a:t>покалічила</a:t>
            </a:r>
            <a:r>
              <a:rPr lang="ru-RU" sz="2000" dirty="0"/>
              <a:t> </a:t>
            </a:r>
            <a:r>
              <a:rPr lang="ru-RU" sz="2000" dirty="0" err="1"/>
              <a:t>тисячі</a:t>
            </a:r>
            <a:r>
              <a:rPr lang="ru-RU" sz="2000" dirty="0"/>
              <a:t> </a:t>
            </a:r>
            <a:r>
              <a:rPr lang="ru-RU" sz="2000" dirty="0" err="1"/>
              <a:t>дитячих</a:t>
            </a:r>
            <a:r>
              <a:rPr lang="ru-RU" sz="2000" dirty="0"/>
              <a:t> </a:t>
            </a:r>
            <a:r>
              <a:rPr lang="ru-RU" sz="2000" dirty="0" err="1"/>
              <a:t>доль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err="1" smtClean="0"/>
              <a:t>відняла</a:t>
            </a:r>
            <a:r>
              <a:rPr lang="ru-RU" sz="2000" dirty="0" smtClean="0"/>
              <a:t> </a:t>
            </a:r>
            <a:r>
              <a:rPr lang="ru-RU" sz="2000" dirty="0" err="1"/>
              <a:t>світле</a:t>
            </a:r>
            <a:r>
              <a:rPr lang="ru-RU" sz="2000" dirty="0"/>
              <a:t> </a:t>
            </a:r>
            <a:r>
              <a:rPr lang="ru-RU" sz="2000" dirty="0" smtClean="0"/>
              <a:t>й </a:t>
            </a:r>
            <a:r>
              <a:rPr lang="ru-RU" sz="2000" dirty="0" err="1"/>
              <a:t>радісне</a:t>
            </a:r>
            <a:r>
              <a:rPr lang="ru-RU" sz="2000" dirty="0"/>
              <a:t> </a:t>
            </a:r>
            <a:r>
              <a:rPr lang="ru-RU" sz="2000" dirty="0" err="1"/>
              <a:t>дитинство</a:t>
            </a:r>
            <a:r>
              <a:rPr lang="ru-RU" sz="20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13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7"/>
    </mc:Choice>
    <mc:Fallback>
      <p:transition spd="slow" advTm="8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83517"/>
            <a:ext cx="6624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...Була</a:t>
            </a:r>
            <a:r>
              <a:rPr lang="uk-UA" sz="2400" dirty="0"/>
              <a:t> остання воєнна зима. </a:t>
            </a:r>
            <a:endParaRPr lang="uk-UA" sz="2400" dirty="0" smtClean="0"/>
          </a:p>
          <a:p>
            <a:r>
              <a:rPr lang="uk-UA" sz="2400" dirty="0" smtClean="0"/>
              <a:t>Народні </a:t>
            </a:r>
            <a:r>
              <a:rPr lang="uk-UA" sz="2400" dirty="0"/>
              <a:t>месники переслідували ворога. </a:t>
            </a:r>
            <a:endParaRPr lang="ru-RU" sz="2400" dirty="0"/>
          </a:p>
          <a:p>
            <a:endParaRPr lang="uk-UA" sz="1600" dirty="0" smtClean="0"/>
          </a:p>
          <a:p>
            <a:r>
              <a:rPr lang="uk-UA" sz="2400" dirty="0" smtClean="0"/>
              <a:t>В </a:t>
            </a:r>
            <a:r>
              <a:rPr lang="uk-UA" sz="2400" dirty="0"/>
              <a:t>лісах Вінницької області з'я­вилося велике партизансь­ке з'єднання полковника Мельника. </a:t>
            </a:r>
            <a:endParaRPr lang="ru-RU" sz="2400" dirty="0"/>
          </a:p>
          <a:p>
            <a:endParaRPr lang="uk-UA" sz="1600" dirty="0" smtClean="0"/>
          </a:p>
          <a:p>
            <a:r>
              <a:rPr lang="uk-UA" sz="2400" dirty="0" smtClean="0"/>
              <a:t>Вигідним </a:t>
            </a:r>
            <a:r>
              <a:rPr lang="uk-UA" sz="2400" dirty="0"/>
              <a:t>страте­гічним пунктом партизани обрали село </a:t>
            </a:r>
            <a:r>
              <a:rPr lang="uk-UA" sz="2400" dirty="0" err="1"/>
              <a:t>Левківці</a:t>
            </a:r>
            <a:r>
              <a:rPr lang="uk-UA" sz="2400" dirty="0"/>
              <a:t>, </a:t>
            </a:r>
            <a:endParaRPr lang="uk-UA" sz="2400" dirty="0" smtClean="0"/>
          </a:p>
          <a:p>
            <a:r>
              <a:rPr lang="uk-UA" sz="2400" dirty="0" smtClean="0"/>
              <a:t>в </a:t>
            </a:r>
            <a:r>
              <a:rPr lang="uk-UA" sz="2400" dirty="0"/>
              <a:t>яке </a:t>
            </a:r>
            <a:r>
              <a:rPr lang="uk-UA" sz="2400" dirty="0" smtClean="0"/>
              <a:t>партизани увійшли в </a:t>
            </a:r>
            <a:r>
              <a:rPr lang="uk-UA" sz="2400" dirty="0"/>
              <a:t>ніч на </a:t>
            </a:r>
            <a:r>
              <a:rPr lang="ru-RU" sz="2400" dirty="0"/>
              <a:t>14 </a:t>
            </a:r>
            <a:r>
              <a:rPr lang="uk-UA" sz="2400" dirty="0"/>
              <a:t>січня.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98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5"/>
    </mc:Choice>
    <mc:Fallback>
      <p:transition spd="slow" advTm="7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954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Свою </a:t>
            </a:r>
            <a:r>
              <a:rPr lang="uk-UA" sz="2000" dirty="0" smtClean="0"/>
              <a:t>допомо­гу партизанам  </a:t>
            </a:r>
            <a:r>
              <a:rPr lang="uk-UA" sz="2000" dirty="0"/>
              <a:t>запропонували хлопці та дівчата </a:t>
            </a:r>
            <a:r>
              <a:rPr lang="uk-UA" sz="2000" dirty="0" smtClean="0"/>
              <a:t>села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9163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Підібрали найбільш пере­вірених, яким можна було довірити відповідальне бой­ове завдання.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Невеликими </a:t>
            </a:r>
            <a:r>
              <a:rPr lang="uk-UA" sz="2000" dirty="0"/>
              <a:t>групами юнаки та дівчата відправились у розвідку.</a:t>
            </a:r>
            <a:endParaRPr lang="ru-RU" sz="2000" dirty="0"/>
          </a:p>
          <a:p>
            <a:endParaRPr lang="uk-UA" sz="2000" dirty="0" smtClean="0"/>
          </a:p>
          <a:p>
            <a:r>
              <a:rPr lang="uk-UA" sz="2000" dirty="0" smtClean="0"/>
              <a:t>Із </a:t>
            </a:r>
            <a:r>
              <a:rPr lang="uk-UA" sz="2000" dirty="0"/>
              <a:t>бойового завдання по­вернулись лише дві </a:t>
            </a:r>
            <a:r>
              <a:rPr lang="uk-UA" sz="2000" dirty="0" smtClean="0"/>
              <a:t>групи...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08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3"/>
    </mc:Choice>
    <mc:Fallback>
      <p:transition spd="slow" advTm="7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0" y="1995686"/>
            <a:ext cx="1664889" cy="215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164" y="4305286"/>
            <a:ext cx="284229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В. </a:t>
            </a:r>
            <a:r>
              <a:rPr lang="uk-UA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Нарядчук</a:t>
            </a:r>
            <a:endParaRPr lang="ru-RU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54" y="2053931"/>
            <a:ext cx="1568430" cy="212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9761" y="4299942"/>
            <a:ext cx="284229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М. Козачко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9502"/>
            <a:ext cx="8208912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Як </a:t>
            </a:r>
            <a:r>
              <a:rPr lang="uk-UA" sz="2000" dirty="0"/>
              <a:t>стало відомо пізніше, Ва­силь </a:t>
            </a:r>
            <a:r>
              <a:rPr lang="uk-UA" sz="2000" dirty="0" err="1"/>
              <a:t>Нарядчук</a:t>
            </a:r>
            <a:r>
              <a:rPr lang="uk-UA" sz="2000" dirty="0"/>
              <a:t> і Михайло Козачко потрапили </a:t>
            </a:r>
            <a:endParaRPr lang="uk-UA" sz="2000" dirty="0" smtClean="0"/>
          </a:p>
          <a:p>
            <a:r>
              <a:rPr lang="uk-UA" sz="2000" dirty="0" smtClean="0"/>
              <a:t>у </a:t>
            </a:r>
            <a:r>
              <a:rPr lang="uk-UA" sz="2000" dirty="0"/>
              <a:t>воро­жу </a:t>
            </a:r>
            <a:r>
              <a:rPr lang="uk-UA" sz="2000" dirty="0" smtClean="0"/>
              <a:t>засідку </a:t>
            </a:r>
            <a:r>
              <a:rPr lang="uk-UA" sz="2000" dirty="0"/>
              <a:t>і бойове завдан­ня </a:t>
            </a:r>
            <a:r>
              <a:rPr lang="uk-UA" sz="2000" dirty="0" smtClean="0"/>
              <a:t>виконати не </a:t>
            </a:r>
            <a:r>
              <a:rPr lang="uk-UA" sz="2000" dirty="0"/>
              <a:t>змогли </a:t>
            </a:r>
            <a:r>
              <a:rPr lang="uk-UA" sz="2000" dirty="0" smtClean="0"/>
              <a:t>. </a:t>
            </a:r>
          </a:p>
          <a:p>
            <a:endParaRPr lang="uk-UA" sz="1050" dirty="0"/>
          </a:p>
          <a:p>
            <a:r>
              <a:rPr lang="uk-UA" sz="2000" dirty="0" smtClean="0"/>
              <a:t>Хлопці </a:t>
            </a:r>
            <a:r>
              <a:rPr lang="uk-UA" sz="2000" dirty="0"/>
              <a:t>були затримані і після обшу­ку заарештовані. </a:t>
            </a:r>
            <a:endParaRPr lang="uk-UA" sz="2000" dirty="0" smtClean="0"/>
          </a:p>
          <a:p>
            <a:r>
              <a:rPr lang="uk-UA" sz="2000" dirty="0" smtClean="0"/>
              <a:t>Їх </a:t>
            </a:r>
            <a:r>
              <a:rPr lang="uk-UA" sz="2000" dirty="0"/>
              <a:t>викрили партизанські перепустки, що були в їх </a:t>
            </a:r>
            <a:r>
              <a:rPr lang="uk-UA" sz="2000" dirty="0" smtClean="0"/>
              <a:t>кишенях… 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59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8"/>
    </mc:Choice>
    <mc:Fallback>
      <p:transition spd="slow" advTm="9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9" y="543788"/>
            <a:ext cx="1368152" cy="18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01" y="543788"/>
            <a:ext cx="1373669" cy="185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77" y="543787"/>
            <a:ext cx="1369347" cy="18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3787"/>
            <a:ext cx="1379544" cy="185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0725" y="2439644"/>
            <a:ext cx="284229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С. </a:t>
            </a:r>
            <a:r>
              <a:rPr lang="uk-UA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Вихристюк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84501" y="2420459"/>
            <a:ext cx="284229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В. </a:t>
            </a:r>
            <a:r>
              <a:rPr lang="uk-UA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Вихристюк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94155" y="2428733"/>
            <a:ext cx="284229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М.</a:t>
            </a:r>
            <a:r>
              <a:rPr lang="uk-UA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Копійко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2870" y="2417920"/>
            <a:ext cx="284229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Г.Козуб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1490" y="2822268"/>
            <a:ext cx="7423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Дуже корисними були дані, що доставили </a:t>
            </a:r>
            <a:endParaRPr lang="uk-UA" sz="2400" dirty="0" smtClean="0"/>
          </a:p>
          <a:p>
            <a:r>
              <a:rPr lang="uk-UA" sz="2400" dirty="0" smtClean="0"/>
              <a:t>юні розв­ідники з другої групи  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00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0"/>
    </mc:Choice>
    <mc:Fallback>
      <p:transition spd="slow" advTm="10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161" y="699542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Після своєї поразки оку­панти з нечуваною люттю кинулися на жителів </a:t>
            </a:r>
            <a:r>
              <a:rPr lang="uk-UA" sz="2400" dirty="0" err="1"/>
              <a:t>Левковець</a:t>
            </a:r>
            <a:r>
              <a:rPr lang="uk-UA" sz="2400" dirty="0"/>
              <a:t>. </a:t>
            </a:r>
            <a:endParaRPr lang="uk-UA" sz="2400" dirty="0" smtClean="0"/>
          </a:p>
          <a:p>
            <a:r>
              <a:rPr lang="uk-UA" sz="2400" dirty="0" smtClean="0"/>
              <a:t>На </a:t>
            </a:r>
            <a:r>
              <a:rPr lang="uk-UA" sz="2400" dirty="0"/>
              <a:t>другий день після бою за доносом місце­вих поліцаїв були схоплені і відправлені в Шпиків Мотря </a:t>
            </a:r>
            <a:r>
              <a:rPr lang="uk-UA" sz="2400" dirty="0" err="1"/>
              <a:t>Копійко</a:t>
            </a:r>
            <a:r>
              <a:rPr lang="uk-UA" sz="2400" dirty="0"/>
              <a:t>, брати </a:t>
            </a:r>
            <a:r>
              <a:rPr lang="uk-UA" sz="2400" dirty="0" err="1"/>
              <a:t>Вихристюки</a:t>
            </a:r>
            <a:r>
              <a:rPr lang="uk-UA" sz="2400" dirty="0"/>
              <a:t> і останньою була заарешто­вана Ганна Козуб. </a:t>
            </a:r>
            <a:endParaRPr lang="uk-UA" sz="2400" dirty="0" smtClean="0"/>
          </a:p>
          <a:p>
            <a:r>
              <a:rPr lang="uk-UA" sz="2400" dirty="0" smtClean="0"/>
              <a:t>Яких </a:t>
            </a:r>
            <a:r>
              <a:rPr lang="uk-UA" sz="2400" dirty="0"/>
              <a:t>тіль­ки знущань не зазнали ці хлопці і дівчата...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56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8"/>
    </mc:Choice>
    <mc:Fallback>
      <p:transition spd="slow" advTm="6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ї документи\Школа\ВВВ\Діти війни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46" y="483518"/>
            <a:ext cx="3024336" cy="403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7922" y="483518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Пішки гнали понівечених, змучених юних розвідників від </a:t>
            </a:r>
            <a:r>
              <a:rPr lang="uk-UA" sz="2000" dirty="0" err="1"/>
              <a:t>Шпикова</a:t>
            </a:r>
            <a:r>
              <a:rPr lang="uk-UA" sz="2000" dirty="0"/>
              <a:t> до Печери.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Мо­лоденькі </a:t>
            </a:r>
            <a:r>
              <a:rPr lang="uk-UA" sz="2000" dirty="0"/>
              <a:t>ялини і старі сосни не могли на цей раз ні схо­вати, ні захистити дітей.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А </a:t>
            </a:r>
            <a:r>
              <a:rPr lang="uk-UA" sz="2000" dirty="0"/>
              <a:t>вранці 16 лютого 1944 року гримну­ли постріли на скелі Пів­денного Бугу. </a:t>
            </a:r>
            <a:endParaRPr lang="uk-UA" sz="2000" dirty="0" smtClean="0"/>
          </a:p>
          <a:p>
            <a:r>
              <a:rPr lang="uk-UA" sz="2000" dirty="0" smtClean="0"/>
              <a:t>Холодні </a:t>
            </a:r>
            <a:r>
              <a:rPr lang="uk-UA" sz="2000" dirty="0"/>
              <a:t>зимові води забрали в свою гли­бінь шість юних розвідників-сміливців </a:t>
            </a:r>
            <a:endParaRPr lang="uk-UA" sz="2000" dirty="0" smtClean="0"/>
          </a:p>
          <a:p>
            <a:r>
              <a:rPr lang="uk-UA" sz="2000" dirty="0" smtClean="0"/>
              <a:t>села </a:t>
            </a:r>
            <a:r>
              <a:rPr lang="uk-UA" sz="2000" dirty="0" err="1" smtClean="0"/>
              <a:t>Левковець</a:t>
            </a:r>
            <a:r>
              <a:rPr lang="uk-UA" sz="2000" dirty="0"/>
              <a:t>, </a:t>
            </a:r>
            <a:endParaRPr lang="uk-UA" sz="2000" dirty="0" smtClean="0"/>
          </a:p>
          <a:p>
            <a:r>
              <a:rPr lang="uk-UA" sz="2000" dirty="0" smtClean="0"/>
              <a:t>які </a:t>
            </a:r>
            <a:r>
              <a:rPr lang="uk-UA" sz="2000" dirty="0"/>
              <a:t>віддали своє життя за </a:t>
            </a:r>
            <a:r>
              <a:rPr lang="uk-UA" sz="2000" dirty="0" smtClean="0"/>
              <a:t>сво­боду…</a:t>
            </a:r>
            <a:endParaRPr lang="uk-U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6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47"/>
    </mc:Choice>
    <mc:Fallback>
      <p:transition spd="slow" advTm="10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atali\Downloads\20160505_1631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r="2773" b="5605"/>
          <a:stretch/>
        </p:blipFill>
        <p:spPr bwMode="auto">
          <a:xfrm>
            <a:off x="1979712" y="1606701"/>
            <a:ext cx="5352426" cy="291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04949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Експозиція в краєзнавчому музеї міста Тульчина 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43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8"/>
    </mc:Choice>
    <mc:Fallback>
      <p:transition spd="slow" advTm="4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W2 Monu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7374"/>
          <a:stretch/>
        </p:blipFill>
        <p:spPr bwMode="auto">
          <a:xfrm>
            <a:off x="467544" y="267494"/>
            <a:ext cx="4397339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751812"/>
            <a:ext cx="512061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Село </a:t>
            </a:r>
            <a:r>
              <a:rPr lang="ru-RU" sz="2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Левківці</a:t>
            </a:r>
            <a:endParaRPr lang="ru-RU" sz="28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uk-UA" sz="2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Пам</a:t>
            </a:r>
            <a:r>
              <a:rPr lang="en-US" sz="2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’</a:t>
            </a:r>
            <a:r>
              <a:rPr lang="uk-UA" sz="2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ятник</a:t>
            </a:r>
            <a:r>
              <a:rPr lang="uk-UA" sz="2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воїнам-односельчанам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90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5"/>
    </mc:Choice>
    <mc:Fallback>
      <p:transition spd="slow" advTm="4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56" y="915566"/>
            <a:ext cx="512061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Вічна слава </a:t>
            </a:r>
          </a:p>
          <a:p>
            <a:pPr algn="ctr"/>
            <a:r>
              <a:rPr lang="uk-UA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дітям-героям</a:t>
            </a:r>
          </a:p>
          <a:p>
            <a:pPr algn="ctr"/>
            <a:r>
              <a:rPr lang="uk-UA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села </a:t>
            </a:r>
            <a:r>
              <a:rPr lang="uk-UA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Левківці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87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0"/>
    </mc:Choice>
    <mc:Fallback>
      <p:transition spd="slow" advTm="2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71550"/>
            <a:ext cx="568863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Діти</a:t>
            </a:r>
            <a:r>
              <a:rPr lang="ru-RU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залишалися</a:t>
            </a:r>
            <a:r>
              <a:rPr lang="ru-RU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сиротами…</a:t>
            </a:r>
            <a:endParaRPr lang="ru-RU" sz="48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78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9"/>
    </mc:Choice>
    <mc:Fallback>
      <p:transition spd="slow" advTm="2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ї документи\Школа\ВВВ\Діти війни\дети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/>
          <a:stretch/>
        </p:blipFill>
        <p:spPr bwMode="auto">
          <a:xfrm>
            <a:off x="3923928" y="309417"/>
            <a:ext cx="3071468" cy="266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мої документи\Школа\ВВВ\Діти війни\Новая папка\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3581"/>
            <a:ext cx="2952328" cy="234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ї документи\Школа\ВВВ\Діти війни\Новая папка\image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8683"/>
            <a:ext cx="32385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19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2"/>
    </mc:Choice>
    <mc:Fallback>
      <p:transition spd="slow" advTm="5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ої документи\Школа\ВВВ\Діти війни\Новая папка\imag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42" y="421106"/>
            <a:ext cx="2881719" cy="4269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мої документи\Школа\ВВВ\Діти війни\Новая папка\1343477571_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5" y="324234"/>
            <a:ext cx="2992505" cy="213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мої документи\Школа\ВВВ\Діти війни\Новая папка\diti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" y="2571750"/>
            <a:ext cx="2964794" cy="214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мої документи\Школа\ВВВ\Діти війни\Новая папка\imag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707904" y="1131590"/>
            <a:ext cx="2035472" cy="305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18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4"/>
    </mc:Choice>
    <mc:Fallback>
      <p:transition spd="slow" advTm="6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20990"/>
            <a:ext cx="615719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…</a:t>
            </a:r>
            <a:r>
              <a:rPr lang="ru-RU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воювали</a:t>
            </a:r>
            <a:r>
              <a:rPr lang="ru-RU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поруч</a:t>
            </a:r>
            <a:r>
              <a:rPr lang="ru-RU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із</a:t>
            </a:r>
            <a:r>
              <a:rPr lang="ru-RU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дорослими</a:t>
            </a:r>
            <a:r>
              <a:rPr lang="ru-RU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…</a:t>
            </a:r>
            <a:endParaRPr lang="ru-RU" sz="48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08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2"/>
    </mc:Choice>
    <mc:Fallback>
      <p:transition spd="slow" advTm="2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1057" y="411510"/>
            <a:ext cx="5695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 </a:t>
            </a:r>
            <a:r>
              <a:rPr lang="ru-RU" sz="2400" dirty="0" err="1"/>
              <a:t>страшні</a:t>
            </a:r>
            <a:r>
              <a:rPr lang="ru-RU" sz="2400" dirty="0"/>
              <a:t> роки </a:t>
            </a:r>
            <a:r>
              <a:rPr lang="ru-RU" sz="2400" dirty="0" err="1"/>
              <a:t>війни</a:t>
            </a:r>
            <a:r>
              <a:rPr lang="ru-RU" sz="2400" dirty="0"/>
              <a:t> разом </a:t>
            </a:r>
            <a:endParaRPr lang="ru-RU" sz="2400" dirty="0" smtClean="0"/>
          </a:p>
          <a:p>
            <a:pPr algn="ctr"/>
            <a:r>
              <a:rPr lang="ru-RU" sz="2400" dirty="0" smtClean="0"/>
              <a:t>з </a:t>
            </a:r>
            <a:r>
              <a:rPr lang="ru-RU" sz="2400" dirty="0" err="1"/>
              <a:t>дорослими</a:t>
            </a:r>
            <a:r>
              <a:rPr lang="ru-RU" sz="2400" dirty="0"/>
              <a:t> </a:t>
            </a:r>
            <a:r>
              <a:rPr lang="ru-RU" sz="2400" dirty="0" smtClean="0"/>
              <a:t>за </a:t>
            </a:r>
            <a:r>
              <a:rPr lang="ru-RU" sz="2400" dirty="0" err="1"/>
              <a:t>зброю</a:t>
            </a:r>
            <a:r>
              <a:rPr lang="ru-RU" sz="2400" dirty="0"/>
              <a:t> </a:t>
            </a:r>
            <a:r>
              <a:rPr lang="ru-RU" sz="2400" dirty="0" err="1" smtClean="0"/>
              <a:t>взялися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діти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/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/>
              <a:t>захистити</a:t>
            </a:r>
            <a:r>
              <a:rPr lang="ru-RU" sz="2400" dirty="0"/>
              <a:t> </a:t>
            </a:r>
            <a:r>
              <a:rPr lang="ru-RU" sz="2400" dirty="0" err="1" smtClean="0"/>
              <a:t>Батьківщину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/>
              <a:t>ненависного</a:t>
            </a:r>
            <a:r>
              <a:rPr lang="ru-RU" sz="2400" dirty="0"/>
              <a:t> </a:t>
            </a:r>
            <a:r>
              <a:rPr lang="ru-RU" sz="2400" dirty="0" smtClean="0"/>
              <a:t>ворога </a:t>
            </a:r>
            <a:endParaRPr lang="ru-RU" sz="2400" dirty="0"/>
          </a:p>
        </p:txBody>
      </p:sp>
      <p:pic>
        <p:nvPicPr>
          <p:cNvPr id="3077" name="Picture 5" descr="D:\мої документи\Школа\ВВВ\Діти війни\y40GHPG_Nb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51210"/>
            <a:ext cx="3842830" cy="256188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мої документи\Школа\ВВВ\Діти війни\at8747686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3064"/>
            <a:ext cx="3528392" cy="26462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17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8"/>
    </mc:Choice>
    <mc:Fallback>
      <p:transition spd="slow" advTm="5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839"/>
            <a:ext cx="2880320" cy="417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3" name="Picture 3" descr="D:\мої документи\Школа\ВВВ\Діти війни\0_baab8_3b8e9d21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07" y="339502"/>
            <a:ext cx="2771076" cy="406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ої документи\Школа\ВВВ\Діти війни\0_baab4_2f963719_X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7533"/>
            <a:ext cx="2808312" cy="427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149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7"/>
    </mc:Choice>
    <mc:Fallback>
      <p:transition spd="slow" advTm="5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568" y="472037"/>
            <a:ext cx="4799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йшли</a:t>
            </a:r>
            <a:r>
              <a:rPr lang="ru-RU" sz="2400" dirty="0" smtClean="0"/>
              <a:t> </a:t>
            </a:r>
            <a:r>
              <a:rPr lang="ru-RU" sz="2400" dirty="0"/>
              <a:t>на фронт </a:t>
            </a:r>
            <a:endParaRPr lang="ru-RU" sz="2400" dirty="0" smtClean="0"/>
          </a:p>
          <a:p>
            <a:pPr algn="ctr"/>
            <a:r>
              <a:rPr lang="ru-RU" sz="2400" dirty="0" smtClean="0"/>
              <a:t>у </a:t>
            </a:r>
            <a:r>
              <a:rPr lang="ru-RU" sz="2400" dirty="0" err="1"/>
              <a:t>військові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/>
            <a:r>
              <a:rPr lang="ru-RU" sz="2400" dirty="0" smtClean="0"/>
              <a:t>ставали </a:t>
            </a:r>
            <a:r>
              <a:rPr lang="ru-RU" sz="2400" dirty="0" err="1"/>
              <a:t>синами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/>
              <a:t>й дочками </a:t>
            </a:r>
            <a:r>
              <a:rPr lang="ru-RU" sz="2400" dirty="0" err="1" smtClean="0"/>
              <a:t>полків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5" name="Picture 3" descr="D:\мої документи\Школа\ВВВ\Діти війни\at223890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1360"/>
            <a:ext cx="2477494" cy="369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1.thematicnews.com/uploads/images/00/00/41/2015/04/10/aa4468e6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r="4640" b="6260"/>
          <a:stretch/>
        </p:blipFill>
        <p:spPr bwMode="auto">
          <a:xfrm>
            <a:off x="229283" y="627534"/>
            <a:ext cx="3211130" cy="224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ої документи\Школа\ВВВ\Діти війни\Новая папка\yakuch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55726"/>
            <a:ext cx="3510820" cy="221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45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2"/>
    </mc:Choice>
    <mc:Fallback>
      <p:transition spd="slow" advTm="6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.1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8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0.8|1.1|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0.5|1.1|0.4|1|0.4|0.9|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1|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1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3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502</Words>
  <Application>Microsoft Office PowerPoint</Application>
  <PresentationFormat>Экран (16:9)</PresentationFormat>
  <Paragraphs>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Natali</cp:lastModifiedBy>
  <cp:revision>26</cp:revision>
  <dcterms:created xsi:type="dcterms:W3CDTF">2016-04-21T11:32:19Z</dcterms:created>
  <dcterms:modified xsi:type="dcterms:W3CDTF">2016-05-09T21:03:17Z</dcterms:modified>
</cp:coreProperties>
</file>