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1" r:id="rId3"/>
    <p:sldId id="257" r:id="rId4"/>
    <p:sldId id="260" r:id="rId5"/>
    <p:sldId id="258" r:id="rId6"/>
    <p:sldId id="261" r:id="rId7"/>
    <p:sldId id="259" r:id="rId8"/>
    <p:sldId id="262" r:id="rId9"/>
    <p:sldId id="263" r:id="rId10"/>
    <p:sldId id="266" r:id="rId11"/>
    <p:sldId id="269" r:id="rId12"/>
    <p:sldId id="264" r:id="rId13"/>
    <p:sldId id="265" r:id="rId14"/>
    <p:sldId id="278" r:id="rId15"/>
    <p:sldId id="267" r:id="rId16"/>
    <p:sldId id="277" r:id="rId17"/>
    <p:sldId id="268" r:id="rId18"/>
    <p:sldId id="279" r:id="rId19"/>
    <p:sldId id="270" r:id="rId20"/>
    <p:sldId id="271" r:id="rId21"/>
    <p:sldId id="272" r:id="rId22"/>
    <p:sldId id="273" r:id="rId23"/>
    <p:sldId id="274" r:id="rId24"/>
    <p:sldId id="282" r:id="rId25"/>
    <p:sldId id="276" r:id="rId26"/>
    <p:sldId id="280" r:id="rId2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9" autoAdjust="0"/>
    <p:restoredTop sz="94660"/>
  </p:normalViewPr>
  <p:slideViewPr>
    <p:cSldViewPr snapToGrid="0">
      <p:cViewPr varScale="1">
        <p:scale>
          <a:sx n="60" d="100"/>
          <a:sy n="60" d="100"/>
        </p:scale>
        <p:origin x="366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C9E11-0BA7-4E88-A558-6C32E9DEFE1D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1E495-85EC-49F0-8702-DC51FC0434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61944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C9E11-0BA7-4E88-A558-6C32E9DEFE1D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1E495-85EC-49F0-8702-DC51FC0434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74043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C9E11-0BA7-4E88-A558-6C32E9DEFE1D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1E495-85EC-49F0-8702-DC51FC0434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7221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C9E11-0BA7-4E88-A558-6C32E9DEFE1D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1E495-85EC-49F0-8702-DC51FC0434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68164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C9E11-0BA7-4E88-A558-6C32E9DEFE1D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1E495-85EC-49F0-8702-DC51FC0434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885730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C9E11-0BA7-4E88-A558-6C32E9DEFE1D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1E495-85EC-49F0-8702-DC51FC0434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13142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C9E11-0BA7-4E88-A558-6C32E9DEFE1D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1E495-85EC-49F0-8702-DC51FC0434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63494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C9E11-0BA7-4E88-A558-6C32E9DEFE1D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1E495-85EC-49F0-8702-DC51FC0434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32905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C9E11-0BA7-4E88-A558-6C32E9DEFE1D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1E495-85EC-49F0-8702-DC51FC0434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77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C9E11-0BA7-4E88-A558-6C32E9DEFE1D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1E495-85EC-49F0-8702-DC51FC0434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610320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CC9E11-0BA7-4E88-A558-6C32E9DEFE1D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A1E495-85EC-49F0-8702-DC51FC0434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41934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CC9E11-0BA7-4E88-A558-6C32E9DEFE1D}" type="datetimeFigureOut">
              <a:rPr lang="ru-RU" smtClean="0"/>
              <a:t>28.12.2017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A1E495-85EC-49F0-8702-DC51FC0434C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21100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jp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jp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jpg"/><Relationship Id="rId4" Type="http://schemas.openxmlformats.org/officeDocument/2006/relationships/image" Target="../media/image12.jp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jpg"/><Relationship Id="rId4" Type="http://schemas.openxmlformats.org/officeDocument/2006/relationships/image" Target="../media/image12.jp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5.jpg"/><Relationship Id="rId4" Type="http://schemas.openxmlformats.org/officeDocument/2006/relationships/image" Target="../media/image12.jp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jpg"/><Relationship Id="rId4" Type="http://schemas.openxmlformats.org/officeDocument/2006/relationships/image" Target="../media/image5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Картинки по запросу фон для презентації з біології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19352" y="593765"/>
            <a:ext cx="9002111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6600" b="1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0070C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Колоніальні організми </a:t>
            </a:r>
            <a:endParaRPr lang="ru-RU" sz="6600" b="1" cap="none" spc="0" dirty="0">
              <a:ln w="9525">
                <a:solidFill>
                  <a:srgbClr val="7030A0"/>
                </a:solidFill>
                <a:prstDash val="solid"/>
              </a:ln>
              <a:solidFill>
                <a:srgbClr val="0070C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0262" y="2490952"/>
            <a:ext cx="3405351" cy="301515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28290" y="2617076"/>
            <a:ext cx="3294993" cy="35911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07389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Картинки по запросу фон для презентації з біології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690655" y="770731"/>
            <a:ext cx="10723016" cy="2616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11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372052" y="901536"/>
            <a:ext cx="6033448" cy="230832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7200" b="1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1-</a:t>
            </a:r>
            <a:r>
              <a:rPr lang="uk-UA" sz="7200" b="1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Г,2-А,3-Б,4-Д</a:t>
            </a:r>
          </a:p>
          <a:p>
            <a:pPr algn="ctr"/>
            <a:r>
              <a:rPr lang="uk-UA" sz="7200" b="1" cap="none" spc="0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1-А,2-Д,3-Б,4-Г</a:t>
            </a:r>
            <a:endParaRPr lang="ru-RU" sz="7200" b="1" cap="none" spc="0" dirty="0">
              <a:ln w="9525">
                <a:solidFill>
                  <a:srgbClr val="7030A0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99" y="1358824"/>
            <a:ext cx="2685174" cy="264072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45572" y="3602038"/>
            <a:ext cx="3429000" cy="2667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431177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Картинки по запросу фон для презентації з біології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690655" y="770731"/>
            <a:ext cx="10723016" cy="2616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11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49086" y="293678"/>
            <a:ext cx="10564585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7200" b="1" cap="none" spc="0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Чому квашені овочі зберігаються значно  довше?</a:t>
            </a:r>
            <a:endParaRPr lang="ru-RU" sz="7200" b="1" cap="none" spc="0" dirty="0">
              <a:ln w="9525">
                <a:solidFill>
                  <a:srgbClr val="7030A0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725" y="2817995"/>
            <a:ext cx="4151324" cy="358588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6787" y="3447073"/>
            <a:ext cx="3577557" cy="34109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44283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Картинки по запросу фон для презентації з біології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570186" y="709176"/>
            <a:ext cx="11051627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uk-UA" sz="5400" b="1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«</a:t>
            </a:r>
            <a:r>
              <a:rPr lang="uk-UA" sz="5400" b="1" dirty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Вольвокс нас цікавить тому, що він винайшов смерть.» </a:t>
            </a:r>
            <a:endParaRPr lang="en-US" sz="5400" b="1" dirty="0" smtClean="0">
              <a:ln w="9525">
                <a:solidFill>
                  <a:srgbClr val="7030A0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  <a:p>
            <a:r>
              <a:rPr lang="en-US" sz="5400" b="1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                                          </a:t>
            </a:r>
            <a:r>
              <a:rPr lang="uk-UA" sz="5400" b="1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Джон </a:t>
            </a:r>
            <a:r>
              <a:rPr lang="uk-UA" sz="5400" b="1" dirty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Апдайк</a:t>
            </a:r>
            <a:endParaRPr lang="ru-RU" sz="5400" b="1" dirty="0">
              <a:ln w="9525">
                <a:solidFill>
                  <a:srgbClr val="7030A0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2413" y="2506718"/>
            <a:ext cx="4508939" cy="34307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454494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Картинки по запросу фон для презентації з біології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0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844566" y="234307"/>
            <a:ext cx="7195560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3462">
                  <a:solidFill>
                    <a:srgbClr val="7030A0"/>
                  </a:solidFill>
                  <a:prstDash val="solid"/>
                </a:ln>
                <a:solidFill>
                  <a:srgbClr val="002060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</a:t>
            </a:r>
            <a:r>
              <a:rPr lang="ru-RU" sz="5400" b="1" dirty="0" smtClean="0">
                <a:ln w="13462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Тема</a:t>
            </a:r>
            <a:r>
              <a:rPr lang="en-US" sz="5400" b="1" dirty="0" smtClean="0">
                <a:ln w="13462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 </a:t>
            </a:r>
            <a:r>
              <a:rPr lang="uk-UA" sz="5400" b="1" dirty="0" smtClean="0">
                <a:ln w="13462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уроку:</a:t>
            </a:r>
          </a:p>
          <a:p>
            <a:pPr algn="ctr"/>
            <a:r>
              <a:rPr lang="uk-UA" sz="5400" b="1" dirty="0" smtClean="0">
                <a:ln w="13462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Колоніальні </a:t>
            </a:r>
            <a:r>
              <a:rPr lang="uk-UA" sz="5400" b="1" dirty="0">
                <a:ln w="13462">
                  <a:solidFill>
                    <a:srgbClr val="FF0000"/>
                  </a:solidFill>
                  <a:prstDash val="solid"/>
                </a:ln>
                <a:solidFill>
                  <a:srgbClr val="FF0000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організми.</a:t>
            </a:r>
            <a:endParaRPr lang="ru-RU" sz="5400" b="1" dirty="0">
              <a:ln w="13462">
                <a:solidFill>
                  <a:srgbClr val="FF0000"/>
                </a:solidFill>
                <a:prstDash val="solid"/>
              </a:ln>
              <a:solidFill>
                <a:srgbClr val="FF0000"/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248" y="2222939"/>
            <a:ext cx="6495393" cy="424155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99643" y="1280758"/>
            <a:ext cx="2640109" cy="32634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27397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Картинки по запросу фон для презентації з біології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0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15310" y="234307"/>
            <a:ext cx="11169210" cy="461664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uk-UA" sz="5400" b="1" dirty="0" smtClean="0">
                <a:ln w="13462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Робота в групах</a:t>
            </a:r>
          </a:p>
          <a:p>
            <a:r>
              <a:rPr lang="uk-UA" sz="4800" b="1" dirty="0" smtClean="0">
                <a:ln w="13462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1 група. Особливості будови </a:t>
            </a:r>
            <a:r>
              <a:rPr lang="uk-UA" sz="4800" b="1" dirty="0" err="1" smtClean="0">
                <a:ln w="13462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вольвокса</a:t>
            </a:r>
            <a:r>
              <a:rPr lang="uk-UA" sz="4800" b="1" dirty="0" smtClean="0">
                <a:ln w="13462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.</a:t>
            </a:r>
          </a:p>
          <a:p>
            <a:r>
              <a:rPr lang="uk-UA" sz="4800" b="1" dirty="0" smtClean="0">
                <a:ln w="13462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2 група. Особливості розмноження </a:t>
            </a:r>
            <a:r>
              <a:rPr lang="uk-UA" sz="4800" b="1" dirty="0" err="1" smtClean="0">
                <a:ln w="13462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вольвокса</a:t>
            </a:r>
            <a:r>
              <a:rPr lang="uk-UA" sz="4800" b="1" dirty="0" smtClean="0">
                <a:ln w="13462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.</a:t>
            </a:r>
          </a:p>
          <a:p>
            <a:r>
              <a:rPr lang="uk-UA" sz="4800" b="1" dirty="0" smtClean="0">
                <a:ln w="13462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3 група. Ульва та її характеристика.</a:t>
            </a:r>
          </a:p>
          <a:p>
            <a:r>
              <a:rPr lang="uk-UA" sz="4800" b="1" dirty="0" smtClean="0">
                <a:ln w="13462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dist="38100" dir="2700000" algn="bl" rotWithShape="0">
                    <a:schemeClr val="accent5"/>
                  </a:outerShdw>
                </a:effectLst>
              </a:rPr>
              <a:t>4 група. Використання ульви людиною.</a:t>
            </a:r>
            <a:endParaRPr lang="ru-RU" sz="4800" b="1" dirty="0">
              <a:ln w="13462">
                <a:solidFill>
                  <a:srgbClr val="7030A0"/>
                </a:solidFill>
                <a:prstDash val="solid"/>
              </a:ln>
              <a:solidFill>
                <a:srgbClr val="7030A0"/>
              </a:solidFill>
              <a:effectLst>
                <a:outerShdw dist="38100" dir="2700000" algn="bl" rotWithShape="0">
                  <a:schemeClr val="accent5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868051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Картинки по запросу фон для презентації з біології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75" y="338768"/>
            <a:ext cx="3262800" cy="292450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8195" y="196102"/>
            <a:ext cx="3788979" cy="335154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301246" y="559076"/>
            <a:ext cx="4733412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8800" b="1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Вольвокс</a:t>
            </a:r>
            <a:endParaRPr lang="ru-RU" sz="8800" b="1" cap="none" spc="0" dirty="0">
              <a:ln w="9525">
                <a:solidFill>
                  <a:srgbClr val="7030A0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3775" y="3263271"/>
            <a:ext cx="11766298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-до 60 тис. </a:t>
            </a:r>
            <a:r>
              <a:rPr lang="ru-RU" sz="5400" b="1" dirty="0" err="1">
                <a:ln w="9525">
                  <a:solidFill>
                    <a:srgbClr val="7030A0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к</a:t>
            </a:r>
            <a:r>
              <a:rPr lang="ru-RU" sz="5400" b="1" cap="none" spc="0" dirty="0" err="1" smtClean="0">
                <a:ln w="9525">
                  <a:solidFill>
                    <a:srgbClr val="7030A0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літин</a:t>
            </a:r>
            <a:endParaRPr lang="ru-RU" sz="5400" b="1" cap="none" spc="0" dirty="0" smtClean="0">
              <a:ln w="9525">
                <a:solidFill>
                  <a:srgbClr val="7030A0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  <a:p>
            <a:pPr algn="ctr"/>
            <a:r>
              <a:rPr lang="uk-UA" sz="5400" b="1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-спеціалізація клітин</a:t>
            </a:r>
          </a:p>
          <a:p>
            <a:pPr algn="ctr"/>
            <a:r>
              <a:rPr lang="uk-UA" sz="5400" b="1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-н</a:t>
            </a:r>
            <a:r>
              <a:rPr lang="uk-UA" sz="5400" b="1" cap="none" spc="0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аявність статевих клітин</a:t>
            </a:r>
            <a:endParaRPr lang="ru-RU" sz="5400" b="1" cap="none" spc="0" dirty="0" smtClean="0">
              <a:ln w="9525">
                <a:solidFill>
                  <a:srgbClr val="7030A0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  <a:p>
            <a:pPr algn="ctr"/>
            <a:r>
              <a:rPr lang="uk-UA" sz="5400" b="1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-оболонки сусідніх клітин зростаються</a:t>
            </a:r>
            <a:endParaRPr lang="ru-RU" sz="5400" b="1" cap="none" spc="0" dirty="0">
              <a:ln w="9525">
                <a:solidFill>
                  <a:srgbClr val="7030A0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2873405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Картинки по запросу фон для презентації з біології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75" y="338768"/>
            <a:ext cx="3262800" cy="2924503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78195" y="196102"/>
            <a:ext cx="3788979" cy="335154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3301246" y="559076"/>
            <a:ext cx="4733412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8800" b="1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Вольвокс</a:t>
            </a:r>
            <a:endParaRPr lang="ru-RU" sz="8800" b="1" cap="none" spc="0" dirty="0">
              <a:ln w="9525">
                <a:solidFill>
                  <a:srgbClr val="7030A0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111738" y="1635007"/>
            <a:ext cx="7301294" cy="507831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cap="none" spc="0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Клітина має:</a:t>
            </a:r>
          </a:p>
          <a:p>
            <a:pPr algn="ctr"/>
            <a:r>
              <a:rPr lang="uk-UA" sz="5400" b="1" cap="none" spc="0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-два джгутики;</a:t>
            </a:r>
          </a:p>
          <a:p>
            <a:pPr algn="ctr"/>
            <a:r>
              <a:rPr lang="uk-UA" sz="5400" b="1" cap="none" spc="0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-дві скоротливі вакуолі;</a:t>
            </a:r>
          </a:p>
          <a:p>
            <a:pPr algn="ctr"/>
            <a:r>
              <a:rPr lang="uk-UA" sz="5400" b="1" cap="none" spc="0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-одне ядро;</a:t>
            </a:r>
          </a:p>
          <a:p>
            <a:pPr algn="ctr"/>
            <a:r>
              <a:rPr lang="uk-UA" sz="5400" b="1" cap="none" spc="0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-хлоропласт ;</a:t>
            </a:r>
          </a:p>
          <a:p>
            <a:pPr algn="ctr"/>
            <a:r>
              <a:rPr lang="uk-UA" sz="5400" b="1" cap="none" spc="0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-вічко.</a:t>
            </a:r>
            <a:endParaRPr lang="ru-RU" sz="5400" b="1" cap="none" spc="0" dirty="0">
              <a:ln w="9525">
                <a:solidFill>
                  <a:srgbClr val="7030A0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120176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Картинки по запросу фон для презентації з біології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2422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9903" y="1418897"/>
            <a:ext cx="8781394" cy="5060731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2163889" y="382606"/>
            <a:ext cx="764350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cap="none" spc="0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Розмноження </a:t>
            </a:r>
            <a:r>
              <a:rPr lang="uk-UA" sz="5400" b="1" cap="none" spc="0" dirty="0" err="1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вольвокса</a:t>
            </a:r>
            <a:endParaRPr lang="ru-RU" sz="5400" b="1" cap="none" spc="0" dirty="0">
              <a:ln w="9525">
                <a:solidFill>
                  <a:srgbClr val="7030A0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99052287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Картинки по запросу фон для презентації з біології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2422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631650" y="867072"/>
            <a:ext cx="9541050" cy="507831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5400" b="1" cap="none" spc="0" dirty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Американський письменник Джон Апдайк писав: «Вольвокс нас цікавить тому, що він винайшов смерть». Поясніть цей вислів.</a:t>
            </a:r>
            <a:endParaRPr lang="ru-RU" sz="5400" b="1" cap="none" spc="0" dirty="0">
              <a:ln w="9525">
                <a:solidFill>
                  <a:srgbClr val="7030A0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8995480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Картинки по запросу фон для презентації з біології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248" y="1147763"/>
            <a:ext cx="8797159" cy="5316730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45248" y="224433"/>
            <a:ext cx="1205650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cap="none" spc="0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Представники колоніальних організмів</a:t>
            </a:r>
            <a:endParaRPr lang="ru-RU" sz="5400" b="1" cap="none" spc="0" dirty="0">
              <a:ln w="9525">
                <a:solidFill>
                  <a:srgbClr val="7030A0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842624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Картинки по запросу фон для презентації з біології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277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19352" y="593765"/>
            <a:ext cx="9002111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6600" b="1" cap="none" spc="0" dirty="0">
              <a:ln w="9525">
                <a:solidFill>
                  <a:srgbClr val="7030A0"/>
                </a:solidFill>
                <a:prstDash val="solid"/>
              </a:ln>
              <a:solidFill>
                <a:srgbClr val="0070C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41890" y="118803"/>
            <a:ext cx="11650129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sz="4000" b="1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4000" b="1" dirty="0" err="1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Вітання</a:t>
            </a:r>
            <a:r>
              <a:rPr lang="ru-RU" sz="4000" b="1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 “</a:t>
            </a:r>
            <a:r>
              <a:rPr lang="ru-RU" sz="4000" b="1" dirty="0" err="1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Добрий</a:t>
            </a:r>
            <a:r>
              <a:rPr lang="ru-RU" sz="4000" b="1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4000" b="1" dirty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день!”</a:t>
            </a:r>
          </a:p>
          <a:p>
            <a:pPr>
              <a:spcAft>
                <a:spcPts val="0"/>
              </a:spcAft>
            </a:pPr>
            <a:r>
              <a:rPr lang="ru-RU" sz="4000" b="1" dirty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r>
              <a:rPr lang="ru-RU" sz="4000" b="1" dirty="0" err="1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бажаю</a:t>
            </a:r>
            <a:r>
              <a:rPr lang="ru-RU" sz="4000" b="1" dirty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 </a:t>
            </a:r>
            <a:r>
              <a:rPr lang="ru-RU" sz="4000" b="1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(</a:t>
            </a:r>
            <a:r>
              <a:rPr lang="ru-RU" sz="4000" b="1" dirty="0" err="1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притискаємо</a:t>
            </a:r>
            <a:r>
              <a:rPr lang="ru-RU" sz="4000" b="1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4000" b="1" dirty="0" err="1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великі</a:t>
            </a:r>
            <a:r>
              <a:rPr lang="ru-RU" sz="4000" b="1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4000" b="1" dirty="0" err="1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пальці</a:t>
            </a:r>
            <a:r>
              <a:rPr lang="ru-RU" sz="4000" b="1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);</a:t>
            </a:r>
            <a:endParaRPr lang="ru-RU" sz="4000" b="1" dirty="0">
              <a:ln w="9525">
                <a:solidFill>
                  <a:srgbClr val="7030A0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4000" b="1" dirty="0" err="1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успіху</a:t>
            </a:r>
            <a:r>
              <a:rPr lang="ru-RU" sz="4000" b="1" dirty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 (</a:t>
            </a:r>
            <a:r>
              <a:rPr lang="ru-RU" sz="4000" b="1" dirty="0" err="1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вказівні</a:t>
            </a:r>
            <a:r>
              <a:rPr lang="ru-RU" sz="4000" b="1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);</a:t>
            </a:r>
            <a:endParaRPr lang="ru-RU" sz="4000" b="1" dirty="0">
              <a:ln w="9525">
                <a:solidFill>
                  <a:srgbClr val="7030A0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4000" b="1" dirty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великого (</a:t>
            </a:r>
            <a:r>
              <a:rPr lang="ru-RU" sz="4000" b="1" dirty="0" err="1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середні</a:t>
            </a:r>
            <a:r>
              <a:rPr lang="ru-RU" sz="4000" b="1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);</a:t>
            </a:r>
            <a:endParaRPr lang="ru-RU" sz="4000" b="1" dirty="0">
              <a:ln w="9525">
                <a:solidFill>
                  <a:srgbClr val="7030A0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4000" b="1" dirty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у </a:t>
            </a:r>
            <a:r>
              <a:rPr lang="ru-RU" sz="4000" b="1" dirty="0" err="1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всьому</a:t>
            </a:r>
            <a:r>
              <a:rPr lang="ru-RU" sz="4000" b="1" dirty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 (</a:t>
            </a:r>
            <a:r>
              <a:rPr lang="ru-RU" sz="4000" b="1" dirty="0" err="1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безіменні</a:t>
            </a:r>
            <a:r>
              <a:rPr lang="ru-RU" sz="4000" b="1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);</a:t>
            </a:r>
            <a:endParaRPr lang="ru-RU" sz="4000" b="1" dirty="0">
              <a:ln w="9525">
                <a:solidFill>
                  <a:srgbClr val="7030A0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4000" b="1" dirty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і </a:t>
            </a:r>
            <a:r>
              <a:rPr lang="ru-RU" sz="4000" b="1" dirty="0" err="1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всюди</a:t>
            </a:r>
            <a:r>
              <a:rPr lang="ru-RU" sz="4000" b="1" dirty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 (</a:t>
            </a:r>
            <a:r>
              <a:rPr lang="ru-RU" sz="4000" b="1" dirty="0" err="1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мизинці</a:t>
            </a:r>
            <a:r>
              <a:rPr lang="ru-RU" sz="4000" b="1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);</a:t>
            </a:r>
            <a:endParaRPr lang="ru-RU" sz="4000" b="1" dirty="0">
              <a:ln w="9525">
                <a:solidFill>
                  <a:srgbClr val="7030A0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4000" b="1" dirty="0" err="1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Вітаю</a:t>
            </a:r>
            <a:r>
              <a:rPr lang="ru-RU" sz="4000" b="1" dirty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! (</a:t>
            </a:r>
            <a:r>
              <a:rPr lang="ru-RU" sz="4000" b="1" dirty="0" err="1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Дотик</a:t>
            </a:r>
            <a:r>
              <a:rPr lang="ru-RU" sz="4000" b="1" dirty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4000" b="1" dirty="0" err="1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всією</a:t>
            </a:r>
            <a:r>
              <a:rPr lang="ru-RU" sz="4000" b="1" dirty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4000" b="1" dirty="0" err="1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долонею</a:t>
            </a:r>
            <a:r>
              <a:rPr lang="ru-RU" sz="4000" b="1" dirty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224729679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Картинки по запросу фон для презентації з біології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45" y="1231120"/>
            <a:ext cx="3615888" cy="3667981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524000" y="238451"/>
            <a:ext cx="949881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cap="none" spc="0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Ульва-зелений морський салат</a:t>
            </a:r>
            <a:endParaRPr lang="ru-RU" sz="5400" b="1" cap="none" spc="0" dirty="0">
              <a:ln w="9525">
                <a:solidFill>
                  <a:srgbClr val="7030A0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898189" y="1147905"/>
            <a:ext cx="10047624" cy="550920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4400" b="1" cap="none" spc="0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-на мілководді;</a:t>
            </a:r>
          </a:p>
          <a:p>
            <a:pPr algn="ctr"/>
            <a:r>
              <a:rPr lang="uk-UA" sz="4400" b="1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-</a:t>
            </a:r>
            <a:r>
              <a:rPr lang="uk-UA" sz="4400" b="1" dirty="0" err="1" smtClean="0">
                <a:ln w="9525">
                  <a:solidFill>
                    <a:srgbClr val="7030A0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теплолюбива</a:t>
            </a:r>
            <a:r>
              <a:rPr lang="uk-UA" sz="4400" b="1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;</a:t>
            </a:r>
          </a:p>
          <a:p>
            <a:pPr algn="ctr"/>
            <a:r>
              <a:rPr lang="uk-UA" sz="4400" b="1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-</a:t>
            </a:r>
            <a:r>
              <a:rPr lang="uk-UA" sz="4400" b="1" dirty="0" err="1" smtClean="0">
                <a:ln w="9525">
                  <a:solidFill>
                    <a:srgbClr val="7030A0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світлолюбива</a:t>
            </a:r>
            <a:r>
              <a:rPr lang="uk-UA" sz="4400" b="1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;</a:t>
            </a:r>
          </a:p>
          <a:p>
            <a:pPr algn="ctr"/>
            <a:r>
              <a:rPr lang="uk-UA" sz="4400" b="1" cap="none" spc="0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-завдовжки до 18 см;</a:t>
            </a:r>
          </a:p>
          <a:p>
            <a:pPr algn="ctr"/>
            <a:r>
              <a:rPr lang="uk-UA" sz="4400" b="1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-ризоїди;</a:t>
            </a:r>
          </a:p>
          <a:p>
            <a:pPr algn="ctr"/>
            <a:r>
              <a:rPr lang="uk-UA" sz="4400" b="1" cap="none" spc="0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-клітини зібрані у два шари(мають ядро та пластинчатий хлоропласт)</a:t>
            </a:r>
          </a:p>
          <a:p>
            <a:pPr algn="ctr"/>
            <a:endParaRPr lang="ru-RU" sz="4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4912807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71129" y="4908551"/>
            <a:ext cx="10630626" cy="207366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Картинки по запросу фон для презентації з біології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6003634" y="2967335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25623" y="0"/>
            <a:ext cx="10756021" cy="649408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>
              <a:spcAft>
                <a:spcPts val="0"/>
              </a:spcAft>
            </a:pPr>
            <a:r>
              <a:rPr lang="uk-UA" sz="3200" b="1" cap="none" spc="0" dirty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Вибрати одну правильну відповідь.</a:t>
            </a:r>
            <a:endParaRPr lang="ru-RU" sz="3200" b="1" cap="none" spc="0" dirty="0">
              <a:ln w="9525">
                <a:solidFill>
                  <a:srgbClr val="7030A0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Minion Pro"/>
              <a:ea typeface="Cambria" panose="02040503050406030204" pitchFamily="18" charset="0"/>
              <a:cs typeface="Cambria" panose="02040503050406030204" pitchFamily="18" charset="0"/>
            </a:endParaRPr>
          </a:p>
          <a:p>
            <a:pPr>
              <a:spcAft>
                <a:spcPts val="0"/>
              </a:spcAft>
            </a:pPr>
            <a:r>
              <a:rPr lang="uk-UA" sz="3200" b="1" cap="none" spc="0" dirty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1.До колоніальних організмів належить:</a:t>
            </a:r>
            <a:endParaRPr lang="ru-RU" sz="3200" b="1" cap="none" spc="0" dirty="0">
              <a:ln w="9525">
                <a:solidFill>
                  <a:srgbClr val="7030A0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Minion Pro"/>
              <a:ea typeface="Cambria" panose="02040503050406030204" pitchFamily="18" charset="0"/>
              <a:cs typeface="Cambria" panose="02040503050406030204" pitchFamily="18" charset="0"/>
            </a:endParaRPr>
          </a:p>
          <a:p>
            <a:pPr>
              <a:spcAft>
                <a:spcPts val="0"/>
              </a:spcAft>
            </a:pPr>
            <a:r>
              <a:rPr lang="uk-UA" sz="3200" b="1" cap="none" spc="0" dirty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А вольвокс	В хламідомонада</a:t>
            </a:r>
            <a:endParaRPr lang="ru-RU" sz="3200" b="1" cap="none" spc="0" dirty="0">
              <a:ln w="9525">
                <a:solidFill>
                  <a:srgbClr val="7030A0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Minion Pro"/>
              <a:ea typeface="Cambria" panose="02040503050406030204" pitchFamily="18" charset="0"/>
              <a:cs typeface="Cambria" panose="02040503050406030204" pitchFamily="18" charset="0"/>
            </a:endParaRPr>
          </a:p>
          <a:p>
            <a:pPr>
              <a:spcAft>
                <a:spcPts val="0"/>
              </a:spcAft>
            </a:pPr>
            <a:r>
              <a:rPr lang="uk-UA" sz="3200" b="1" cap="none" spc="0" dirty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Б ульва	</a:t>
            </a:r>
            <a:endParaRPr lang="ru-RU" sz="3200" b="1" cap="none" spc="0" dirty="0">
              <a:ln w="9525">
                <a:solidFill>
                  <a:srgbClr val="7030A0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Minion Pro"/>
              <a:ea typeface="Cambria" panose="02040503050406030204" pitchFamily="18" charset="0"/>
              <a:cs typeface="Cambria" panose="02040503050406030204" pitchFamily="18" charset="0"/>
            </a:endParaRPr>
          </a:p>
          <a:p>
            <a:pPr>
              <a:spcAft>
                <a:spcPts val="0"/>
              </a:spcAft>
            </a:pPr>
            <a:r>
              <a:rPr lang="uk-UA" sz="3200" b="1" cap="none" spc="0" dirty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2.Клітини вольвоксу за будовою подібні до:</a:t>
            </a:r>
            <a:endParaRPr lang="ru-RU" sz="3200" b="1" cap="none" spc="0" dirty="0">
              <a:ln w="9525">
                <a:solidFill>
                  <a:srgbClr val="7030A0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Minion Pro"/>
              <a:ea typeface="Cambria" panose="02040503050406030204" pitchFamily="18" charset="0"/>
              <a:cs typeface="Cambria" panose="02040503050406030204" pitchFamily="18" charset="0"/>
            </a:endParaRPr>
          </a:p>
          <a:p>
            <a:pPr>
              <a:spcAft>
                <a:spcPts val="0"/>
              </a:spcAft>
            </a:pPr>
            <a:r>
              <a:rPr lang="uk-UA" sz="3200" b="1" cap="none" spc="0" dirty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А хламідомонади	В амеби</a:t>
            </a:r>
            <a:endParaRPr lang="ru-RU" sz="3200" b="1" cap="none" spc="0" dirty="0">
              <a:ln w="9525">
                <a:solidFill>
                  <a:srgbClr val="7030A0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Minion Pro"/>
              <a:ea typeface="Cambria" panose="02040503050406030204" pitchFamily="18" charset="0"/>
              <a:cs typeface="Cambria" panose="02040503050406030204" pitchFamily="18" charset="0"/>
            </a:endParaRPr>
          </a:p>
          <a:p>
            <a:pPr>
              <a:spcAft>
                <a:spcPts val="0"/>
              </a:spcAft>
            </a:pPr>
            <a:r>
              <a:rPr lang="uk-UA" sz="3200" b="1" cap="none" spc="0" dirty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Б хлорели	          </a:t>
            </a:r>
            <a:r>
              <a:rPr lang="uk-UA" sz="3200" b="1" cap="none" spc="0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Г </a:t>
            </a:r>
            <a:r>
              <a:rPr lang="uk-UA" sz="3200" b="1" cap="none" spc="0" dirty="0" err="1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евглени</a:t>
            </a:r>
            <a:endParaRPr lang="ru-RU" sz="3200" b="1" cap="none" spc="0" dirty="0">
              <a:ln w="9525">
                <a:solidFill>
                  <a:srgbClr val="7030A0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Minion Pro"/>
              <a:ea typeface="Cambria" panose="02040503050406030204" pitchFamily="18" charset="0"/>
              <a:cs typeface="Cambria" panose="02040503050406030204" pitchFamily="18" charset="0"/>
            </a:endParaRPr>
          </a:p>
          <a:p>
            <a:pPr>
              <a:spcAft>
                <a:spcPts val="0"/>
              </a:spcAft>
            </a:pPr>
            <a:r>
              <a:rPr lang="uk-UA" sz="3200" b="1" cap="none" spc="0" dirty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3.Укажіть </a:t>
            </a:r>
            <a:r>
              <a:rPr lang="uk-UA" sz="3200" b="1" cap="none" spc="0" dirty="0" err="1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водорость</a:t>
            </a:r>
            <a:r>
              <a:rPr lang="uk-UA" sz="3200" b="1" cap="none" spc="0" dirty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, що належить до одноклітинних</a:t>
            </a:r>
            <a:endParaRPr lang="ru-RU" sz="3200" b="1" cap="none" spc="0" dirty="0">
              <a:ln w="9525">
                <a:solidFill>
                  <a:srgbClr val="7030A0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Minion Pro"/>
              <a:ea typeface="Cambria" panose="02040503050406030204" pitchFamily="18" charset="0"/>
              <a:cs typeface="Cambria" panose="02040503050406030204" pitchFamily="18" charset="0"/>
            </a:endParaRPr>
          </a:p>
          <a:p>
            <a:pPr>
              <a:spcAft>
                <a:spcPts val="0"/>
              </a:spcAft>
            </a:pPr>
            <a:r>
              <a:rPr lang="uk-UA" sz="3200" b="1" cap="none" spc="0" dirty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А вольвокс	В хламідомонада</a:t>
            </a:r>
            <a:endParaRPr lang="ru-RU" sz="3200" b="1" cap="none" spc="0" dirty="0">
              <a:ln w="9525">
                <a:solidFill>
                  <a:srgbClr val="7030A0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Minion Pro"/>
              <a:ea typeface="Cambria" panose="02040503050406030204" pitchFamily="18" charset="0"/>
              <a:cs typeface="Cambria" panose="02040503050406030204" pitchFamily="18" charset="0"/>
            </a:endParaRPr>
          </a:p>
          <a:p>
            <a:pPr>
              <a:spcAft>
                <a:spcPts val="0"/>
              </a:spcAft>
            </a:pPr>
            <a:r>
              <a:rPr lang="uk-UA" sz="3200" b="1" cap="none" spc="0" dirty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Б ульва            Г </a:t>
            </a:r>
            <a:r>
              <a:rPr lang="uk-UA" sz="3200" b="1" cap="none" spc="0" dirty="0" err="1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евдорина</a:t>
            </a:r>
            <a:endParaRPr lang="ru-RU" sz="3200" b="1" cap="none" spc="0" dirty="0">
              <a:ln w="9525">
                <a:solidFill>
                  <a:srgbClr val="7030A0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Minion Pro"/>
              <a:ea typeface="Cambria" panose="02040503050406030204" pitchFamily="18" charset="0"/>
              <a:cs typeface="Cambria" panose="02040503050406030204" pitchFamily="18" charset="0"/>
            </a:endParaRPr>
          </a:p>
          <a:p>
            <a:pPr>
              <a:spcAft>
                <a:spcPts val="0"/>
              </a:spcAft>
            </a:pPr>
            <a:r>
              <a:rPr lang="uk-UA" sz="3200" b="1" cap="none" spc="0" dirty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4.Назвіть органелу водоростей, яка містить хлорофіл</a:t>
            </a:r>
            <a:endParaRPr lang="ru-RU" sz="3200" b="1" cap="none" spc="0" dirty="0">
              <a:ln w="9525">
                <a:solidFill>
                  <a:srgbClr val="7030A0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Minion Pro"/>
              <a:ea typeface="Cambria" panose="02040503050406030204" pitchFamily="18" charset="0"/>
              <a:cs typeface="Cambria" panose="02040503050406030204" pitchFamily="18" charset="0"/>
            </a:endParaRPr>
          </a:p>
          <a:p>
            <a:pPr>
              <a:spcAft>
                <a:spcPts val="0"/>
              </a:spcAft>
            </a:pPr>
            <a:r>
              <a:rPr lang="uk-UA" sz="3200" b="1" cap="none" spc="0" dirty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А мітохондрія    В ядро</a:t>
            </a:r>
            <a:endParaRPr lang="ru-RU" sz="3200" b="1" cap="none" spc="0" dirty="0">
              <a:ln w="9525">
                <a:solidFill>
                  <a:srgbClr val="7030A0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Minion Pro"/>
              <a:ea typeface="Cambria" panose="02040503050406030204" pitchFamily="18" charset="0"/>
              <a:cs typeface="Cambria" panose="02040503050406030204" pitchFamily="18" charset="0"/>
            </a:endParaRPr>
          </a:p>
          <a:p>
            <a:pPr>
              <a:spcAft>
                <a:spcPts val="0"/>
              </a:spcAft>
            </a:pPr>
            <a:r>
              <a:rPr lang="uk-UA" sz="3200" b="1" cap="none" spc="0" dirty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Б хлоропласт      Г вакуоля з клітинним соком</a:t>
            </a:r>
            <a:endParaRPr lang="ru-RU" sz="3200" b="1" cap="none" spc="0" dirty="0">
              <a:ln w="9525">
                <a:solidFill>
                  <a:srgbClr val="7030A0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1166909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Картинки по запросу фон для презентації з біології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1999" cy="7076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1816" y="137976"/>
            <a:ext cx="2486025" cy="323009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0632" y="295648"/>
            <a:ext cx="3788979" cy="3351542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4609855" y="295648"/>
            <a:ext cx="2972288" cy="424731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cap="none" spc="0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Відповіді</a:t>
            </a:r>
          </a:p>
          <a:p>
            <a:pPr algn="ctr"/>
            <a:r>
              <a:rPr lang="uk-UA" sz="5400" b="1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1-А,Б</a:t>
            </a:r>
          </a:p>
          <a:p>
            <a:pPr algn="ctr"/>
            <a:r>
              <a:rPr lang="uk-UA" sz="5400" b="1" cap="none" spc="0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2-А</a:t>
            </a:r>
          </a:p>
          <a:p>
            <a:pPr algn="ctr"/>
            <a:r>
              <a:rPr lang="uk-UA" sz="5400" b="1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3-В</a:t>
            </a:r>
          </a:p>
          <a:p>
            <a:pPr algn="ctr"/>
            <a:r>
              <a:rPr lang="uk-UA" sz="5400" b="1" cap="none" spc="0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4-Б</a:t>
            </a:r>
            <a:endParaRPr lang="ru-RU" sz="5400" b="1" cap="none" spc="0" dirty="0">
              <a:ln w="9525">
                <a:solidFill>
                  <a:srgbClr val="7030A0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5229" y="3961856"/>
            <a:ext cx="2886236" cy="2591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116996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Картинки по запросу фон для презентації з біології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41889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0110" y="3149811"/>
            <a:ext cx="2486025" cy="323009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45" y="245922"/>
            <a:ext cx="2716017" cy="284411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270" y="3795282"/>
            <a:ext cx="2886236" cy="259188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702207" y="951163"/>
            <a:ext cx="9926627" cy="42473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5400" b="1" cap="none" spc="0" dirty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Визначте, які спільні та </a:t>
            </a:r>
            <a:r>
              <a:rPr lang="uk-UA" sz="5400" b="1" cap="none" spc="0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відмінні риси  </a:t>
            </a:r>
            <a:r>
              <a:rPr lang="uk-UA" sz="5400" b="1" cap="none" spc="0" dirty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Cambria" panose="02040503050406030204" pitchFamily="18" charset="0"/>
                <a:ea typeface="Cambria" panose="02040503050406030204" pitchFamily="18" charset="0"/>
                <a:cs typeface="Cambria" panose="02040503050406030204" pitchFamily="18" charset="0"/>
              </a:rPr>
              <a:t>в будові одноклітинних та багатоклітинних водоростей. </a:t>
            </a:r>
            <a:endParaRPr lang="ru-RU" sz="5400" b="1" cap="none" spc="0" dirty="0">
              <a:ln w="9525">
                <a:solidFill>
                  <a:srgbClr val="7030A0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7967331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Картинки по запросу фон для презентації з біології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49248192"/>
              </p:ext>
            </p:extLst>
          </p:nvPr>
        </p:nvGraphicFramePr>
        <p:xfrm>
          <a:off x="675862" y="460456"/>
          <a:ext cx="10237304" cy="6039734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5517618"/>
                <a:gridCol w="4719686"/>
              </a:tblGrid>
              <a:tr h="770192"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>
                          <a:solidFill>
                            <a:srgbClr val="7030A0"/>
                          </a:solidFill>
                          <a:effectLst/>
                        </a:rPr>
                        <a:t>Вольвокс</a:t>
                      </a:r>
                      <a:endParaRPr lang="ru-RU" sz="2800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rgbClr val="7030A0"/>
                          </a:solidFill>
                          <a:effectLst/>
                        </a:rPr>
                        <a:t>Хламідомонада</a:t>
                      </a:r>
                      <a:endParaRPr lang="ru-RU" sz="280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625" marR="47625" marT="47625" marB="47625"/>
                </a:tc>
              </a:tr>
              <a:tr h="615889">
                <a:tc gridSpan="2"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err="1">
                          <a:solidFill>
                            <a:srgbClr val="7030A0"/>
                          </a:solidFill>
                          <a:effectLst/>
                        </a:rPr>
                        <a:t>Відмінні</a:t>
                      </a:r>
                      <a:r>
                        <a:rPr lang="ru-RU" sz="2800" dirty="0">
                          <a:solidFill>
                            <a:srgbClr val="7030A0"/>
                          </a:solidFill>
                          <a:effectLst/>
                        </a:rPr>
                        <a:t> </a:t>
                      </a:r>
                      <a:r>
                        <a:rPr lang="ru-RU" sz="2800" dirty="0" err="1">
                          <a:solidFill>
                            <a:srgbClr val="7030A0"/>
                          </a:solidFill>
                          <a:effectLst/>
                        </a:rPr>
                        <a:t>риси</a:t>
                      </a:r>
                      <a:endParaRPr lang="ru-RU" sz="2800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625" marR="47625" marT="47625" marB="47625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486546"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2800">
                          <a:solidFill>
                            <a:srgbClr val="7030A0"/>
                          </a:solidFill>
                          <a:effectLst/>
                        </a:rPr>
                        <a:t>Багатоклітинні зелені водорості, мають великі та малі клітини, щільні контакти між клітинами, є типи клітин, які різняться за будовою і функціями, є клітини, які здатні і не здатні до поділу.  </a:t>
                      </a:r>
                      <a:endParaRPr lang="ru-RU" sz="280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625" marR="47625" marT="47625" marB="47625"/>
                </a:tc>
                <a:tc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err="1">
                          <a:solidFill>
                            <a:srgbClr val="7030A0"/>
                          </a:solidFill>
                          <a:effectLst/>
                        </a:rPr>
                        <a:t>Одноклітинні</a:t>
                      </a:r>
                      <a:r>
                        <a:rPr lang="ru-RU" sz="2800" dirty="0">
                          <a:solidFill>
                            <a:srgbClr val="7030A0"/>
                          </a:solidFill>
                          <a:effectLst/>
                        </a:rPr>
                        <a:t> </a:t>
                      </a:r>
                      <a:r>
                        <a:rPr lang="ru-RU" sz="2800" dirty="0" err="1">
                          <a:solidFill>
                            <a:srgbClr val="7030A0"/>
                          </a:solidFill>
                          <a:effectLst/>
                        </a:rPr>
                        <a:t>зелені</a:t>
                      </a:r>
                      <a:r>
                        <a:rPr lang="ru-RU" sz="2800" dirty="0">
                          <a:solidFill>
                            <a:srgbClr val="7030A0"/>
                          </a:solidFill>
                          <a:effectLst/>
                        </a:rPr>
                        <a:t> </a:t>
                      </a:r>
                      <a:r>
                        <a:rPr lang="ru-RU" sz="2800" dirty="0" err="1">
                          <a:solidFill>
                            <a:srgbClr val="7030A0"/>
                          </a:solidFill>
                          <a:effectLst/>
                        </a:rPr>
                        <a:t>водорості</a:t>
                      </a:r>
                      <a:r>
                        <a:rPr lang="ru-RU" sz="2800" dirty="0">
                          <a:solidFill>
                            <a:srgbClr val="7030A0"/>
                          </a:solidFill>
                          <a:effectLst/>
                        </a:rPr>
                        <a:t>, </a:t>
                      </a:r>
                      <a:r>
                        <a:rPr lang="ru-RU" sz="2800" dirty="0" err="1">
                          <a:solidFill>
                            <a:srgbClr val="7030A0"/>
                          </a:solidFill>
                          <a:effectLst/>
                        </a:rPr>
                        <a:t>грушеподібна</a:t>
                      </a:r>
                      <a:r>
                        <a:rPr lang="ru-RU" sz="2800" dirty="0">
                          <a:solidFill>
                            <a:srgbClr val="7030A0"/>
                          </a:solidFill>
                          <a:effectLst/>
                        </a:rPr>
                        <a:t> форма </a:t>
                      </a:r>
                      <a:r>
                        <a:rPr lang="ru-RU" sz="2800" dirty="0" err="1">
                          <a:solidFill>
                            <a:srgbClr val="7030A0"/>
                          </a:solidFill>
                          <a:effectLst/>
                        </a:rPr>
                        <a:t>клітини</a:t>
                      </a:r>
                      <a:r>
                        <a:rPr lang="ru-RU" sz="2800" dirty="0">
                          <a:solidFill>
                            <a:srgbClr val="7030A0"/>
                          </a:solidFill>
                          <a:effectLst/>
                        </a:rPr>
                        <a:t>, </a:t>
                      </a:r>
                      <a:r>
                        <a:rPr lang="ru-RU" sz="2800" dirty="0" err="1">
                          <a:solidFill>
                            <a:srgbClr val="7030A0"/>
                          </a:solidFill>
                          <a:effectLst/>
                        </a:rPr>
                        <a:t>розмножується</a:t>
                      </a:r>
                      <a:r>
                        <a:rPr lang="ru-RU" sz="2800" dirty="0">
                          <a:solidFill>
                            <a:srgbClr val="7030A0"/>
                          </a:solidFill>
                          <a:effectLst/>
                        </a:rPr>
                        <a:t> спорами.</a:t>
                      </a:r>
                      <a:endParaRPr lang="ru-RU" sz="2800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625" marR="47625" marT="47625" marB="47625"/>
                </a:tc>
              </a:tr>
              <a:tr h="615889">
                <a:tc gridSpan="2">
                  <a:txBody>
                    <a:bodyPr/>
                    <a:lstStyle/>
                    <a:p>
                      <a:pPr algn="ctr"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err="1">
                          <a:solidFill>
                            <a:srgbClr val="7030A0"/>
                          </a:solidFill>
                          <a:effectLst/>
                        </a:rPr>
                        <a:t>Спільні</a:t>
                      </a:r>
                      <a:r>
                        <a:rPr lang="ru-RU" sz="2800" dirty="0">
                          <a:solidFill>
                            <a:srgbClr val="7030A0"/>
                          </a:solidFill>
                          <a:effectLst/>
                        </a:rPr>
                        <a:t> </a:t>
                      </a:r>
                      <a:r>
                        <a:rPr lang="ru-RU" sz="2800" dirty="0" err="1">
                          <a:solidFill>
                            <a:srgbClr val="7030A0"/>
                          </a:solidFill>
                          <a:effectLst/>
                        </a:rPr>
                        <a:t>риси</a:t>
                      </a:r>
                      <a:endParaRPr lang="ru-RU" sz="2800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625" marR="47625" marT="47625" marB="47625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51218">
                <a:tc gridSpan="2">
                  <a:txBody>
                    <a:bodyPr/>
                    <a:lstStyle/>
                    <a:p>
                      <a:pPr>
                        <a:lnSpc>
                          <a:spcPts val="1800"/>
                        </a:lnSpc>
                        <a:spcAft>
                          <a:spcPts val="0"/>
                        </a:spcAft>
                      </a:pPr>
                      <a:r>
                        <a:rPr lang="ru-RU" sz="2800" dirty="0" err="1">
                          <a:solidFill>
                            <a:srgbClr val="7030A0"/>
                          </a:solidFill>
                          <a:effectLst/>
                        </a:rPr>
                        <a:t>Водорості</a:t>
                      </a:r>
                      <a:r>
                        <a:rPr lang="ru-RU" sz="2800" dirty="0">
                          <a:solidFill>
                            <a:srgbClr val="7030A0"/>
                          </a:solidFill>
                          <a:effectLst/>
                        </a:rPr>
                        <a:t>, </a:t>
                      </a:r>
                      <a:r>
                        <a:rPr lang="ru-RU" sz="2800" dirty="0" err="1">
                          <a:solidFill>
                            <a:srgbClr val="7030A0"/>
                          </a:solidFill>
                          <a:effectLst/>
                        </a:rPr>
                        <a:t>клітини</a:t>
                      </a:r>
                      <a:r>
                        <a:rPr lang="ru-RU" sz="2800" dirty="0">
                          <a:solidFill>
                            <a:srgbClr val="7030A0"/>
                          </a:solidFill>
                          <a:effectLst/>
                        </a:rPr>
                        <a:t> </a:t>
                      </a:r>
                      <a:r>
                        <a:rPr lang="ru-RU" sz="2800" dirty="0" err="1">
                          <a:solidFill>
                            <a:srgbClr val="7030A0"/>
                          </a:solidFill>
                          <a:effectLst/>
                        </a:rPr>
                        <a:t>мають</a:t>
                      </a:r>
                      <a:r>
                        <a:rPr lang="ru-RU" sz="2800" dirty="0">
                          <a:solidFill>
                            <a:srgbClr val="7030A0"/>
                          </a:solidFill>
                          <a:effectLst/>
                        </a:rPr>
                        <a:t> по два </a:t>
                      </a:r>
                      <a:r>
                        <a:rPr lang="ru-RU" sz="2800" dirty="0" err="1">
                          <a:solidFill>
                            <a:srgbClr val="7030A0"/>
                          </a:solidFill>
                          <a:effectLst/>
                        </a:rPr>
                        <a:t>джгутики</a:t>
                      </a:r>
                      <a:r>
                        <a:rPr lang="ru-RU" sz="2800" dirty="0">
                          <a:solidFill>
                            <a:srgbClr val="7030A0"/>
                          </a:solidFill>
                          <a:effectLst/>
                        </a:rPr>
                        <a:t>, </a:t>
                      </a:r>
                      <a:r>
                        <a:rPr lang="ru-RU" sz="2800" dirty="0" err="1">
                          <a:solidFill>
                            <a:srgbClr val="7030A0"/>
                          </a:solidFill>
                          <a:effectLst/>
                        </a:rPr>
                        <a:t>дві</a:t>
                      </a:r>
                      <a:r>
                        <a:rPr lang="ru-RU" sz="2800" dirty="0">
                          <a:solidFill>
                            <a:srgbClr val="7030A0"/>
                          </a:solidFill>
                          <a:effectLst/>
                        </a:rPr>
                        <a:t> </a:t>
                      </a:r>
                      <a:r>
                        <a:rPr lang="ru-RU" sz="2800" dirty="0" err="1">
                          <a:solidFill>
                            <a:srgbClr val="7030A0"/>
                          </a:solidFill>
                          <a:effectLst/>
                        </a:rPr>
                        <a:t>скоротливі</a:t>
                      </a:r>
                      <a:r>
                        <a:rPr lang="ru-RU" sz="2800" dirty="0">
                          <a:solidFill>
                            <a:srgbClr val="7030A0"/>
                          </a:solidFill>
                          <a:effectLst/>
                        </a:rPr>
                        <a:t> </a:t>
                      </a:r>
                      <a:r>
                        <a:rPr lang="ru-RU" sz="2800" dirty="0" err="1">
                          <a:solidFill>
                            <a:srgbClr val="7030A0"/>
                          </a:solidFill>
                          <a:effectLst/>
                        </a:rPr>
                        <a:t>вакуолі</a:t>
                      </a:r>
                      <a:r>
                        <a:rPr lang="ru-RU" sz="2800" dirty="0">
                          <a:solidFill>
                            <a:srgbClr val="7030A0"/>
                          </a:solidFill>
                          <a:effectLst/>
                        </a:rPr>
                        <a:t>, </a:t>
                      </a:r>
                      <a:r>
                        <a:rPr lang="ru-RU" sz="2800" dirty="0" err="1">
                          <a:solidFill>
                            <a:srgbClr val="7030A0"/>
                          </a:solidFill>
                          <a:effectLst/>
                        </a:rPr>
                        <a:t>хлоропласти</a:t>
                      </a:r>
                      <a:r>
                        <a:rPr lang="ru-RU" sz="2800" dirty="0">
                          <a:solidFill>
                            <a:srgbClr val="7030A0"/>
                          </a:solidFill>
                          <a:effectLst/>
                        </a:rPr>
                        <a:t> з </a:t>
                      </a:r>
                      <a:r>
                        <a:rPr lang="ru-RU" sz="2800" dirty="0" err="1">
                          <a:solidFill>
                            <a:srgbClr val="7030A0"/>
                          </a:solidFill>
                          <a:effectLst/>
                        </a:rPr>
                        <a:t>вічком</a:t>
                      </a:r>
                      <a:r>
                        <a:rPr lang="ru-RU" sz="2800" dirty="0">
                          <a:solidFill>
                            <a:srgbClr val="7030A0"/>
                          </a:solidFill>
                          <a:effectLst/>
                        </a:rPr>
                        <a:t>, </a:t>
                      </a:r>
                      <a:r>
                        <a:rPr lang="ru-RU" sz="2800" dirty="0" err="1">
                          <a:solidFill>
                            <a:srgbClr val="7030A0"/>
                          </a:solidFill>
                          <a:effectLst/>
                        </a:rPr>
                        <a:t>одне</a:t>
                      </a:r>
                      <a:r>
                        <a:rPr lang="ru-RU" sz="2800" dirty="0">
                          <a:solidFill>
                            <a:srgbClr val="7030A0"/>
                          </a:solidFill>
                          <a:effectLst/>
                        </a:rPr>
                        <a:t> ядро, </a:t>
                      </a:r>
                      <a:r>
                        <a:rPr lang="ru-RU" sz="2800" dirty="0" err="1">
                          <a:solidFill>
                            <a:srgbClr val="7030A0"/>
                          </a:solidFill>
                          <a:effectLst/>
                        </a:rPr>
                        <a:t>мешкають</a:t>
                      </a:r>
                      <a:r>
                        <a:rPr lang="ru-RU" sz="2800" dirty="0">
                          <a:solidFill>
                            <a:srgbClr val="7030A0"/>
                          </a:solidFill>
                          <a:effectLst/>
                        </a:rPr>
                        <a:t> у водному </a:t>
                      </a:r>
                      <a:r>
                        <a:rPr lang="ru-RU" sz="2800" dirty="0" err="1">
                          <a:solidFill>
                            <a:srgbClr val="7030A0"/>
                          </a:solidFill>
                          <a:effectLst/>
                        </a:rPr>
                        <a:t>середовищі</a:t>
                      </a:r>
                      <a:r>
                        <a:rPr lang="ru-RU" sz="2800" dirty="0">
                          <a:solidFill>
                            <a:srgbClr val="7030A0"/>
                          </a:solidFill>
                          <a:effectLst/>
                        </a:rPr>
                        <a:t>. </a:t>
                      </a:r>
                      <a:r>
                        <a:rPr lang="ru-RU" sz="2800" dirty="0" err="1">
                          <a:solidFill>
                            <a:srgbClr val="7030A0"/>
                          </a:solidFill>
                          <a:effectLst/>
                        </a:rPr>
                        <a:t>Розмноження</a:t>
                      </a:r>
                      <a:r>
                        <a:rPr lang="ru-RU" sz="2800" dirty="0">
                          <a:solidFill>
                            <a:srgbClr val="7030A0"/>
                          </a:solidFill>
                          <a:effectLst/>
                        </a:rPr>
                        <a:t> </a:t>
                      </a:r>
                      <a:r>
                        <a:rPr lang="ru-RU" sz="2800" dirty="0" err="1">
                          <a:solidFill>
                            <a:srgbClr val="7030A0"/>
                          </a:solidFill>
                          <a:effectLst/>
                        </a:rPr>
                        <a:t>статеве</a:t>
                      </a:r>
                      <a:r>
                        <a:rPr lang="ru-RU" sz="2800" dirty="0">
                          <a:solidFill>
                            <a:srgbClr val="7030A0"/>
                          </a:solidFill>
                          <a:effectLst/>
                        </a:rPr>
                        <a:t>. </a:t>
                      </a:r>
                      <a:r>
                        <a:rPr lang="ru-RU" sz="2800" dirty="0" err="1">
                          <a:solidFill>
                            <a:srgbClr val="7030A0"/>
                          </a:solidFill>
                          <a:effectLst/>
                        </a:rPr>
                        <a:t>Здатні</a:t>
                      </a:r>
                      <a:r>
                        <a:rPr lang="ru-RU" sz="2800" dirty="0">
                          <a:solidFill>
                            <a:srgbClr val="7030A0"/>
                          </a:solidFill>
                          <a:effectLst/>
                        </a:rPr>
                        <a:t> до фотосинтезу.</a:t>
                      </a:r>
                      <a:endParaRPr lang="ru-RU" sz="2800" dirty="0">
                        <a:solidFill>
                          <a:srgbClr val="7030A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47625" marR="47625" marT="47625" marB="47625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9898511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Картинки по запросу фон для презентації з біології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70110" y="3149811"/>
            <a:ext cx="2486025" cy="323009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245" y="245922"/>
            <a:ext cx="2716017" cy="284411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3270" y="3795282"/>
            <a:ext cx="2886236" cy="259188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702207" y="951163"/>
            <a:ext cx="9926627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5400" b="1" cap="none" spc="0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Домашнє завдання:</a:t>
            </a:r>
          </a:p>
          <a:p>
            <a:pPr algn="ctr"/>
            <a:r>
              <a:rPr lang="uk-UA" sz="5400" b="1" cap="none" spc="0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Опрацювати ст.71-73,</a:t>
            </a:r>
          </a:p>
          <a:p>
            <a:pPr algn="ctr"/>
            <a:r>
              <a:rPr lang="uk-UA" sz="5400" b="1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Скласти тести.</a:t>
            </a:r>
            <a:endParaRPr lang="ru-RU" sz="5400" b="1" cap="none" spc="0" dirty="0">
              <a:ln w="9525">
                <a:solidFill>
                  <a:srgbClr val="7030A0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9553404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Картинки по запросу фон для презентації з біології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" y="424031"/>
            <a:ext cx="1250342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5400" b="1" cap="none" spc="0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Дякую за урок!</a:t>
            </a:r>
            <a:r>
              <a:rPr lang="en-US" sz="5400" b="1" cap="none" spc="0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  </a:t>
            </a:r>
            <a:r>
              <a:rPr lang="uk-UA" sz="5400" b="1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Молодці!</a:t>
            </a:r>
            <a:endParaRPr lang="ru-RU" sz="5400" b="1" cap="none" spc="0" dirty="0">
              <a:ln w="9525">
                <a:solidFill>
                  <a:srgbClr val="7030A0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2385" y="1537488"/>
            <a:ext cx="7781077" cy="51303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631997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Картинки по запросу фон для презентації з біології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982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421822" y="952044"/>
            <a:ext cx="10583635" cy="526297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spcAft>
                <a:spcPts val="0"/>
              </a:spcAft>
            </a:pPr>
            <a:r>
              <a:rPr lang="uk-UA" sz="2800" b="1" i="1" u="sng" cap="none" spc="0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1.</a:t>
            </a:r>
            <a:r>
              <a:rPr lang="ru-RU" sz="2800" b="1" i="1" u="sng" cap="none" spc="0" dirty="0" err="1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Прийом</a:t>
            </a:r>
            <a:r>
              <a:rPr lang="ru-RU" sz="2800" b="1" i="1" u="sng" cap="none" spc="0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 «</a:t>
            </a:r>
            <a:r>
              <a:rPr lang="ru-RU" sz="2800" b="1" i="1" u="sng" cap="none" spc="0" dirty="0" err="1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Доповни</a:t>
            </a:r>
            <a:r>
              <a:rPr lang="ru-RU" sz="2800" b="1" i="1" u="sng" cap="none" spc="0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b="1" i="1" u="sng" cap="none" spc="0" dirty="0" err="1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речення</a:t>
            </a:r>
            <a:r>
              <a:rPr lang="ru-RU" sz="2800" b="1" i="1" u="sng" cap="none" spc="0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»</a:t>
            </a:r>
            <a:endParaRPr lang="ru-RU" sz="2800" b="1" cap="none" spc="0" dirty="0" smtClean="0">
              <a:ln w="9525">
                <a:solidFill>
                  <a:srgbClr val="7030A0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800" b="1" cap="none" spc="0" dirty="0" err="1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Замість</a:t>
            </a:r>
            <a:r>
              <a:rPr lang="ru-RU" sz="2800" b="1" cap="none" spc="0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b="1" cap="none" spc="0" dirty="0" err="1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крапок</a:t>
            </a:r>
            <a:r>
              <a:rPr lang="ru-RU" sz="2800" b="1" cap="none" spc="0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b="1" cap="none" spc="0" dirty="0" err="1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вставити</a:t>
            </a:r>
            <a:r>
              <a:rPr lang="ru-RU" sz="2800" b="1" cap="none" spc="0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b="1" cap="none" spc="0" dirty="0" err="1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пропущені</a:t>
            </a:r>
            <a:r>
              <a:rPr lang="ru-RU" sz="2800" b="1" cap="none" spc="0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 слова</a:t>
            </a:r>
          </a:p>
          <a:p>
            <a:pPr>
              <a:spcAft>
                <a:spcPts val="0"/>
              </a:spcAft>
            </a:pPr>
            <a:r>
              <a:rPr lang="ru-RU" sz="2800" b="1" cap="none" spc="0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-</a:t>
            </a:r>
            <a:r>
              <a:rPr lang="ru-RU" sz="2800" b="1" cap="none" spc="0" dirty="0" err="1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амеби</a:t>
            </a:r>
            <a:r>
              <a:rPr lang="ru-RU" sz="2800" b="1" cap="none" spc="0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b="1" cap="none" spc="0" dirty="0" err="1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рухаються</a:t>
            </a:r>
            <a:r>
              <a:rPr lang="ru-RU" sz="2800" b="1" cap="none" spc="0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 за </a:t>
            </a:r>
            <a:r>
              <a:rPr lang="ru-RU" sz="2800" b="1" cap="none" spc="0" dirty="0" err="1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допомогою</a:t>
            </a:r>
            <a:r>
              <a:rPr lang="ru-RU" sz="2800" b="1" cap="none" spc="0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 ……;</a:t>
            </a:r>
          </a:p>
          <a:p>
            <a:pPr>
              <a:spcAft>
                <a:spcPts val="0"/>
              </a:spcAft>
            </a:pPr>
            <a:r>
              <a:rPr lang="ru-RU" sz="2800" b="1" cap="none" spc="0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-у </a:t>
            </a:r>
            <a:r>
              <a:rPr lang="ru-RU" sz="2800" b="1" cap="none" spc="0" dirty="0" err="1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прісноводних</a:t>
            </a:r>
            <a:r>
              <a:rPr lang="ru-RU" sz="2800" b="1" cap="none" spc="0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b="1" cap="none" spc="0" dirty="0" err="1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найпростіших</a:t>
            </a:r>
            <a:r>
              <a:rPr lang="ru-RU" sz="2800" b="1" cap="none" spc="0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b="1" cap="none" spc="0" dirty="0" err="1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продукти</a:t>
            </a:r>
            <a:r>
              <a:rPr lang="ru-RU" sz="2800" b="1" cap="none" spc="0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b="1" cap="none" spc="0" dirty="0" err="1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обміну</a:t>
            </a:r>
            <a:r>
              <a:rPr lang="ru-RU" sz="2800" b="1" cap="none" spc="0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 та </a:t>
            </a:r>
            <a:r>
              <a:rPr lang="ru-RU" sz="2800" b="1" cap="none" spc="0" dirty="0" err="1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надлишки</a:t>
            </a:r>
            <a:r>
              <a:rPr lang="ru-RU" sz="2800" b="1" cap="none" spc="0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 води </a:t>
            </a:r>
            <a:r>
              <a:rPr lang="ru-RU" sz="2800" b="1" cap="none" spc="0" dirty="0" err="1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виводяться</a:t>
            </a:r>
            <a:r>
              <a:rPr lang="ru-RU" sz="2800" b="1" cap="none" spc="0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 через ……;</a:t>
            </a:r>
          </a:p>
          <a:p>
            <a:pPr>
              <a:spcAft>
                <a:spcPts val="0"/>
              </a:spcAft>
            </a:pPr>
            <a:r>
              <a:rPr lang="ru-RU" sz="2800" b="1" cap="none" spc="0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-</a:t>
            </a:r>
            <a:r>
              <a:rPr lang="ru-RU" sz="2800" b="1" cap="none" spc="0" dirty="0" err="1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здатність</a:t>
            </a:r>
            <a:r>
              <a:rPr lang="ru-RU" sz="2800" b="1" cap="none" spc="0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b="1" cap="none" spc="0" dirty="0" err="1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організмів</a:t>
            </a:r>
            <a:r>
              <a:rPr lang="ru-RU" sz="2800" b="1" cap="none" spc="0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b="1" cap="none" spc="0" dirty="0" err="1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реагувати</a:t>
            </a:r>
            <a:r>
              <a:rPr lang="ru-RU" sz="2800" b="1" cap="none" spc="0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 на </a:t>
            </a:r>
            <a:r>
              <a:rPr lang="ru-RU" sz="2800" b="1" cap="none" spc="0" dirty="0" err="1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зміни</a:t>
            </a:r>
            <a:r>
              <a:rPr lang="ru-RU" sz="2800" b="1" cap="none" spc="0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b="1" cap="none" spc="0" dirty="0" err="1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навколишнього</a:t>
            </a:r>
            <a:r>
              <a:rPr lang="ru-RU" sz="2800" b="1" cap="none" spc="0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b="1" cap="none" spc="0" dirty="0" err="1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середовища</a:t>
            </a:r>
            <a:r>
              <a:rPr lang="ru-RU" sz="2800" b="1" cap="none" spc="0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b="1" cap="none" spc="0" dirty="0" err="1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називається</a:t>
            </a:r>
            <a:r>
              <a:rPr lang="ru-RU" sz="2800" b="1" cap="none" spc="0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 ……….;</a:t>
            </a:r>
          </a:p>
          <a:p>
            <a:pPr>
              <a:spcAft>
                <a:spcPts val="0"/>
              </a:spcAft>
            </a:pPr>
            <a:r>
              <a:rPr lang="ru-RU" sz="2800" b="1" cap="none" spc="0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-</a:t>
            </a:r>
            <a:r>
              <a:rPr lang="ru-RU" sz="2800" b="1" cap="none" spc="0" dirty="0" err="1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інфузорія</a:t>
            </a:r>
            <a:r>
              <a:rPr lang="ru-RU" sz="2800" b="1" cap="none" spc="0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-туфелька </a:t>
            </a:r>
            <a:r>
              <a:rPr lang="ru-RU" sz="2800" b="1" cap="none" spc="0" dirty="0" err="1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рухається</a:t>
            </a:r>
            <a:r>
              <a:rPr lang="ru-RU" sz="2800" b="1" cap="none" spc="0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 за </a:t>
            </a:r>
            <a:r>
              <a:rPr lang="ru-RU" sz="2800" b="1" cap="none" spc="0" dirty="0" err="1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допомогою</a:t>
            </a:r>
            <a:r>
              <a:rPr lang="ru-RU" sz="2800" b="1" cap="none" spc="0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 ……;</a:t>
            </a:r>
          </a:p>
          <a:p>
            <a:pPr>
              <a:spcAft>
                <a:spcPts val="0"/>
              </a:spcAft>
            </a:pPr>
            <a:r>
              <a:rPr lang="ru-RU" sz="2800" b="1" cap="none" spc="0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-</a:t>
            </a:r>
            <a:r>
              <a:rPr lang="ru-RU" sz="2800" b="1" cap="none" spc="0" dirty="0" err="1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кисень</a:t>
            </a:r>
            <a:r>
              <a:rPr lang="ru-RU" sz="2800" b="1" cap="none" spc="0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 у цитоплазму </a:t>
            </a:r>
            <a:r>
              <a:rPr lang="ru-RU" sz="2800" b="1" cap="none" spc="0" dirty="0" err="1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надходить</a:t>
            </a:r>
            <a:r>
              <a:rPr lang="ru-RU" sz="2800" b="1" cap="none" spc="0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 через ……;</a:t>
            </a:r>
          </a:p>
          <a:p>
            <a:pPr>
              <a:spcAft>
                <a:spcPts val="0"/>
              </a:spcAft>
            </a:pPr>
            <a:r>
              <a:rPr lang="ru-RU" sz="2800" b="1" cap="none" spc="0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-в </a:t>
            </a:r>
            <a:r>
              <a:rPr lang="ru-RU" sz="2800" b="1" cap="none" spc="0" dirty="0" err="1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інфузорії</a:t>
            </a:r>
            <a:r>
              <a:rPr lang="ru-RU" sz="2800" b="1" cap="none" spc="0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b="1" cap="none" spc="0" dirty="0" err="1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неперетравлені</a:t>
            </a:r>
            <a:r>
              <a:rPr lang="ru-RU" sz="2800" b="1" cap="none" spc="0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b="1" cap="none" spc="0" dirty="0" err="1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рештки</a:t>
            </a:r>
            <a:r>
              <a:rPr lang="ru-RU" sz="2800" b="1" cap="none" spc="0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b="1" cap="none" spc="0" dirty="0" err="1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їжі</a:t>
            </a:r>
            <a:r>
              <a:rPr lang="ru-RU" sz="2800" b="1" cap="none" spc="0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b="1" cap="none" spc="0" dirty="0" err="1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виводяться</a:t>
            </a:r>
            <a:r>
              <a:rPr lang="ru-RU" sz="2800" b="1" cap="none" spc="0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 через …….. ;</a:t>
            </a:r>
          </a:p>
          <a:p>
            <a:pPr>
              <a:spcAft>
                <a:spcPts val="0"/>
              </a:spcAft>
            </a:pPr>
            <a:r>
              <a:rPr lang="ru-RU" sz="2800" b="1" cap="none" spc="0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-</a:t>
            </a:r>
            <a:r>
              <a:rPr lang="ru-RU" sz="2800" b="1" cap="none" spc="0" dirty="0" err="1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переносити</a:t>
            </a:r>
            <a:r>
              <a:rPr lang="ru-RU" sz="2800" b="1" cap="none" spc="0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b="1" cap="none" spc="0" dirty="0" err="1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несприятливі</a:t>
            </a:r>
            <a:r>
              <a:rPr lang="ru-RU" sz="2800" b="1" cap="none" spc="0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b="1" cap="none" spc="0" dirty="0" err="1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умови</a:t>
            </a:r>
            <a:r>
              <a:rPr lang="ru-RU" sz="2800" b="1" cap="none" spc="0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b="1" cap="none" spc="0" dirty="0" err="1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найпростіші</a:t>
            </a:r>
            <a:r>
              <a:rPr lang="ru-RU" sz="2800" b="1" cap="none" spc="0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b="1" cap="none" spc="0" dirty="0" err="1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можуть</a:t>
            </a:r>
            <a:r>
              <a:rPr lang="ru-RU" sz="2800" b="1" cap="none" spc="0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 за </a:t>
            </a:r>
            <a:r>
              <a:rPr lang="ru-RU" sz="2800" b="1" cap="none" spc="0" dirty="0" err="1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допомогою</a:t>
            </a:r>
            <a:r>
              <a:rPr lang="ru-RU" sz="2800" b="1" cap="none" spc="0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b="1" cap="none" spc="0" dirty="0" err="1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утворення</a:t>
            </a:r>
            <a:r>
              <a:rPr lang="ru-RU" sz="2800" b="1" cap="none" spc="0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 ……….</a:t>
            </a:r>
            <a:endParaRPr lang="ru-RU" sz="2800" b="1" cap="none" spc="0" dirty="0">
              <a:ln w="9525">
                <a:solidFill>
                  <a:srgbClr val="7030A0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781616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Картинки по запросу фон для презентації з біології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9822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/>
        </p:nvSpPr>
        <p:spPr>
          <a:xfrm>
            <a:off x="421822" y="952044"/>
            <a:ext cx="10583635" cy="569386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>
              <a:spcAft>
                <a:spcPts val="0"/>
              </a:spcAft>
            </a:pPr>
            <a:r>
              <a:rPr lang="uk-UA" sz="2800" b="1" i="1" u="sng" cap="none" spc="0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1.</a:t>
            </a:r>
            <a:r>
              <a:rPr lang="ru-RU" sz="2800" b="1" i="1" u="sng" cap="none" spc="0" dirty="0" err="1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Прийом</a:t>
            </a:r>
            <a:r>
              <a:rPr lang="ru-RU" sz="2800" b="1" i="1" u="sng" cap="none" spc="0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 «</a:t>
            </a:r>
            <a:r>
              <a:rPr lang="ru-RU" sz="2800" b="1" i="1" u="sng" cap="none" spc="0" dirty="0" err="1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Доповни</a:t>
            </a:r>
            <a:r>
              <a:rPr lang="ru-RU" sz="2800" b="1" i="1" u="sng" cap="none" spc="0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b="1" i="1" u="sng" cap="none" spc="0" dirty="0" err="1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речення</a:t>
            </a:r>
            <a:r>
              <a:rPr lang="ru-RU" sz="2800" b="1" i="1" u="sng" cap="none" spc="0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»</a:t>
            </a:r>
            <a:endParaRPr lang="ru-RU" sz="2800" b="1" cap="none" spc="0" dirty="0" smtClean="0">
              <a:ln w="9525">
                <a:solidFill>
                  <a:srgbClr val="7030A0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>
              <a:spcAft>
                <a:spcPts val="0"/>
              </a:spcAft>
            </a:pPr>
            <a:r>
              <a:rPr lang="ru-RU" sz="2800" b="1" cap="none" spc="0" dirty="0" err="1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Замість</a:t>
            </a:r>
            <a:r>
              <a:rPr lang="ru-RU" sz="2800" b="1" cap="none" spc="0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b="1" cap="none" spc="0" dirty="0" err="1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крапок</a:t>
            </a:r>
            <a:r>
              <a:rPr lang="ru-RU" sz="2800" b="1" cap="none" spc="0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b="1" cap="none" spc="0" dirty="0" err="1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вставити</a:t>
            </a:r>
            <a:r>
              <a:rPr lang="ru-RU" sz="2800" b="1" cap="none" spc="0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b="1" cap="none" spc="0" dirty="0" err="1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пропущені</a:t>
            </a:r>
            <a:r>
              <a:rPr lang="ru-RU" sz="2800" b="1" cap="none" spc="0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 слова</a:t>
            </a:r>
          </a:p>
          <a:p>
            <a:pPr>
              <a:spcAft>
                <a:spcPts val="0"/>
              </a:spcAft>
            </a:pPr>
            <a:r>
              <a:rPr lang="ru-RU" sz="2800" b="1" cap="none" spc="0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-</a:t>
            </a:r>
            <a:r>
              <a:rPr lang="ru-RU" sz="2800" b="1" cap="none" spc="0" dirty="0" err="1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амеби</a:t>
            </a:r>
            <a:r>
              <a:rPr lang="ru-RU" sz="2800" b="1" cap="none" spc="0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b="1" cap="none" spc="0" dirty="0" err="1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рухаються</a:t>
            </a:r>
            <a:r>
              <a:rPr lang="ru-RU" sz="2800" b="1" cap="none" spc="0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 за </a:t>
            </a:r>
            <a:r>
              <a:rPr lang="ru-RU" sz="2800" b="1" cap="none" spc="0" dirty="0" err="1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допомогою</a:t>
            </a:r>
            <a:r>
              <a:rPr lang="ru-RU" sz="2800" b="1" cap="none" spc="0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 …………(</a:t>
            </a:r>
            <a:r>
              <a:rPr lang="ru-RU" sz="2800" b="1" cap="none" spc="0" dirty="0" err="1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псевдоподій</a:t>
            </a:r>
            <a:r>
              <a:rPr lang="ru-RU" sz="2800" b="1" cap="none" spc="0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);</a:t>
            </a:r>
          </a:p>
          <a:p>
            <a:pPr>
              <a:spcAft>
                <a:spcPts val="0"/>
              </a:spcAft>
            </a:pPr>
            <a:r>
              <a:rPr lang="ru-RU" sz="2800" b="1" cap="none" spc="0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-у </a:t>
            </a:r>
            <a:r>
              <a:rPr lang="ru-RU" sz="2800" b="1" cap="none" spc="0" dirty="0" err="1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прісноводних</a:t>
            </a:r>
            <a:r>
              <a:rPr lang="ru-RU" sz="2800" b="1" cap="none" spc="0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b="1" cap="none" spc="0" dirty="0" err="1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найпростіших</a:t>
            </a:r>
            <a:r>
              <a:rPr lang="ru-RU" sz="2800" b="1" cap="none" spc="0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b="1" cap="none" spc="0" dirty="0" err="1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продукти</a:t>
            </a:r>
            <a:r>
              <a:rPr lang="ru-RU" sz="2800" b="1" cap="none" spc="0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b="1" cap="none" spc="0" dirty="0" err="1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обміну</a:t>
            </a:r>
            <a:r>
              <a:rPr lang="ru-RU" sz="2800" b="1" cap="none" spc="0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 та </a:t>
            </a:r>
            <a:r>
              <a:rPr lang="ru-RU" sz="2800" b="1" cap="none" spc="0" dirty="0" err="1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надлишки</a:t>
            </a:r>
            <a:r>
              <a:rPr lang="ru-RU" sz="2800" b="1" cap="none" spc="0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 води </a:t>
            </a:r>
            <a:r>
              <a:rPr lang="ru-RU" sz="2800" b="1" cap="none" spc="0" dirty="0" err="1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виводяться</a:t>
            </a:r>
            <a:r>
              <a:rPr lang="ru-RU" sz="2800" b="1" cap="none" spc="0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 через …….(</a:t>
            </a:r>
            <a:r>
              <a:rPr lang="ru-RU" sz="2800" b="1" cap="none" spc="0" dirty="0" err="1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скоротливу</a:t>
            </a:r>
            <a:r>
              <a:rPr lang="ru-RU" sz="2800" b="1" cap="none" spc="0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 вакуолю);</a:t>
            </a:r>
          </a:p>
          <a:p>
            <a:pPr>
              <a:spcAft>
                <a:spcPts val="0"/>
              </a:spcAft>
            </a:pPr>
            <a:r>
              <a:rPr lang="ru-RU" sz="2800" b="1" cap="none" spc="0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-</a:t>
            </a:r>
            <a:r>
              <a:rPr lang="ru-RU" sz="2800" b="1" cap="none" spc="0" dirty="0" err="1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здатність</a:t>
            </a:r>
            <a:r>
              <a:rPr lang="ru-RU" sz="2800" b="1" cap="none" spc="0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b="1" cap="none" spc="0" dirty="0" err="1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організмів</a:t>
            </a:r>
            <a:r>
              <a:rPr lang="ru-RU" sz="2800" b="1" cap="none" spc="0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b="1" cap="none" spc="0" dirty="0" err="1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реагувати</a:t>
            </a:r>
            <a:r>
              <a:rPr lang="ru-RU" sz="2800" b="1" cap="none" spc="0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 на </a:t>
            </a:r>
            <a:r>
              <a:rPr lang="ru-RU" sz="2800" b="1" cap="none" spc="0" dirty="0" err="1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зміни</a:t>
            </a:r>
            <a:r>
              <a:rPr lang="ru-RU" sz="2800" b="1" cap="none" spc="0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b="1" cap="none" spc="0" dirty="0" err="1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навколишнього</a:t>
            </a:r>
            <a:r>
              <a:rPr lang="ru-RU" sz="2800" b="1" cap="none" spc="0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b="1" cap="none" spc="0" dirty="0" err="1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середовища</a:t>
            </a:r>
            <a:r>
              <a:rPr lang="ru-RU" sz="2800" b="1" cap="none" spc="0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b="1" cap="none" spc="0" dirty="0" err="1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називається</a:t>
            </a:r>
            <a:r>
              <a:rPr lang="ru-RU" sz="2800" b="1" cap="none" spc="0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 ………..(</a:t>
            </a:r>
            <a:r>
              <a:rPr lang="ru-RU" sz="2800" b="1" cap="none" spc="0" dirty="0" err="1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подразливість</a:t>
            </a:r>
            <a:r>
              <a:rPr lang="ru-RU" sz="2800" b="1" cap="none" spc="0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);</a:t>
            </a:r>
          </a:p>
          <a:p>
            <a:pPr>
              <a:spcAft>
                <a:spcPts val="0"/>
              </a:spcAft>
            </a:pPr>
            <a:r>
              <a:rPr lang="ru-RU" sz="2800" b="1" cap="none" spc="0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-</a:t>
            </a:r>
            <a:r>
              <a:rPr lang="ru-RU" sz="2800" b="1" cap="none" spc="0" dirty="0" err="1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інфузорія</a:t>
            </a:r>
            <a:r>
              <a:rPr lang="ru-RU" sz="2800" b="1" cap="none" spc="0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-туфелька </a:t>
            </a:r>
            <a:r>
              <a:rPr lang="ru-RU" sz="2800" b="1" cap="none" spc="0" dirty="0" err="1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рухається</a:t>
            </a:r>
            <a:r>
              <a:rPr lang="ru-RU" sz="2800" b="1" cap="none" spc="0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 за </a:t>
            </a:r>
            <a:r>
              <a:rPr lang="ru-RU" sz="2800" b="1" cap="none" spc="0" dirty="0" err="1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допомогою</a:t>
            </a:r>
            <a:r>
              <a:rPr lang="ru-RU" sz="2800" b="1" cap="none" spc="0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 ……(</a:t>
            </a:r>
            <a:r>
              <a:rPr lang="ru-RU" sz="2800" b="1" cap="none" spc="0" dirty="0" err="1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війок</a:t>
            </a:r>
            <a:r>
              <a:rPr lang="ru-RU" sz="2800" b="1" cap="none" spc="0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);</a:t>
            </a:r>
          </a:p>
          <a:p>
            <a:pPr>
              <a:spcAft>
                <a:spcPts val="0"/>
              </a:spcAft>
            </a:pPr>
            <a:r>
              <a:rPr lang="ru-RU" sz="2800" b="1" cap="none" spc="0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-</a:t>
            </a:r>
            <a:r>
              <a:rPr lang="ru-RU" sz="2800" b="1" cap="none" spc="0" dirty="0" err="1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кисень</a:t>
            </a:r>
            <a:r>
              <a:rPr lang="ru-RU" sz="2800" b="1" cap="none" spc="0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 у цитоплазму </a:t>
            </a:r>
            <a:r>
              <a:rPr lang="ru-RU" sz="2800" b="1" cap="none" spc="0" dirty="0" err="1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надходить</a:t>
            </a:r>
            <a:r>
              <a:rPr lang="ru-RU" sz="2800" b="1" cap="none" spc="0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 через ……(</a:t>
            </a:r>
            <a:r>
              <a:rPr lang="ru-RU" sz="2800" b="1" cap="none" spc="0" dirty="0" err="1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поверхню</a:t>
            </a:r>
            <a:r>
              <a:rPr lang="ru-RU" sz="2800" b="1" cap="none" spc="0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b="1" cap="none" spc="0" dirty="0" err="1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тіла</a:t>
            </a:r>
            <a:r>
              <a:rPr lang="ru-RU" sz="2800" b="1" cap="none" spc="0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);</a:t>
            </a:r>
          </a:p>
          <a:p>
            <a:pPr>
              <a:spcAft>
                <a:spcPts val="0"/>
              </a:spcAft>
            </a:pPr>
            <a:r>
              <a:rPr lang="ru-RU" sz="2800" b="1" cap="none" spc="0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-в </a:t>
            </a:r>
            <a:r>
              <a:rPr lang="ru-RU" sz="2800" b="1" cap="none" spc="0" dirty="0" err="1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інфузорії</a:t>
            </a:r>
            <a:r>
              <a:rPr lang="ru-RU" sz="2800" b="1" cap="none" spc="0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b="1" cap="none" spc="0" dirty="0" err="1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неперетравлені</a:t>
            </a:r>
            <a:r>
              <a:rPr lang="ru-RU" sz="2800" b="1" cap="none" spc="0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b="1" cap="none" spc="0" dirty="0" err="1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рештки</a:t>
            </a:r>
            <a:r>
              <a:rPr lang="ru-RU" sz="2800" b="1" cap="none" spc="0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b="1" cap="none" spc="0" dirty="0" err="1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їжі</a:t>
            </a:r>
            <a:r>
              <a:rPr lang="ru-RU" sz="2800" b="1" cap="none" spc="0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b="1" cap="none" spc="0" dirty="0" err="1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виводяться</a:t>
            </a:r>
            <a:r>
              <a:rPr lang="ru-RU" sz="2800" b="1" cap="none" spc="0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 через …….. (</a:t>
            </a:r>
            <a:r>
              <a:rPr lang="ru-RU" sz="2800" b="1" cap="none" spc="0" dirty="0" err="1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порошицю</a:t>
            </a:r>
            <a:r>
              <a:rPr lang="ru-RU" sz="2800" b="1" cap="none" spc="0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);</a:t>
            </a:r>
          </a:p>
          <a:p>
            <a:pPr>
              <a:spcAft>
                <a:spcPts val="0"/>
              </a:spcAft>
            </a:pPr>
            <a:r>
              <a:rPr lang="ru-RU" sz="2800" b="1" cap="none" spc="0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-</a:t>
            </a:r>
            <a:r>
              <a:rPr lang="ru-RU" sz="2800" b="1" cap="none" spc="0" dirty="0" err="1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переносити</a:t>
            </a:r>
            <a:r>
              <a:rPr lang="ru-RU" sz="2800" b="1" cap="none" spc="0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b="1" cap="none" spc="0" dirty="0" err="1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несприятливі</a:t>
            </a:r>
            <a:r>
              <a:rPr lang="ru-RU" sz="2800" b="1" cap="none" spc="0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b="1" cap="none" spc="0" dirty="0" err="1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умови</a:t>
            </a:r>
            <a:r>
              <a:rPr lang="ru-RU" sz="2800" b="1" cap="none" spc="0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b="1" cap="none" spc="0" dirty="0" err="1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найпростіші</a:t>
            </a:r>
            <a:r>
              <a:rPr lang="ru-RU" sz="2800" b="1" cap="none" spc="0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b="1" cap="none" spc="0" dirty="0" err="1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можуть</a:t>
            </a:r>
            <a:r>
              <a:rPr lang="ru-RU" sz="2800" b="1" cap="none" spc="0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 за </a:t>
            </a:r>
            <a:r>
              <a:rPr lang="ru-RU" sz="2800" b="1" cap="none" spc="0" dirty="0" err="1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допомогою</a:t>
            </a:r>
            <a:r>
              <a:rPr lang="ru-RU" sz="2800" b="1" cap="none" spc="0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ru-RU" sz="2800" b="1" cap="none" spc="0" dirty="0" err="1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утворення</a:t>
            </a:r>
            <a:r>
              <a:rPr lang="ru-RU" sz="2800" b="1" cap="none" spc="0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 ………(</a:t>
            </a:r>
            <a:r>
              <a:rPr lang="ru-RU" sz="2800" b="1" cap="none" spc="0" dirty="0" err="1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цисти</a:t>
            </a:r>
            <a:r>
              <a:rPr lang="ru-RU" sz="2800" b="1" cap="none" spc="0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ea typeface="Times New Roman" panose="02020603050405020304" pitchFamily="18" charset="0"/>
              </a:rPr>
              <a:t>).</a:t>
            </a:r>
            <a:endParaRPr lang="ru-RU" sz="2800" b="1" cap="none" spc="0" dirty="0">
              <a:ln w="9525">
                <a:solidFill>
                  <a:srgbClr val="7030A0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8600493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Картинки по запросу фон для презентації з біології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269412" y="224433"/>
            <a:ext cx="420275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err="1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Упізнай</a:t>
            </a:r>
            <a:r>
              <a:rPr lang="ru-RU" sz="5400" b="1" cap="none" spc="0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мене</a:t>
            </a:r>
            <a:endParaRPr lang="ru-RU" sz="5400" b="1" cap="none" spc="0" dirty="0">
              <a:ln w="9525">
                <a:solidFill>
                  <a:srgbClr val="7030A0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99" y="1358824"/>
            <a:ext cx="2685174" cy="264072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8295" y="1445288"/>
            <a:ext cx="3982565" cy="244152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7583" y="1332548"/>
            <a:ext cx="3429000" cy="266700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1217" y="1445288"/>
            <a:ext cx="3982565" cy="2441520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1123928" y="4131962"/>
            <a:ext cx="1033167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cap="none" spc="0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А                       Б                        В          </a:t>
            </a:r>
            <a:endParaRPr lang="ru-RU" sz="5400" b="1" cap="none" spc="0" dirty="0">
              <a:ln w="9525">
                <a:solidFill>
                  <a:srgbClr val="7030A0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7041788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Картинки по запросу фон для презентації з біології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269412" y="224433"/>
            <a:ext cx="420275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err="1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Упізнай</a:t>
            </a:r>
            <a:r>
              <a:rPr lang="ru-RU" sz="5400" b="1" cap="none" spc="0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мене</a:t>
            </a:r>
            <a:endParaRPr lang="ru-RU" sz="5400" b="1" cap="none" spc="0" dirty="0">
              <a:ln w="9525">
                <a:solidFill>
                  <a:srgbClr val="7030A0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99" y="1358824"/>
            <a:ext cx="2685174" cy="264072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8295" y="1445288"/>
            <a:ext cx="3982565" cy="244152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7583" y="1332548"/>
            <a:ext cx="3429000" cy="266700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1217" y="1445288"/>
            <a:ext cx="3982565" cy="244152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573600" y="4297073"/>
            <a:ext cx="10660867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uk-UA" sz="5400" b="1" cap="none" spc="0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Амеба  хламідомонада інфузорія-</a:t>
            </a:r>
          </a:p>
          <a:p>
            <a:pPr algn="ctr"/>
            <a:r>
              <a:rPr lang="uk-UA" sz="5400" b="1" dirty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</a:t>
            </a:r>
            <a:r>
              <a:rPr lang="uk-UA" sz="5400" b="1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                                             туфелька  </a:t>
            </a:r>
            <a:endParaRPr lang="ru-RU" sz="5400" b="1" cap="none" spc="0" dirty="0">
              <a:ln w="9525">
                <a:solidFill>
                  <a:srgbClr val="7030A0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092372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Картинки по запросу фон для презентації з біології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788276" y="567560"/>
            <a:ext cx="10941269" cy="489364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uk-UA" sz="2400" u="sng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 </a:t>
            </a:r>
            <a:r>
              <a:rPr lang="uk-UA" sz="2400" b="1" i="1" u="sng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1.Прийом «Упізнай  мене»</a:t>
            </a:r>
            <a:endParaRPr lang="ru-RU" sz="2400" dirty="0">
              <a:ln>
                <a:solidFill>
                  <a:srgbClr val="7030A0"/>
                </a:solidFill>
              </a:ln>
              <a:solidFill>
                <a:srgbClr val="7030A0"/>
              </a:solidFill>
            </a:endParaRPr>
          </a:p>
          <a:p>
            <a:r>
              <a:rPr lang="ru-RU" sz="2400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№1. </a:t>
            </a:r>
          </a:p>
          <a:p>
            <a:r>
              <a:rPr lang="ru-RU" sz="2400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-</a:t>
            </a:r>
            <a:r>
              <a:rPr lang="ru-RU" sz="2400" dirty="0" err="1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розмножуюся</a:t>
            </a:r>
            <a:r>
              <a:rPr lang="ru-RU" sz="2400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 в </a:t>
            </a:r>
            <a:r>
              <a:rPr lang="ru-RU" sz="2400" dirty="0" err="1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клітинах</a:t>
            </a:r>
            <a:r>
              <a:rPr lang="ru-RU" sz="2400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 </a:t>
            </a:r>
            <a:r>
              <a:rPr lang="ru-RU" sz="2400" dirty="0" err="1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крові</a:t>
            </a:r>
            <a:r>
              <a:rPr lang="ru-RU" sz="2400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, </a:t>
            </a:r>
            <a:r>
              <a:rPr lang="ru-RU" sz="2400" dirty="0" err="1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викликаючи</a:t>
            </a:r>
            <a:r>
              <a:rPr lang="ru-RU" sz="2400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 </a:t>
            </a:r>
            <a:r>
              <a:rPr lang="ru-RU" sz="2400" dirty="0" err="1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їх</a:t>
            </a:r>
            <a:r>
              <a:rPr lang="ru-RU" sz="2400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 </a:t>
            </a:r>
            <a:r>
              <a:rPr lang="ru-RU" sz="2400" dirty="0" err="1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розмноження</a:t>
            </a:r>
            <a:r>
              <a:rPr lang="ru-RU" sz="2400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;</a:t>
            </a:r>
          </a:p>
          <a:p>
            <a:r>
              <a:rPr lang="ru-RU" sz="2400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-за </a:t>
            </a:r>
            <a:r>
              <a:rPr lang="ru-RU" sz="2400" dirty="0" err="1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це</a:t>
            </a:r>
            <a:r>
              <a:rPr lang="ru-RU" sz="2400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 </a:t>
            </a:r>
            <a:r>
              <a:rPr lang="ru-RU" sz="2400" dirty="0" err="1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людина</a:t>
            </a:r>
            <a:r>
              <a:rPr lang="ru-RU" sz="2400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 мене </a:t>
            </a:r>
            <a:r>
              <a:rPr lang="ru-RU" sz="2400" dirty="0" err="1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недолюблює</a:t>
            </a:r>
            <a:r>
              <a:rPr lang="ru-RU" sz="2400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;</a:t>
            </a:r>
          </a:p>
          <a:p>
            <a:r>
              <a:rPr lang="ru-RU" sz="2400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-вона </a:t>
            </a:r>
            <a:r>
              <a:rPr lang="ru-RU" sz="2400" dirty="0" err="1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усіляко</a:t>
            </a:r>
            <a:r>
              <a:rPr lang="ru-RU" sz="2400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 </a:t>
            </a:r>
            <a:r>
              <a:rPr lang="ru-RU" sz="2400" dirty="0" err="1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бореться</a:t>
            </a:r>
            <a:r>
              <a:rPr lang="ru-RU" sz="2400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 з комарами.</a:t>
            </a:r>
          </a:p>
          <a:p>
            <a:r>
              <a:rPr lang="ru-RU" sz="2400" dirty="0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№ </a:t>
            </a:r>
            <a:r>
              <a:rPr lang="ru-RU" sz="2400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2.</a:t>
            </a:r>
          </a:p>
          <a:p>
            <a:r>
              <a:rPr lang="ru-RU" sz="2400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-маю </a:t>
            </a:r>
            <a:r>
              <a:rPr lang="ru-RU" sz="2400" dirty="0" err="1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небагато</a:t>
            </a:r>
            <a:r>
              <a:rPr lang="ru-RU" sz="2400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 коротких, широких </a:t>
            </a:r>
            <a:r>
              <a:rPr lang="ru-RU" sz="2400" dirty="0" err="1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псевдоніжок</a:t>
            </a:r>
            <a:r>
              <a:rPr lang="ru-RU" sz="2400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;</a:t>
            </a:r>
          </a:p>
          <a:p>
            <a:r>
              <a:rPr lang="ru-RU" sz="2400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-живу у </a:t>
            </a:r>
            <a:r>
              <a:rPr lang="ru-RU" sz="2400" dirty="0" err="1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товстому</a:t>
            </a:r>
            <a:r>
              <a:rPr lang="ru-RU" sz="2400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 кишечнику </a:t>
            </a:r>
            <a:r>
              <a:rPr lang="ru-RU" sz="2400" dirty="0" err="1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людини</a:t>
            </a:r>
            <a:r>
              <a:rPr lang="ru-RU" sz="2400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;</a:t>
            </a:r>
          </a:p>
          <a:p>
            <a:r>
              <a:rPr lang="ru-RU" sz="2400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-</a:t>
            </a:r>
            <a:r>
              <a:rPr lang="ru-RU" sz="2400" dirty="0" err="1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можу</a:t>
            </a:r>
            <a:r>
              <a:rPr lang="ru-RU" sz="2400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 </a:t>
            </a:r>
            <a:r>
              <a:rPr lang="ru-RU" sz="2400" dirty="0" err="1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викликати</a:t>
            </a:r>
            <a:r>
              <a:rPr lang="ru-RU" sz="2400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 у </a:t>
            </a:r>
            <a:r>
              <a:rPr lang="ru-RU" sz="2400" dirty="0" err="1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людини</a:t>
            </a:r>
            <a:r>
              <a:rPr lang="ru-RU" sz="2400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 </a:t>
            </a:r>
            <a:r>
              <a:rPr lang="ru-RU" sz="2400" dirty="0" err="1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тяжке</a:t>
            </a:r>
            <a:r>
              <a:rPr lang="ru-RU" sz="2400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 </a:t>
            </a:r>
            <a:r>
              <a:rPr lang="ru-RU" sz="2400" dirty="0" err="1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захворювання</a:t>
            </a:r>
            <a:r>
              <a:rPr lang="ru-RU" sz="2400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.</a:t>
            </a:r>
          </a:p>
          <a:p>
            <a:r>
              <a:rPr lang="ru-RU" sz="2400" dirty="0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№ </a:t>
            </a:r>
            <a:r>
              <a:rPr lang="ru-RU" sz="2400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3.</a:t>
            </a:r>
          </a:p>
          <a:p>
            <a:r>
              <a:rPr lang="ru-RU" sz="2400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-маю </a:t>
            </a:r>
            <a:r>
              <a:rPr lang="ru-RU" sz="2400" dirty="0" err="1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клітинний</a:t>
            </a:r>
            <a:r>
              <a:rPr lang="ru-RU" sz="2400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 рот і </a:t>
            </a:r>
            <a:r>
              <a:rPr lang="ru-RU" sz="2400" dirty="0" err="1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навколоротову</a:t>
            </a:r>
            <a:r>
              <a:rPr lang="ru-RU" sz="2400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 </a:t>
            </a:r>
            <a:r>
              <a:rPr lang="ru-RU" sz="2400" dirty="0" err="1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заглибину</a:t>
            </a:r>
            <a:r>
              <a:rPr lang="ru-RU" sz="2400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;</a:t>
            </a:r>
          </a:p>
          <a:p>
            <a:r>
              <a:rPr lang="ru-RU" sz="2400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-</a:t>
            </a:r>
            <a:r>
              <a:rPr lang="ru-RU" sz="2400" dirty="0" err="1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наявні</a:t>
            </a:r>
            <a:r>
              <a:rPr lang="ru-RU" sz="2400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 два ядра;</a:t>
            </a:r>
          </a:p>
          <a:p>
            <a:r>
              <a:rPr lang="ru-RU" sz="2400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-</a:t>
            </a:r>
            <a:r>
              <a:rPr lang="ru-RU" sz="2400" dirty="0" err="1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тіло</a:t>
            </a:r>
            <a:r>
              <a:rPr lang="ru-RU" sz="2400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 </a:t>
            </a:r>
            <a:r>
              <a:rPr lang="ru-RU" sz="2400" dirty="0" err="1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вкрите</a:t>
            </a:r>
            <a:r>
              <a:rPr lang="ru-RU" sz="2400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 </a:t>
            </a:r>
            <a:r>
              <a:rPr lang="ru-RU" sz="2400" dirty="0" err="1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війками</a:t>
            </a:r>
            <a:r>
              <a:rPr lang="ru-RU" sz="2400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, за </a:t>
            </a:r>
            <a:r>
              <a:rPr lang="ru-RU" sz="2400" dirty="0" err="1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допомогою</a:t>
            </a:r>
            <a:r>
              <a:rPr lang="ru-RU" sz="2400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 </a:t>
            </a:r>
            <a:r>
              <a:rPr lang="ru-RU" sz="2400" dirty="0" err="1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чого</a:t>
            </a:r>
            <a:r>
              <a:rPr lang="ru-RU" sz="2400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 і </a:t>
            </a:r>
            <a:r>
              <a:rPr lang="ru-RU" sz="2400" dirty="0" err="1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рухаюсь</a:t>
            </a:r>
            <a:r>
              <a:rPr lang="ru-RU" sz="2400" dirty="0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.</a:t>
            </a:r>
            <a:endParaRPr lang="ru-RU" sz="2400" dirty="0">
              <a:ln>
                <a:solidFill>
                  <a:srgbClr val="7030A0"/>
                </a:solidFill>
              </a:ln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00671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Картинки по запросу фон для презентації з біології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788276" y="567560"/>
            <a:ext cx="10941269" cy="600164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uk-UA" sz="2400" u="sng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 </a:t>
            </a:r>
            <a:r>
              <a:rPr lang="uk-UA" sz="2400" b="1" i="1" u="sng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1.Прийом «Упізнай  мене»</a:t>
            </a:r>
            <a:endParaRPr lang="ru-RU" sz="2400" dirty="0">
              <a:ln>
                <a:solidFill>
                  <a:srgbClr val="7030A0"/>
                </a:solidFill>
              </a:ln>
              <a:solidFill>
                <a:srgbClr val="7030A0"/>
              </a:solidFill>
            </a:endParaRPr>
          </a:p>
          <a:p>
            <a:r>
              <a:rPr lang="ru-RU" sz="2400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№1. </a:t>
            </a:r>
          </a:p>
          <a:p>
            <a:r>
              <a:rPr lang="ru-RU" sz="2400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-</a:t>
            </a:r>
            <a:r>
              <a:rPr lang="ru-RU" sz="2400" dirty="0" err="1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розмножуюся</a:t>
            </a:r>
            <a:r>
              <a:rPr lang="ru-RU" sz="2400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 в </a:t>
            </a:r>
            <a:r>
              <a:rPr lang="ru-RU" sz="2400" dirty="0" err="1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клітинах</a:t>
            </a:r>
            <a:r>
              <a:rPr lang="ru-RU" sz="2400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 </a:t>
            </a:r>
            <a:r>
              <a:rPr lang="ru-RU" sz="2400" dirty="0" err="1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крові</a:t>
            </a:r>
            <a:r>
              <a:rPr lang="ru-RU" sz="2400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, </a:t>
            </a:r>
            <a:r>
              <a:rPr lang="ru-RU" sz="2400" dirty="0" err="1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викликаючи</a:t>
            </a:r>
            <a:r>
              <a:rPr lang="ru-RU" sz="2400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 </a:t>
            </a:r>
            <a:r>
              <a:rPr lang="ru-RU" sz="2400" dirty="0" err="1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їх</a:t>
            </a:r>
            <a:r>
              <a:rPr lang="ru-RU" sz="2400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 </a:t>
            </a:r>
            <a:r>
              <a:rPr lang="ru-RU" sz="2400" dirty="0" err="1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розмноження</a:t>
            </a:r>
            <a:r>
              <a:rPr lang="ru-RU" sz="2400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;</a:t>
            </a:r>
          </a:p>
          <a:p>
            <a:r>
              <a:rPr lang="ru-RU" sz="2400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-за </a:t>
            </a:r>
            <a:r>
              <a:rPr lang="ru-RU" sz="2400" dirty="0" err="1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це</a:t>
            </a:r>
            <a:r>
              <a:rPr lang="ru-RU" sz="2400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 </a:t>
            </a:r>
            <a:r>
              <a:rPr lang="ru-RU" sz="2400" dirty="0" err="1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людина</a:t>
            </a:r>
            <a:r>
              <a:rPr lang="ru-RU" sz="2400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 мене </a:t>
            </a:r>
            <a:r>
              <a:rPr lang="ru-RU" sz="2400" dirty="0" err="1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недолюблює</a:t>
            </a:r>
            <a:r>
              <a:rPr lang="ru-RU" sz="2400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;</a:t>
            </a:r>
          </a:p>
          <a:p>
            <a:r>
              <a:rPr lang="ru-RU" sz="2400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-вона </a:t>
            </a:r>
            <a:r>
              <a:rPr lang="ru-RU" sz="2400" dirty="0" err="1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усіляко</a:t>
            </a:r>
            <a:r>
              <a:rPr lang="ru-RU" sz="2400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 </a:t>
            </a:r>
            <a:r>
              <a:rPr lang="ru-RU" sz="2400" dirty="0" err="1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бореться</a:t>
            </a:r>
            <a:r>
              <a:rPr lang="ru-RU" sz="2400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 з комарами.</a:t>
            </a:r>
          </a:p>
          <a:p>
            <a:r>
              <a:rPr lang="ru-RU" sz="2400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(</a:t>
            </a:r>
            <a:r>
              <a:rPr lang="ru-RU" sz="2400" dirty="0" err="1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це</a:t>
            </a:r>
            <a:r>
              <a:rPr lang="ru-RU" sz="2400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 </a:t>
            </a:r>
            <a:r>
              <a:rPr lang="ru-RU" sz="2400" dirty="0" err="1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малярійний</a:t>
            </a:r>
            <a:r>
              <a:rPr lang="ru-RU" sz="2400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 </a:t>
            </a:r>
            <a:r>
              <a:rPr lang="ru-RU" sz="2400" dirty="0" err="1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плазмодій</a:t>
            </a:r>
            <a:r>
              <a:rPr lang="ru-RU" sz="2400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)</a:t>
            </a:r>
          </a:p>
          <a:p>
            <a:r>
              <a:rPr lang="ru-RU" sz="2400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№ 2.</a:t>
            </a:r>
          </a:p>
          <a:p>
            <a:r>
              <a:rPr lang="ru-RU" sz="2400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-маю </a:t>
            </a:r>
            <a:r>
              <a:rPr lang="ru-RU" sz="2400" dirty="0" err="1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небагато</a:t>
            </a:r>
            <a:r>
              <a:rPr lang="ru-RU" sz="2400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 коротких, широких </a:t>
            </a:r>
            <a:r>
              <a:rPr lang="ru-RU" sz="2400" dirty="0" err="1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псевдоніжок</a:t>
            </a:r>
            <a:r>
              <a:rPr lang="ru-RU" sz="2400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;</a:t>
            </a:r>
          </a:p>
          <a:p>
            <a:r>
              <a:rPr lang="ru-RU" sz="2400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-живу у </a:t>
            </a:r>
            <a:r>
              <a:rPr lang="ru-RU" sz="2400" dirty="0" err="1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товстому</a:t>
            </a:r>
            <a:r>
              <a:rPr lang="ru-RU" sz="2400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 кишечнику </a:t>
            </a:r>
            <a:r>
              <a:rPr lang="ru-RU" sz="2400" dirty="0" err="1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людини</a:t>
            </a:r>
            <a:r>
              <a:rPr lang="ru-RU" sz="2400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;</a:t>
            </a:r>
          </a:p>
          <a:p>
            <a:r>
              <a:rPr lang="ru-RU" sz="2400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-</a:t>
            </a:r>
            <a:r>
              <a:rPr lang="ru-RU" sz="2400" dirty="0" err="1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можу</a:t>
            </a:r>
            <a:r>
              <a:rPr lang="ru-RU" sz="2400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 </a:t>
            </a:r>
            <a:r>
              <a:rPr lang="ru-RU" sz="2400" dirty="0" err="1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викликати</a:t>
            </a:r>
            <a:r>
              <a:rPr lang="ru-RU" sz="2400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 у </a:t>
            </a:r>
            <a:r>
              <a:rPr lang="ru-RU" sz="2400" dirty="0" err="1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людини</a:t>
            </a:r>
            <a:r>
              <a:rPr lang="ru-RU" sz="2400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 </a:t>
            </a:r>
            <a:r>
              <a:rPr lang="ru-RU" sz="2400" dirty="0" err="1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тяжке</a:t>
            </a:r>
            <a:r>
              <a:rPr lang="ru-RU" sz="2400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 </a:t>
            </a:r>
            <a:r>
              <a:rPr lang="ru-RU" sz="2400" dirty="0" err="1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захворювання</a:t>
            </a:r>
            <a:r>
              <a:rPr lang="ru-RU" sz="2400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.</a:t>
            </a:r>
          </a:p>
          <a:p>
            <a:r>
              <a:rPr lang="ru-RU" sz="2400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(</a:t>
            </a:r>
            <a:r>
              <a:rPr lang="ru-RU" sz="2400" dirty="0" err="1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це</a:t>
            </a:r>
            <a:r>
              <a:rPr lang="ru-RU" sz="2400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 амеба </a:t>
            </a:r>
            <a:r>
              <a:rPr lang="ru-RU" sz="2400" dirty="0" err="1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дизентерійна</a:t>
            </a:r>
            <a:r>
              <a:rPr lang="ru-RU" sz="2400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)</a:t>
            </a:r>
          </a:p>
          <a:p>
            <a:r>
              <a:rPr lang="ru-RU" sz="2400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№ 3.</a:t>
            </a:r>
          </a:p>
          <a:p>
            <a:r>
              <a:rPr lang="ru-RU" sz="2400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-маю </a:t>
            </a:r>
            <a:r>
              <a:rPr lang="ru-RU" sz="2400" dirty="0" err="1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клітинний</a:t>
            </a:r>
            <a:r>
              <a:rPr lang="ru-RU" sz="2400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 рот і </a:t>
            </a:r>
            <a:r>
              <a:rPr lang="ru-RU" sz="2400" dirty="0" err="1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навколоротову</a:t>
            </a:r>
            <a:r>
              <a:rPr lang="ru-RU" sz="2400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 </a:t>
            </a:r>
            <a:r>
              <a:rPr lang="ru-RU" sz="2400" dirty="0" err="1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заглибину</a:t>
            </a:r>
            <a:r>
              <a:rPr lang="ru-RU" sz="2400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;</a:t>
            </a:r>
          </a:p>
          <a:p>
            <a:r>
              <a:rPr lang="ru-RU" sz="2400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-</a:t>
            </a:r>
            <a:r>
              <a:rPr lang="ru-RU" sz="2400" dirty="0" err="1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наявні</a:t>
            </a:r>
            <a:r>
              <a:rPr lang="ru-RU" sz="2400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 два ядра;</a:t>
            </a:r>
          </a:p>
          <a:p>
            <a:r>
              <a:rPr lang="ru-RU" sz="2400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-</a:t>
            </a:r>
            <a:r>
              <a:rPr lang="ru-RU" sz="2400" dirty="0" err="1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тіло</a:t>
            </a:r>
            <a:r>
              <a:rPr lang="ru-RU" sz="2400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 </a:t>
            </a:r>
            <a:r>
              <a:rPr lang="ru-RU" sz="2400" dirty="0" err="1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вкрите</a:t>
            </a:r>
            <a:r>
              <a:rPr lang="ru-RU" sz="2400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 </a:t>
            </a:r>
            <a:r>
              <a:rPr lang="ru-RU" sz="2400" dirty="0" err="1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війками</a:t>
            </a:r>
            <a:r>
              <a:rPr lang="ru-RU" sz="2400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, за </a:t>
            </a:r>
            <a:r>
              <a:rPr lang="ru-RU" sz="2400" dirty="0" err="1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допомогою</a:t>
            </a:r>
            <a:r>
              <a:rPr lang="ru-RU" sz="2400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 </a:t>
            </a:r>
            <a:r>
              <a:rPr lang="ru-RU" sz="2400" dirty="0" err="1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чого</a:t>
            </a:r>
            <a:r>
              <a:rPr lang="ru-RU" sz="2400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 і </a:t>
            </a:r>
            <a:r>
              <a:rPr lang="ru-RU" sz="2400" dirty="0" err="1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рухаюсь</a:t>
            </a:r>
            <a:r>
              <a:rPr lang="ru-RU" sz="2400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.</a:t>
            </a:r>
          </a:p>
          <a:p>
            <a:r>
              <a:rPr lang="ru-RU" sz="2400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(</a:t>
            </a:r>
            <a:r>
              <a:rPr lang="ru-RU" sz="2400" dirty="0" err="1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інфузорія</a:t>
            </a:r>
            <a:r>
              <a:rPr lang="ru-RU" sz="2400" dirty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 туфелька</a:t>
            </a:r>
            <a:r>
              <a:rPr lang="ru-RU" sz="2400" dirty="0" smtClean="0">
                <a:ln>
                  <a:solidFill>
                    <a:srgbClr val="7030A0"/>
                  </a:solidFill>
                </a:ln>
                <a:solidFill>
                  <a:srgbClr val="7030A0"/>
                </a:solidFill>
              </a:rPr>
              <a:t>).</a:t>
            </a:r>
            <a:endParaRPr lang="ru-RU" sz="2400" dirty="0">
              <a:ln>
                <a:solidFill>
                  <a:srgbClr val="7030A0"/>
                </a:solidFill>
              </a:ln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80360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Картинки по запросу фон для презентації з біології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0"/>
            <a:ext cx="12191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690655" y="770731"/>
            <a:ext cx="10723016" cy="58015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uk-UA" sz="2400" b="1" i="1" u="sng" dirty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Прийом «Установіть відповідність»</a:t>
            </a:r>
            <a:endParaRPr lang="ru-RU" sz="2400" b="1" dirty="0">
              <a:ln w="9525">
                <a:solidFill>
                  <a:srgbClr val="7030A0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  <a:p>
            <a:r>
              <a:rPr lang="ru-RU" sz="2400" b="1" dirty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1. </a:t>
            </a:r>
            <a:r>
              <a:rPr lang="ru-RU" sz="2400" b="1" dirty="0" err="1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Установіть</a:t>
            </a:r>
            <a:r>
              <a:rPr lang="ru-RU" sz="2400" b="1" dirty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</a:t>
            </a:r>
            <a:r>
              <a:rPr lang="ru-RU" sz="2400" b="1" dirty="0" err="1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відповідність</a:t>
            </a:r>
            <a:r>
              <a:rPr lang="ru-RU" sz="2400" b="1" dirty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</a:t>
            </a:r>
            <a:r>
              <a:rPr lang="ru-RU" sz="2400" b="1" dirty="0" err="1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між</a:t>
            </a:r>
            <a:r>
              <a:rPr lang="ru-RU" sz="2400" b="1" dirty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структурами </a:t>
            </a:r>
            <a:r>
              <a:rPr lang="ru-RU" sz="2400" b="1" dirty="0" err="1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клітини</a:t>
            </a:r>
            <a:r>
              <a:rPr lang="ru-RU" sz="2400" b="1" dirty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</a:t>
            </a:r>
            <a:r>
              <a:rPr lang="ru-RU" sz="2400" b="1" dirty="0" err="1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одноклітинного</a:t>
            </a:r>
            <a:r>
              <a:rPr lang="ru-RU" sz="2400" b="1" dirty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</a:t>
            </a:r>
            <a:r>
              <a:rPr lang="ru-RU" sz="2400" b="1" dirty="0" err="1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організму</a:t>
            </a:r>
            <a:r>
              <a:rPr lang="ru-RU" sz="2400" b="1" dirty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та </a:t>
            </a:r>
            <a:r>
              <a:rPr lang="ru-RU" sz="2400" b="1" dirty="0" err="1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їхніми</a:t>
            </a:r>
            <a:r>
              <a:rPr lang="ru-RU" sz="2400" b="1" dirty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</a:t>
            </a:r>
            <a:r>
              <a:rPr lang="ru-RU" sz="2400" b="1" dirty="0" err="1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функціями</a:t>
            </a:r>
            <a:endParaRPr lang="ru-RU" sz="2400" b="1" dirty="0">
              <a:ln w="9525">
                <a:solidFill>
                  <a:srgbClr val="7030A0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  <a:p>
            <a:r>
              <a:rPr lang="ru-RU" sz="2400" b="1" dirty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 1 </a:t>
            </a:r>
            <a:r>
              <a:rPr lang="ru-RU" sz="2400" b="1" dirty="0" err="1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травна</a:t>
            </a:r>
            <a:r>
              <a:rPr lang="ru-RU" sz="2400" b="1" dirty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вакуоля                           </a:t>
            </a:r>
            <a:r>
              <a:rPr lang="ru-RU" sz="2400" b="1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  А </a:t>
            </a:r>
            <a:r>
              <a:rPr lang="ru-RU" sz="2400" b="1" dirty="0" err="1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регуляція</a:t>
            </a:r>
            <a:r>
              <a:rPr lang="ru-RU" sz="2400" b="1" dirty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</a:t>
            </a:r>
            <a:r>
              <a:rPr lang="ru-RU" sz="2400" b="1" dirty="0" err="1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тиску</a:t>
            </a:r>
            <a:r>
              <a:rPr lang="ru-RU" sz="2400" b="1" dirty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</a:t>
            </a:r>
            <a:r>
              <a:rPr lang="ru-RU" sz="2400" b="1" dirty="0" err="1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всередині</a:t>
            </a:r>
            <a:r>
              <a:rPr lang="ru-RU" sz="2400" b="1" dirty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</a:t>
            </a:r>
            <a:r>
              <a:rPr lang="ru-RU" sz="2400" b="1" dirty="0" err="1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клітини</a:t>
            </a:r>
            <a:endParaRPr lang="ru-RU" sz="2400" b="1" dirty="0">
              <a:ln w="9525">
                <a:solidFill>
                  <a:srgbClr val="7030A0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  <a:p>
            <a:r>
              <a:rPr lang="ru-RU" sz="2400" b="1" dirty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 2 </a:t>
            </a:r>
            <a:r>
              <a:rPr lang="ru-RU" sz="2400" b="1" dirty="0" err="1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скоротлива</a:t>
            </a:r>
            <a:r>
              <a:rPr lang="ru-RU" sz="2400" b="1" dirty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вакуоля                   </a:t>
            </a:r>
            <a:r>
              <a:rPr lang="ru-RU" sz="2400" b="1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 Б </a:t>
            </a:r>
            <a:r>
              <a:rPr lang="ru-RU" sz="2400" b="1" dirty="0" err="1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збереження</a:t>
            </a:r>
            <a:r>
              <a:rPr lang="ru-RU" sz="2400" b="1" dirty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</a:t>
            </a:r>
            <a:r>
              <a:rPr lang="ru-RU" sz="2400" b="1" dirty="0" err="1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спадкової</a:t>
            </a:r>
            <a:r>
              <a:rPr lang="ru-RU" sz="2400" b="1" dirty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</a:t>
            </a:r>
            <a:r>
              <a:rPr lang="ru-RU" sz="2400" b="1" dirty="0" err="1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інформації</a:t>
            </a:r>
            <a:endParaRPr lang="ru-RU" sz="2400" b="1" dirty="0">
              <a:ln w="9525">
                <a:solidFill>
                  <a:srgbClr val="7030A0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  <a:p>
            <a:r>
              <a:rPr lang="ru-RU" sz="2400" b="1" dirty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 3 ядро                                              </a:t>
            </a:r>
            <a:r>
              <a:rPr lang="ru-RU" sz="2400" b="1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   В </a:t>
            </a:r>
            <a:r>
              <a:rPr lang="ru-RU" sz="2400" b="1" dirty="0" err="1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забезпечення</a:t>
            </a:r>
            <a:r>
              <a:rPr lang="ru-RU" sz="2400" b="1" dirty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, </a:t>
            </a:r>
            <a:r>
              <a:rPr lang="ru-RU" sz="2400" b="1" dirty="0" err="1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клітини</a:t>
            </a:r>
            <a:r>
              <a:rPr lang="ru-RU" sz="2400" b="1" dirty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</a:t>
            </a:r>
            <a:r>
              <a:rPr lang="ru-RU" sz="2400" b="1" dirty="0" err="1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енергією</a:t>
            </a:r>
            <a:r>
              <a:rPr lang="ru-RU" sz="2400" b="1" dirty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                    </a:t>
            </a:r>
            <a:br>
              <a:rPr lang="ru-RU" sz="2400" b="1" dirty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ru-RU" sz="2400" b="1" dirty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 4 </a:t>
            </a:r>
            <a:r>
              <a:rPr lang="ru-RU" sz="2400" b="1" dirty="0" err="1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війки</a:t>
            </a:r>
            <a:r>
              <a:rPr lang="ru-RU" sz="2400" b="1" dirty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                                            </a:t>
            </a:r>
            <a:r>
              <a:rPr lang="ru-RU" sz="2400" b="1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    Г </a:t>
            </a:r>
            <a:r>
              <a:rPr lang="ru-RU" sz="2400" b="1" dirty="0" err="1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забезпечення</a:t>
            </a:r>
            <a:r>
              <a:rPr lang="ru-RU" sz="2400" b="1" dirty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</a:t>
            </a:r>
            <a:r>
              <a:rPr lang="ru-RU" sz="2400" b="1" dirty="0" err="1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перетравлення</a:t>
            </a:r>
            <a:r>
              <a:rPr lang="ru-RU" sz="2400" b="1" dirty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</a:t>
            </a:r>
            <a:r>
              <a:rPr lang="ru-RU" sz="2400" b="1" dirty="0" err="1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їжі</a:t>
            </a:r>
            <a:r>
              <a:rPr lang="ru-RU" sz="2400" b="1" dirty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                    </a:t>
            </a:r>
            <a:br>
              <a:rPr lang="ru-RU" sz="2400" b="1" dirty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</a:br>
            <a:r>
              <a:rPr lang="ru-RU" sz="2400" b="1" dirty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                                                        </a:t>
            </a:r>
            <a:r>
              <a:rPr lang="ru-RU" sz="2400" b="1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        Д </a:t>
            </a:r>
            <a:r>
              <a:rPr lang="ru-RU" sz="2400" b="1" dirty="0" err="1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забезпечення</a:t>
            </a:r>
            <a:r>
              <a:rPr lang="ru-RU" sz="2400" b="1" dirty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</a:t>
            </a:r>
            <a:r>
              <a:rPr lang="ru-RU" sz="2400" b="1" dirty="0" err="1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руху</a:t>
            </a:r>
            <a:endParaRPr lang="ru-RU" sz="2400" b="1" dirty="0">
              <a:ln w="9525">
                <a:solidFill>
                  <a:srgbClr val="7030A0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  <a:p>
            <a:r>
              <a:rPr lang="ru-RU" sz="2400" b="1" dirty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2. </a:t>
            </a:r>
            <a:r>
              <a:rPr lang="ru-RU" sz="2400" b="1" dirty="0" err="1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Установіть</a:t>
            </a:r>
            <a:r>
              <a:rPr lang="ru-RU" sz="2400" b="1" dirty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</a:t>
            </a:r>
            <a:r>
              <a:rPr lang="ru-RU" sz="2400" b="1" dirty="0" err="1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відповідність</a:t>
            </a:r>
            <a:r>
              <a:rPr lang="ru-RU" sz="2400" b="1" dirty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</a:t>
            </a:r>
            <a:r>
              <a:rPr lang="ru-RU" sz="2400" b="1" dirty="0" err="1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між</a:t>
            </a:r>
            <a:r>
              <a:rPr lang="ru-RU" sz="2400" b="1" dirty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</a:t>
            </a:r>
            <a:r>
              <a:rPr lang="ru-RU" sz="2400" b="1" dirty="0" err="1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організмом</a:t>
            </a:r>
            <a:r>
              <a:rPr lang="ru-RU" sz="2400" b="1" dirty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та способом, </a:t>
            </a:r>
            <a:r>
              <a:rPr lang="ru-RU" sz="2400" b="1" dirty="0" err="1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яким</a:t>
            </a:r>
            <a:r>
              <a:rPr lang="ru-RU" sz="2400" b="1" dirty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</a:t>
            </a:r>
            <a:r>
              <a:rPr lang="ru-RU" sz="2400" b="1" dirty="0" err="1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він</a:t>
            </a:r>
            <a:r>
              <a:rPr lang="ru-RU" sz="2400" b="1" dirty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</a:t>
            </a:r>
            <a:r>
              <a:rPr lang="ru-RU" sz="2400" b="1" dirty="0" err="1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отримує</a:t>
            </a:r>
            <a:r>
              <a:rPr lang="ru-RU" sz="2400" b="1" dirty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</a:t>
            </a:r>
            <a:r>
              <a:rPr lang="ru-RU" sz="2400" b="1" dirty="0" err="1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органічні</a:t>
            </a:r>
            <a:r>
              <a:rPr lang="ru-RU" sz="2400" b="1" dirty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</a:t>
            </a:r>
            <a:r>
              <a:rPr lang="ru-RU" sz="2400" b="1" dirty="0" err="1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речовини</a:t>
            </a:r>
            <a:endParaRPr lang="ru-RU" sz="2400" b="1" dirty="0">
              <a:ln w="9525">
                <a:solidFill>
                  <a:srgbClr val="7030A0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  <a:p>
            <a:r>
              <a:rPr lang="ru-RU" sz="2400" b="1" dirty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  1 </a:t>
            </a:r>
            <a:r>
              <a:rPr lang="ru-RU" sz="2400" b="1" dirty="0" err="1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евглена</a:t>
            </a:r>
            <a:r>
              <a:rPr lang="ru-RU" sz="2400" b="1" dirty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зелена                         </a:t>
            </a:r>
            <a:r>
              <a:rPr lang="ru-RU" sz="2400" b="1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</a:t>
            </a:r>
            <a:r>
              <a:rPr lang="ru-RU" sz="2400" b="1" dirty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А </a:t>
            </a:r>
            <a:r>
              <a:rPr lang="ru-RU" sz="2400" b="1" dirty="0" err="1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властиве</a:t>
            </a:r>
            <a:r>
              <a:rPr lang="ru-RU" sz="2400" b="1" dirty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</a:t>
            </a:r>
            <a:r>
              <a:rPr lang="ru-RU" sz="2400" b="1" dirty="0" err="1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змішане</a:t>
            </a:r>
            <a:r>
              <a:rPr lang="ru-RU" sz="2400" b="1" dirty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</a:t>
            </a:r>
            <a:r>
              <a:rPr lang="ru-RU" sz="2400" b="1" dirty="0" err="1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живлення</a:t>
            </a:r>
            <a:r>
              <a:rPr lang="ru-RU" sz="2400" b="1" dirty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 </a:t>
            </a:r>
          </a:p>
          <a:p>
            <a:r>
              <a:rPr lang="ru-RU" sz="2400" b="1" dirty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  2 </a:t>
            </a:r>
            <a:r>
              <a:rPr lang="ru-RU" sz="2400" b="1" dirty="0" err="1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хлорела</a:t>
            </a:r>
            <a:r>
              <a:rPr lang="ru-RU" sz="2400" b="1" dirty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                                       Б паразит </a:t>
            </a:r>
          </a:p>
          <a:p>
            <a:r>
              <a:rPr lang="ru-RU" sz="2400" b="1" dirty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  3 </a:t>
            </a:r>
            <a:r>
              <a:rPr lang="ru-RU" sz="2400" b="1" dirty="0" err="1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малярійний</a:t>
            </a:r>
            <a:r>
              <a:rPr lang="ru-RU" sz="2400" b="1" dirty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</a:t>
            </a:r>
            <a:r>
              <a:rPr lang="ru-RU" sz="2400" b="1" dirty="0" err="1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плазмодій</a:t>
            </a:r>
            <a:r>
              <a:rPr lang="ru-RU" sz="2400" b="1" dirty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          </a:t>
            </a:r>
            <a:r>
              <a:rPr lang="ru-RU" sz="2400" b="1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В </a:t>
            </a:r>
            <a:r>
              <a:rPr lang="ru-RU" sz="2400" b="1" dirty="0" err="1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хижак</a:t>
            </a:r>
            <a:endParaRPr lang="ru-RU" sz="2400" b="1" dirty="0">
              <a:ln w="9525">
                <a:solidFill>
                  <a:srgbClr val="7030A0"/>
                </a:solidFill>
                <a:prstDash val="solid"/>
              </a:ln>
              <a:solidFill>
                <a:srgbClr val="7030A0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  <a:p>
            <a:r>
              <a:rPr lang="ru-RU" sz="2400" b="1" dirty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  4 </a:t>
            </a:r>
            <a:r>
              <a:rPr lang="ru-RU" sz="2400" b="1" dirty="0" err="1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інфузорія</a:t>
            </a:r>
            <a:r>
              <a:rPr lang="ru-RU" sz="2400" b="1" dirty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-туфелька                 </a:t>
            </a:r>
            <a:r>
              <a:rPr lang="ru-RU" sz="2400" b="1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</a:t>
            </a:r>
            <a:r>
              <a:rPr lang="ru-RU" sz="2400" b="1" dirty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Г живиться </a:t>
            </a:r>
            <a:r>
              <a:rPr lang="ru-RU" sz="2400" b="1" dirty="0" err="1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клітинами</a:t>
            </a:r>
            <a:r>
              <a:rPr lang="ru-RU" sz="2400" b="1" dirty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</a:t>
            </a:r>
            <a:r>
              <a:rPr lang="ru-RU" sz="2400" b="1" dirty="0" err="1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бактерій</a:t>
            </a:r>
            <a:r>
              <a:rPr lang="ru-RU" sz="2400" b="1" dirty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  </a:t>
            </a:r>
          </a:p>
          <a:p>
            <a:r>
              <a:rPr lang="ru-RU" sz="2400" b="1" dirty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                                                           </a:t>
            </a:r>
            <a:r>
              <a:rPr lang="ru-RU" sz="2400" b="1" dirty="0" smtClean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  Д </a:t>
            </a:r>
            <a:r>
              <a:rPr lang="ru-RU" sz="2400" b="1" dirty="0">
                <a:ln w="9525">
                  <a:solidFill>
                    <a:srgbClr val="7030A0"/>
                  </a:solidFill>
                  <a:prstDash val="solid"/>
                </a:ln>
                <a:solidFill>
                  <a:srgbClr val="7030A0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автотроф </a:t>
            </a:r>
          </a:p>
          <a:p>
            <a:pPr algn="ctr"/>
            <a:endParaRPr lang="ru-RU" sz="11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8799274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242</TotalTime>
  <Words>517</Words>
  <Application>Microsoft Office PowerPoint</Application>
  <PresentationFormat>Широкоэкранный</PresentationFormat>
  <Paragraphs>135</Paragraphs>
  <Slides>26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3" baseType="lpstr">
      <vt:lpstr>Arial</vt:lpstr>
      <vt:lpstr>Calibri</vt:lpstr>
      <vt:lpstr>Calibri Light</vt:lpstr>
      <vt:lpstr>Cambria</vt:lpstr>
      <vt:lpstr>Minion Pro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43</cp:revision>
  <dcterms:created xsi:type="dcterms:W3CDTF">2017-11-14T16:28:42Z</dcterms:created>
  <dcterms:modified xsi:type="dcterms:W3CDTF">2017-12-28T15:23:44Z</dcterms:modified>
</cp:coreProperties>
</file>