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9" r:id="rId1"/>
  </p:sldMasterIdLst>
  <p:sldIdLst>
    <p:sldId id="256" r:id="rId2"/>
    <p:sldId id="282" r:id="rId3"/>
    <p:sldId id="261" r:id="rId4"/>
    <p:sldId id="260" r:id="rId5"/>
    <p:sldId id="263" r:id="rId6"/>
    <p:sldId id="279" r:id="rId7"/>
    <p:sldId id="289" r:id="rId8"/>
    <p:sldId id="269" r:id="rId9"/>
    <p:sldId id="265" r:id="rId10"/>
    <p:sldId id="267" r:id="rId11"/>
    <p:sldId id="270" r:id="rId12"/>
    <p:sldId id="271" r:id="rId13"/>
    <p:sldId id="272" r:id="rId14"/>
    <p:sldId id="273" r:id="rId15"/>
    <p:sldId id="287" r:id="rId16"/>
    <p:sldId id="285" r:id="rId17"/>
    <p:sldId id="286" r:id="rId18"/>
    <p:sldId id="284" r:id="rId19"/>
    <p:sldId id="283" r:id="rId20"/>
    <p:sldId id="275" r:id="rId21"/>
    <p:sldId id="276" r:id="rId22"/>
  </p:sldIdLst>
  <p:sldSz cx="12204700" cy="6858000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57" autoAdjust="0"/>
    <p:restoredTop sz="94718" autoAdjust="0"/>
  </p:normalViewPr>
  <p:slideViewPr>
    <p:cSldViewPr>
      <p:cViewPr>
        <p:scale>
          <a:sx n="75" d="100"/>
          <a:sy n="75" d="100"/>
        </p:scale>
        <p:origin x="-528" y="-72"/>
      </p:cViewPr>
      <p:guideLst>
        <p:guide orient="horz" pos="2160"/>
        <p:guide pos="3844"/>
      </p:guideLst>
    </p:cSldViewPr>
  </p:slideViewPr>
  <p:outlineViewPr>
    <p:cViewPr>
      <p:scale>
        <a:sx n="33" d="100"/>
        <a:sy n="33" d="100"/>
      </p:scale>
      <p:origin x="0" y="16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35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927100"/>
            <a:ext cx="12001500" cy="4495800"/>
            <a:chOff x="0" y="584"/>
            <a:chExt cx="5664" cy="2832"/>
          </a:xfrm>
        </p:grpSpPr>
        <p:sp>
          <p:nvSpPr>
            <p:cNvPr id="5" name="AutoShape 3"/>
            <p:cNvSpPr>
              <a:spLocks noChangeArrowheads="1"/>
            </p:cNvSpPr>
            <p:nvPr userDrawn="1"/>
          </p:nvSpPr>
          <p:spPr bwMode="auto">
            <a:xfrm>
              <a:off x="432" y="1304"/>
              <a:ext cx="4656" cy="2112"/>
            </a:xfrm>
            <a:prstGeom prst="roundRect">
              <a:avLst>
                <a:gd name="adj" fmla="val 16667"/>
              </a:avLst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 userDrawn="1"/>
          </p:nvSpPr>
          <p:spPr bwMode="blackWhite">
            <a:xfrm>
              <a:off x="144" y="584"/>
              <a:ext cx="4512" cy="624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7" name="AutoShape 5"/>
            <p:cNvSpPr>
              <a:spLocks noChangeArrowheads="1"/>
            </p:cNvSpPr>
            <p:nvPr userDrawn="1"/>
          </p:nvSpPr>
          <p:spPr bwMode="blackWhite">
            <a:xfrm>
              <a:off x="0" y="872"/>
              <a:ext cx="5664" cy="1152"/>
            </a:xfrm>
            <a:custGeom>
              <a:avLst/>
              <a:gdLst>
                <a:gd name="G0" fmla="+- 1000 0 0"/>
                <a:gd name="G1" fmla="+- 1000 0 0"/>
                <a:gd name="G2" fmla="+- G0 0 G1"/>
                <a:gd name="G3" fmla="*/ G1 1 2"/>
                <a:gd name="G4" fmla="+- G0 0 G3"/>
                <a:gd name="T0" fmla="*/ 0 w 1000"/>
                <a:gd name="T1" fmla="*/ 0 h 1000"/>
                <a:gd name="T2" fmla="*/ G4 w 1000"/>
                <a:gd name="T3" fmla="*/ G1 h 1000"/>
              </a:gdLst>
              <a:ahLst/>
              <a:cxnLst>
                <a:cxn ang="0">
                  <a:pos x="0" y="0"/>
                </a:cxn>
                <a:cxn ang="0">
                  <a:pos x="6062" y="0"/>
                </a:cxn>
                <a:cxn ang="0">
                  <a:pos x="6563" y="500"/>
                </a:cxn>
                <a:cxn ang="0">
                  <a:pos x="6063" y="1000"/>
                </a:cxn>
                <a:cxn ang="0">
                  <a:pos x="0" y="1000"/>
                </a:cxn>
              </a:cxnLst>
              <a:rect l="T0" t="T1" r="T2" b="T3"/>
              <a:pathLst>
                <a:path w="4917" h="1000">
                  <a:moveTo>
                    <a:pt x="0" y="0"/>
                  </a:moveTo>
                  <a:lnTo>
                    <a:pt x="6062" y="0"/>
                  </a:lnTo>
                  <a:cubicBezTo>
                    <a:pt x="6339" y="0"/>
                    <a:pt x="6563" y="223"/>
                    <a:pt x="6563" y="500"/>
                  </a:cubicBezTo>
                  <a:cubicBezTo>
                    <a:pt x="6563" y="776"/>
                    <a:pt x="6339" y="999"/>
                    <a:pt x="6063" y="1000"/>
                  </a:cubicBezTo>
                  <a:lnTo>
                    <a:pt x="0" y="10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8" name="Line 6"/>
            <p:cNvSpPr>
              <a:spLocks noChangeShapeType="1"/>
            </p:cNvSpPr>
            <p:nvPr userDrawn="1"/>
          </p:nvSpPr>
          <p:spPr bwMode="auto">
            <a:xfrm>
              <a:off x="0" y="1928"/>
              <a:ext cx="5232" cy="0"/>
            </a:xfrm>
            <a:prstGeom prst="line">
              <a:avLst/>
            </a:prstGeom>
            <a:noFill/>
            <a:ln w="508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41991" name="Rectangle 7"/>
          <p:cNvSpPr>
            <a:spLocks noGrp="1" noChangeArrowheads="1"/>
          </p:cNvSpPr>
          <p:nvPr>
            <p:ph type="ctrTitle"/>
          </p:nvPr>
        </p:nvSpPr>
        <p:spPr>
          <a:xfrm>
            <a:off x="304800" y="1427163"/>
            <a:ext cx="10780713" cy="1609725"/>
          </a:xfrm>
        </p:spPr>
        <p:txBody>
          <a:bodyPr/>
          <a:lstStyle>
            <a:lvl1pPr>
              <a:defRPr sz="46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41992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423988" y="3441700"/>
            <a:ext cx="8848725" cy="16764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9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8400"/>
            <a:ext cx="2847975" cy="47148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73E3A5-9346-4AEB-AB1E-D2B423B79FEC}" type="datetimeFigureOut">
              <a:rPr lang="ru-RU"/>
              <a:pPr>
                <a:defRPr/>
              </a:pPr>
              <a:t>30.11.2017</a:t>
            </a:fld>
            <a:endParaRPr lang="ru-RU"/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4170363" y="6253163"/>
            <a:ext cx="3863975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47125" y="6248400"/>
            <a:ext cx="2847975" cy="47148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8C4194-51A1-4DC0-9204-77DE2E5053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656C5-9822-4CF4-9EE5-30F1DBF28AE5}" type="datetimeFigureOut">
              <a:rPr lang="ru-RU"/>
              <a:pPr>
                <a:defRPr/>
              </a:pPr>
              <a:t>30.11.2017</a:t>
            </a:fld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C7EBEB-886F-4351-84AD-1DA1813AF3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609013" y="228600"/>
            <a:ext cx="2781300" cy="57912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60350" y="228600"/>
            <a:ext cx="8196263" cy="57912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A589E0-3372-41DA-9356-BDC4FAA5621C}" type="datetimeFigureOut">
              <a:rPr lang="ru-RU"/>
              <a:pPr>
                <a:defRPr/>
              </a:pPr>
              <a:t>30.11.2017</a:t>
            </a:fld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A604E6-57C7-4B2A-80DD-0E835D73CD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F303F4-62CF-4EC0-AB4A-F1E701E2D824}" type="datetimeFigureOut">
              <a:rPr lang="ru-RU"/>
              <a:pPr>
                <a:defRPr/>
              </a:pPr>
              <a:t>30.11.2017</a:t>
            </a:fld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302914-5ACF-42B8-B2D7-08237C63DD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74312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74312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786A73-1AC7-4798-8F50-2BC1893762C7}" type="datetimeFigureOut">
              <a:rPr lang="ru-RU"/>
              <a:pPr>
                <a:defRPr/>
              </a:pPr>
              <a:t>30.11.2017</a:t>
            </a:fld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2C217A-5C3E-4B23-BF46-C716B1359D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14388" y="1600200"/>
            <a:ext cx="5211762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78550" y="1600200"/>
            <a:ext cx="5211763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1163A6-DC7A-46C6-84B6-136E9D8BDF94}" type="datetimeFigureOut">
              <a:rPr lang="ru-RU"/>
              <a:pPr>
                <a:defRPr/>
              </a:pPr>
              <a:t>30.11.2017</a:t>
            </a:fld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11F8A5-3941-4570-BC59-E936AE5CC5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855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92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92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9188" y="1535113"/>
            <a:ext cx="539591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9188" y="2174875"/>
            <a:ext cx="539591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65EC29-D403-4081-941C-3ABABC512C6C}" type="datetimeFigureOut">
              <a:rPr lang="ru-RU"/>
              <a:pPr>
                <a:defRPr/>
              </a:pPr>
              <a:t>30.11.2017</a:t>
            </a:fld>
            <a:endParaRPr lang="ru-RU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1F2BE8-ACC0-4919-B882-17F83080FD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1EA845-F19A-4F46-A2AE-D29AA18F78B3}" type="datetimeFigureOut">
              <a:rPr lang="ru-RU"/>
              <a:pPr>
                <a:defRPr/>
              </a:pPr>
              <a:t>30.11.2017</a:t>
            </a:fld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C34A35-1110-4F5A-AD55-24083D6B35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F2EB39-991A-4E25-A123-F9C6262DFE9A}" type="datetimeFigureOut">
              <a:rPr lang="ru-RU"/>
              <a:pPr>
                <a:defRPr/>
              </a:pPr>
              <a:t>30.11.2017</a:t>
            </a:fld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660BAF-D8AB-4A90-8FC8-DDF8BC7F73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6375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72025" y="273050"/>
            <a:ext cx="682307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6375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42A837-AFFF-419B-988C-06F57E8C6E74}" type="datetimeFigureOut">
              <a:rPr lang="ru-RU"/>
              <a:pPr>
                <a:defRPr/>
              </a:pPr>
              <a:t>30.11.2017</a:t>
            </a:fld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9F8E0A-9502-4B24-8DCD-84F3A84621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92363" y="4800600"/>
            <a:ext cx="7323137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92363" y="612775"/>
            <a:ext cx="7323137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92363" y="5367338"/>
            <a:ext cx="7323137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0449D6-3D9A-4313-92FB-2C466FCF79B1}" type="datetimeFigureOut">
              <a:rPr lang="ru-RU"/>
              <a:pPr>
                <a:defRPr/>
              </a:pPr>
              <a:t>30.11.2017</a:t>
            </a:fld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4C65E5-51A0-456D-8895-1F79BBBA12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152400"/>
            <a:ext cx="11595100" cy="6096000"/>
            <a:chOff x="0" y="96"/>
            <a:chExt cx="5472" cy="3840"/>
          </a:xfrm>
        </p:grpSpPr>
        <p:sp>
          <p:nvSpPr>
            <p:cNvPr id="40963" name="AutoShape 3"/>
            <p:cNvSpPr>
              <a:spLocks noChangeArrowheads="1"/>
            </p:cNvSpPr>
            <p:nvPr/>
          </p:nvSpPr>
          <p:spPr bwMode="auto">
            <a:xfrm>
              <a:off x="240" y="336"/>
              <a:ext cx="5232" cy="3600"/>
            </a:xfrm>
            <a:prstGeom prst="roundRect">
              <a:avLst>
                <a:gd name="adj" fmla="val 13727"/>
              </a:avLst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40964" name="AutoShape 4"/>
            <p:cNvSpPr>
              <a:spLocks noChangeArrowheads="1"/>
            </p:cNvSpPr>
            <p:nvPr/>
          </p:nvSpPr>
          <p:spPr bwMode="blackWhite">
            <a:xfrm>
              <a:off x="0" y="96"/>
              <a:ext cx="5376" cy="768"/>
            </a:xfrm>
            <a:custGeom>
              <a:avLst/>
              <a:gdLst>
                <a:gd name="G0" fmla="+- 1000 0 0"/>
                <a:gd name="G1" fmla="+- 1000 0 0"/>
                <a:gd name="G2" fmla="+- G0 0 G1"/>
                <a:gd name="G3" fmla="*/ G1 1 2"/>
                <a:gd name="G4" fmla="+- G0 0 G3"/>
                <a:gd name="T0" fmla="*/ 0 w 1000"/>
                <a:gd name="T1" fmla="*/ 0 h 1000"/>
                <a:gd name="T2" fmla="*/ G4 w 1000"/>
                <a:gd name="T3" fmla="*/ G1 h 1000"/>
              </a:gdLst>
              <a:ahLst/>
              <a:cxnLst>
                <a:cxn ang="0">
                  <a:pos x="0" y="0"/>
                </a:cxn>
                <a:cxn ang="0">
                  <a:pos x="8843" y="0"/>
                </a:cxn>
                <a:cxn ang="0">
                  <a:pos x="9344" y="500"/>
                </a:cxn>
                <a:cxn ang="0">
                  <a:pos x="8844" y="1000"/>
                </a:cxn>
                <a:cxn ang="0">
                  <a:pos x="0" y="1000"/>
                </a:cxn>
              </a:cxnLst>
              <a:rect l="T0" t="T1" r="T2" b="T3"/>
              <a:pathLst>
                <a:path w="7000" h="1000">
                  <a:moveTo>
                    <a:pt x="0" y="0"/>
                  </a:moveTo>
                  <a:lnTo>
                    <a:pt x="8843" y="0"/>
                  </a:lnTo>
                  <a:cubicBezTo>
                    <a:pt x="9120" y="0"/>
                    <a:pt x="9344" y="223"/>
                    <a:pt x="9344" y="500"/>
                  </a:cubicBezTo>
                  <a:cubicBezTo>
                    <a:pt x="9344" y="776"/>
                    <a:pt x="9120" y="999"/>
                    <a:pt x="8844" y="1000"/>
                  </a:cubicBezTo>
                  <a:lnTo>
                    <a:pt x="0" y="10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40965" name="Line 5"/>
            <p:cNvSpPr>
              <a:spLocks noChangeShapeType="1"/>
            </p:cNvSpPr>
            <p:nvPr/>
          </p:nvSpPr>
          <p:spPr bwMode="auto">
            <a:xfrm>
              <a:off x="0" y="768"/>
              <a:ext cx="5088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027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260350" y="228600"/>
            <a:ext cx="10698163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814388" y="1600200"/>
            <a:ext cx="10575925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0968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8400"/>
            <a:ext cx="2847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fld id="{010E3A98-863D-452C-A0A7-7F6A32E8AC97}" type="datetimeFigureOut">
              <a:rPr lang="ru-RU"/>
              <a:pPr>
                <a:defRPr/>
              </a:pPr>
              <a:t>30.11.2017</a:t>
            </a:fld>
            <a:endParaRPr lang="ru-RU"/>
          </a:p>
        </p:txBody>
      </p:sp>
      <p:sp>
        <p:nvSpPr>
          <p:cNvPr id="40969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70363" y="6248400"/>
            <a:ext cx="3863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0970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47125" y="6248400"/>
            <a:ext cx="2847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pPr>
              <a:defRPr/>
            </a:pPr>
            <a:fld id="{9D61A04F-4102-424D-BC9D-5779D8864A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1" r:id="rId1"/>
    <p:sldLayoutId id="2147483940" r:id="rId2"/>
    <p:sldLayoutId id="2147483939" r:id="rId3"/>
    <p:sldLayoutId id="2147483938" r:id="rId4"/>
    <p:sldLayoutId id="2147483937" r:id="rId5"/>
    <p:sldLayoutId id="2147483936" r:id="rId6"/>
    <p:sldLayoutId id="2147483935" r:id="rId7"/>
    <p:sldLayoutId id="2147483934" r:id="rId8"/>
    <p:sldLayoutId id="2147483933" r:id="rId9"/>
    <p:sldLayoutId id="2147483932" r:id="rId10"/>
    <p:sldLayoutId id="2147483931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l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Toshiba\Desktop\&#1091;&#1088;&#1086;&#1082;\&#1060;&#1110;&#1079;&#1082;&#1091;&#1083;&#1100;&#1090;&#1093;&#1074;&#1080;&#1083;&#1080;&#1085;&#1082;&#1072;%20&#1076;&#1083;&#1103;%20&#1086;&#1095;&#1077;&#1081;.mp4" TargetMode="Externa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 txBox="1">
            <a:spLocks/>
          </p:cNvSpPr>
          <p:nvPr/>
        </p:nvSpPr>
        <p:spPr bwMode="auto">
          <a:xfrm>
            <a:off x="2933700" y="1412875"/>
            <a:ext cx="6578600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uk-UA" sz="6000" b="1"/>
              <a:t>Логічні функції в </a:t>
            </a:r>
            <a:r>
              <a:rPr lang="en-US" sz="6000" b="1"/>
              <a:t>Excel</a:t>
            </a:r>
            <a:endParaRPr lang="uk-UA" sz="6000" b="1"/>
          </a:p>
        </p:txBody>
      </p:sp>
      <p:sp>
        <p:nvSpPr>
          <p:cNvPr id="13314" name="Text Box 3"/>
          <p:cNvSpPr txBox="1">
            <a:spLocks noChangeArrowheads="1"/>
          </p:cNvSpPr>
          <p:nvPr/>
        </p:nvSpPr>
        <p:spPr bwMode="auto">
          <a:xfrm>
            <a:off x="3078163" y="404813"/>
            <a:ext cx="61404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 sz="4000" i="1">
                <a:solidFill>
                  <a:schemeClr val="tx2"/>
                </a:solidFill>
              </a:rPr>
              <a:t>Тема уроку:</a:t>
            </a:r>
            <a:endParaRPr lang="ru-RU" sz="4000" i="1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1438" y="765175"/>
            <a:ext cx="12050712" cy="9461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>
            <a:spAutoFit/>
          </a:bodyPr>
          <a:lstStyle/>
          <a:p>
            <a:pPr indent="457200" algn="just">
              <a:defRPr/>
            </a:pPr>
            <a:r>
              <a:rPr lang="uk-UA" sz="2800" b="1" i="1"/>
              <a:t>В Excel цей алгоритм реалізується за допомогою функції ЕСЛИ (</a:t>
            </a:r>
            <a:r>
              <a:rPr lang="en-US" sz="2800" b="1" i="1"/>
              <a:t>IF</a:t>
            </a:r>
            <a:r>
              <a:rPr lang="uk-UA" sz="2800" b="1" i="1"/>
              <a:t>):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1438" y="1774825"/>
            <a:ext cx="12050712" cy="646113"/>
          </a:xfrm>
          <a:prstGeom prst="rect">
            <a:avLst/>
          </a:prstGeom>
          <a:solidFill>
            <a:srgbClr val="008000"/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600" b="1" i="1" kern="0" dirty="0">
                <a:solidFill>
                  <a:srgbClr val="FFFFFF"/>
                </a:solidFill>
                <a:latin typeface="+mn-lt"/>
                <a:cs typeface="+mn-cs"/>
              </a:rPr>
              <a:t>=</a:t>
            </a:r>
            <a:r>
              <a:rPr lang="uk-UA" sz="3600" b="1" i="1" kern="0" dirty="0">
                <a:solidFill>
                  <a:srgbClr val="FFFFFF"/>
                </a:solidFill>
                <a:latin typeface="+mn-lt"/>
                <a:cs typeface="+mn-cs"/>
              </a:rPr>
              <a:t>ЕСЛИ</a:t>
            </a:r>
            <a:r>
              <a:rPr lang="en-US" sz="3600" b="1" i="1" kern="0" dirty="0">
                <a:solidFill>
                  <a:srgbClr val="FFFFFF"/>
                </a:solidFill>
                <a:latin typeface="+mn-lt"/>
                <a:cs typeface="+mn-cs"/>
              </a:rPr>
              <a:t>(B1&gt;6;"</a:t>
            </a:r>
            <a:r>
              <a:rPr lang="uk-UA" sz="3600" b="1" i="1" kern="0" dirty="0">
                <a:solidFill>
                  <a:srgbClr val="FFFFFF"/>
                </a:solidFill>
                <a:latin typeface="+mn-lt"/>
                <a:cs typeface="+mn-cs"/>
              </a:rPr>
              <a:t>Добре";"Задовільно")</a:t>
            </a:r>
          </a:p>
        </p:txBody>
      </p:sp>
      <p:pic>
        <p:nvPicPr>
          <p:cNvPr id="22531" name="Picture 2"/>
          <p:cNvPicPr>
            <a:picLocks noChangeAspect="1" noChangeArrowheads="1"/>
          </p:cNvPicPr>
          <p:nvPr/>
        </p:nvPicPr>
        <p:blipFill>
          <a:blip r:embed="rId2"/>
          <a:srcRect t="18372" r="68750" b="68605"/>
          <a:stretch>
            <a:fillRect/>
          </a:stretch>
        </p:blipFill>
        <p:spPr bwMode="auto">
          <a:xfrm>
            <a:off x="149225" y="2924175"/>
            <a:ext cx="11971338" cy="268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41313" y="333375"/>
            <a:ext cx="10729912" cy="22272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>
            <a:spAutoFit/>
          </a:bodyPr>
          <a:lstStyle/>
          <a:p>
            <a:pPr indent="457200" algn="just">
              <a:defRPr/>
            </a:pPr>
            <a:r>
              <a:rPr lang="uk-UA" sz="2800" b="1" i="1" kern="0" dirty="0">
                <a:latin typeface="+mn-lt"/>
                <a:cs typeface="+mn-cs"/>
              </a:rPr>
              <a:t>Розглянемо попередню задачу, дещо змінивши умову, потрібно дописати слово «Посередньо» для  учнів, які мають оцінки, вищі від 6 балів, але нижчі за 10, для решти не писати нічого.</a:t>
            </a:r>
          </a:p>
          <a:p>
            <a:pPr indent="457200" algn="just">
              <a:defRPr/>
            </a:pPr>
            <a:r>
              <a:rPr lang="uk-UA" sz="2800" b="1" i="1" kern="0" dirty="0">
                <a:latin typeface="+mn-lt"/>
                <a:cs typeface="+mn-cs"/>
              </a:rPr>
              <a:t>Тоді використовуємо логічні функції </a:t>
            </a:r>
            <a:r>
              <a:rPr lang="uk-UA" sz="2800" b="1" i="1" kern="0" dirty="0">
                <a:solidFill>
                  <a:srgbClr val="7030A0"/>
                </a:solidFill>
                <a:latin typeface="+mn-lt"/>
                <a:cs typeface="+mn-cs"/>
              </a:rPr>
              <a:t>ЕСЛИ</a:t>
            </a:r>
            <a:r>
              <a:rPr lang="en-US" sz="2800" b="1" i="1" kern="0" dirty="0">
                <a:latin typeface="+mn-lt"/>
                <a:cs typeface="+mn-cs"/>
              </a:rPr>
              <a:t> </a:t>
            </a:r>
            <a:r>
              <a:rPr lang="uk-UA" sz="2800" b="1" i="1" kern="0" dirty="0">
                <a:latin typeface="+mn-lt"/>
                <a:cs typeface="+mn-cs"/>
              </a:rPr>
              <a:t>та </a:t>
            </a:r>
            <a:r>
              <a:rPr lang="uk-UA" sz="2800" b="1" i="1" kern="0" dirty="0">
                <a:solidFill>
                  <a:srgbClr val="7030A0"/>
                </a:solidFill>
                <a:latin typeface="+mn-lt"/>
                <a:cs typeface="+mn-cs"/>
              </a:rPr>
              <a:t>И.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14338" y="2636838"/>
            <a:ext cx="11072812" cy="17399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uk-UA" sz="3600" b="1" i="1" kern="0" dirty="0">
                <a:latin typeface="+mn-lt"/>
                <a:cs typeface="+mn-cs"/>
              </a:rPr>
              <a:t>Тобто необхідно, щоб виконувались 2 умови:</a:t>
            </a:r>
          </a:p>
          <a:p>
            <a:pPr algn="ctr">
              <a:defRPr/>
            </a:pPr>
            <a:r>
              <a:rPr lang="uk-UA" sz="3600" b="1" i="1" kern="0" dirty="0">
                <a:latin typeface="+mn-lt"/>
                <a:cs typeface="+mn-cs"/>
              </a:rPr>
              <a:t>1 – оцінка більше 6</a:t>
            </a:r>
          </a:p>
          <a:p>
            <a:pPr algn="ctr">
              <a:defRPr/>
            </a:pPr>
            <a:r>
              <a:rPr lang="uk-UA" sz="3600" b="1" i="1" kern="0" dirty="0">
                <a:latin typeface="+mn-lt"/>
                <a:cs typeface="+mn-cs"/>
              </a:rPr>
              <a:t>2 – оцінка менше 10</a:t>
            </a:r>
          </a:p>
        </p:txBody>
      </p:sp>
      <p:sp>
        <p:nvSpPr>
          <p:cNvPr id="23555" name="Прямоугольник 1"/>
          <p:cNvSpPr>
            <a:spLocks noChangeArrowheads="1"/>
          </p:cNvSpPr>
          <p:nvPr/>
        </p:nvSpPr>
        <p:spPr bwMode="auto">
          <a:xfrm>
            <a:off x="519113" y="4292600"/>
            <a:ext cx="110712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3600" b="1">
                <a:latin typeface="Calibri" pitchFamily="34" charset="0"/>
              </a:rPr>
              <a:t>В </a:t>
            </a:r>
            <a:r>
              <a:rPr lang="en-US" sz="3600" b="1">
                <a:latin typeface="Calibri" pitchFamily="34" charset="0"/>
              </a:rPr>
              <a:t>EXCEL</a:t>
            </a:r>
            <a:r>
              <a:rPr lang="uk-UA" sz="3600" b="1">
                <a:latin typeface="Calibri" pitchFamily="34" charset="0"/>
              </a:rPr>
              <a:t> це реалізовується за допомогою логічної функції И(логічне множення)</a:t>
            </a:r>
            <a:endParaRPr lang="ru-RU" sz="3600" b="1">
              <a:latin typeface="Calibri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5463" y="5805488"/>
            <a:ext cx="11072812" cy="64611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600" b="1" i="1" kern="0" dirty="0">
                <a:latin typeface="+mn-lt"/>
                <a:cs typeface="+mn-cs"/>
              </a:rPr>
              <a:t>=</a:t>
            </a:r>
            <a:r>
              <a:rPr lang="uk-UA" sz="3600" b="1" i="1" kern="0" dirty="0">
                <a:latin typeface="+mn-lt"/>
                <a:cs typeface="+mn-cs"/>
              </a:rPr>
              <a:t>И</a:t>
            </a:r>
            <a:r>
              <a:rPr lang="en-US" sz="3600" b="1" i="1" kern="0" dirty="0">
                <a:latin typeface="+mn-lt"/>
                <a:cs typeface="+mn-cs"/>
              </a:rPr>
              <a:t>(B1&gt;6;B1&lt;10)</a:t>
            </a:r>
            <a:endParaRPr lang="uk-UA" sz="3600" b="1" i="1" kern="0" dirty="0"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3988" y="476250"/>
            <a:ext cx="11061700" cy="6413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i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cs typeface="+mn-cs"/>
              </a:rPr>
              <a:t>=ЕСЛИ(И(</a:t>
            </a:r>
            <a:r>
              <a:rPr lang="en-US" sz="3600" b="1" i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cs typeface="+mn-cs"/>
              </a:rPr>
              <a:t>B1&gt;6;B1&lt;10);"</a:t>
            </a:r>
            <a:r>
              <a:rPr lang="ru-RU" sz="3600" b="1" i="1" kern="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cs typeface="+mn-cs"/>
              </a:rPr>
              <a:t>Посередньо</a:t>
            </a:r>
            <a:r>
              <a:rPr lang="ru-RU" sz="3600" b="1" i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cs typeface="+mn-cs"/>
              </a:rPr>
              <a:t>";" ")</a:t>
            </a:r>
            <a:endParaRPr lang="uk-UA" sz="3600" b="1" i="1" kern="0" dirty="0">
              <a:solidFill>
                <a:schemeClr val="tx1">
                  <a:lumMod val="95000"/>
                  <a:lumOff val="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1438" y="1938338"/>
            <a:ext cx="12050712" cy="954087"/>
          </a:xfrm>
          <a:prstGeom prst="rect">
            <a:avLst/>
          </a:prstGeom>
          <a:solidFill>
            <a:srgbClr val="19426B"/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>
            <a:spAutoFit/>
          </a:bodyPr>
          <a:lstStyle/>
          <a:p>
            <a:pPr indent="457200" algn="just">
              <a:defRPr/>
            </a:pPr>
            <a:r>
              <a:rPr lang="uk-UA" sz="2800" b="1" i="1" kern="0" dirty="0">
                <a:solidFill>
                  <a:srgbClr val="FFFFFF"/>
                </a:solidFill>
                <a:latin typeface="+mn-lt"/>
                <a:cs typeface="+mn-cs"/>
              </a:rPr>
              <a:t>Третій аргумент функції — це лапки без символів між ними, тобто порожній рядок.</a:t>
            </a:r>
          </a:p>
        </p:txBody>
      </p:sp>
      <p:pic>
        <p:nvPicPr>
          <p:cNvPr id="24579" name="Picture 2"/>
          <p:cNvPicPr>
            <a:picLocks noChangeAspect="1" noChangeArrowheads="1"/>
          </p:cNvPicPr>
          <p:nvPr/>
        </p:nvPicPr>
        <p:blipFill>
          <a:blip r:embed="rId2"/>
          <a:srcRect t="18140" r="69250" b="69534"/>
          <a:stretch>
            <a:fillRect/>
          </a:stretch>
        </p:blipFill>
        <p:spPr bwMode="auto">
          <a:xfrm>
            <a:off x="414338" y="3789363"/>
            <a:ext cx="11363325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60350"/>
            <a:ext cx="11023600" cy="9461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>
            <a:spAutoFit/>
          </a:bodyPr>
          <a:lstStyle/>
          <a:p>
            <a:pPr indent="457200" algn="just">
              <a:defRPr/>
            </a:pPr>
            <a:r>
              <a:rPr lang="uk-UA" sz="2800" b="1" i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cs typeface="+mn-cs"/>
              </a:rPr>
              <a:t>Іноді буває доцільно використати вкладені логічні функції ЕСЛИ</a:t>
            </a:r>
            <a:r>
              <a:rPr lang="en-US" sz="2800" b="1" i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cs typeface="+mn-cs"/>
              </a:rPr>
              <a:t>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1438" y="2133600"/>
            <a:ext cx="12050712" cy="13843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>
            <a:spAutoFit/>
          </a:bodyPr>
          <a:lstStyle/>
          <a:p>
            <a:pPr indent="457200" algn="just">
              <a:defRPr/>
            </a:pPr>
            <a:r>
              <a:rPr lang="uk-UA" sz="2800" b="1" i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cs typeface="+mn-cs"/>
              </a:rPr>
              <a:t>Нехай потрібно підписати успішність учнів за трьома рівнями: «початковий» (1-4 бали); «середній» (5-8 балів); «високий» (9-12 балів).</a:t>
            </a:r>
          </a:p>
          <a:p>
            <a:pPr indent="457200" algn="just">
              <a:defRPr/>
            </a:pPr>
            <a:endParaRPr lang="uk-UA" sz="2800" b="1" i="1" kern="0" dirty="0">
              <a:solidFill>
                <a:schemeClr val="tx1">
                  <a:lumMod val="95000"/>
                  <a:lumOff val="5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25603" name="Picture 2"/>
          <p:cNvPicPr>
            <a:picLocks noChangeAspect="1" noChangeArrowheads="1"/>
          </p:cNvPicPr>
          <p:nvPr/>
        </p:nvPicPr>
        <p:blipFill>
          <a:blip r:embed="rId2"/>
          <a:srcRect t="18605" r="76250" b="68138"/>
          <a:stretch>
            <a:fillRect/>
          </a:stretch>
        </p:blipFill>
        <p:spPr bwMode="auto">
          <a:xfrm>
            <a:off x="1638300" y="3716338"/>
            <a:ext cx="9247188" cy="277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1438" y="549275"/>
            <a:ext cx="11215687" cy="51911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>
            <a:spAutoFit/>
          </a:bodyPr>
          <a:lstStyle/>
          <a:p>
            <a:pPr indent="457200" algn="just">
              <a:defRPr/>
            </a:pPr>
            <a:r>
              <a:rPr lang="uk-UA" sz="2800" b="1" i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cs typeface="+mn-cs"/>
              </a:rPr>
              <a:t>В Excel цю задачу можна розв'язати таким чином: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0650" y="1700213"/>
            <a:ext cx="11914188" cy="50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sz="2700" b="1" i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cs typeface="+mn-cs"/>
              </a:rPr>
              <a:t>=ЕСЛИ(B1&lt;5;"Початковий";ЕСЛИ(B1&gt;9;"Високий";"Середній"))</a:t>
            </a:r>
            <a:endParaRPr lang="uk-UA" sz="2700" b="1" i="1" kern="0" dirty="0">
              <a:solidFill>
                <a:schemeClr val="tx1">
                  <a:lumMod val="95000"/>
                  <a:lumOff val="5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26627" name="Picture 2"/>
          <p:cNvPicPr>
            <a:picLocks noChangeAspect="1" noChangeArrowheads="1"/>
          </p:cNvPicPr>
          <p:nvPr/>
        </p:nvPicPr>
        <p:blipFill>
          <a:blip r:embed="rId2"/>
          <a:srcRect l="978" t="19077" r="28021" b="69084"/>
          <a:stretch>
            <a:fillRect/>
          </a:stretch>
        </p:blipFill>
        <p:spPr bwMode="auto">
          <a:xfrm>
            <a:off x="207963" y="2852738"/>
            <a:ext cx="12050712" cy="21605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 typeface="Wingdings" pitchFamily="2" charset="2"/>
              <a:buNone/>
            </a:pPr>
            <a:endParaRPr lang="uk-UA" sz="4400" smtClean="0"/>
          </a:p>
          <a:p>
            <a:pPr algn="ctr">
              <a:buFont typeface="Wingdings" pitchFamily="2" charset="2"/>
              <a:buNone/>
            </a:pPr>
            <a:r>
              <a:rPr lang="uk-UA" sz="5400" smtClean="0"/>
              <a:t>Інтерактивна гра “Ланцюжок”</a:t>
            </a:r>
            <a:endParaRPr lang="ru-RU" sz="5400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uk-UA" sz="3800" smtClean="0"/>
              <a:t>Практична робота </a:t>
            </a:r>
            <a:r>
              <a:rPr lang="ru-RU" sz="3800" smtClean="0"/>
              <a:t>https://supernformatika.blogspot.com</a:t>
            </a:r>
          </a:p>
        </p:txBody>
      </p:sp>
      <p:pic>
        <p:nvPicPr>
          <p:cNvPr id="28674" name="Picture 4" descr="blo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06500" y="1484313"/>
            <a:ext cx="5037138" cy="2354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5" name="Picture 6" descr="blog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07175" y="1412875"/>
            <a:ext cx="5381625" cy="247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8" descr="blog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89463" y="3644900"/>
            <a:ext cx="3948112" cy="293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7" name="Line 9"/>
          <p:cNvSpPr>
            <a:spLocks noChangeShapeType="1"/>
          </p:cNvSpPr>
          <p:nvPr/>
        </p:nvSpPr>
        <p:spPr bwMode="auto">
          <a:xfrm flipV="1">
            <a:off x="4157663" y="3141663"/>
            <a:ext cx="1223962" cy="6477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 flipV="1">
            <a:off x="7615238" y="3068638"/>
            <a:ext cx="1006475" cy="360362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8679" name="Line 11"/>
          <p:cNvSpPr>
            <a:spLocks noChangeShapeType="1"/>
          </p:cNvSpPr>
          <p:nvPr/>
        </p:nvSpPr>
        <p:spPr bwMode="auto">
          <a:xfrm flipV="1">
            <a:off x="7326313" y="3860800"/>
            <a:ext cx="720725" cy="28892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8680" name="Oval 12"/>
          <p:cNvSpPr>
            <a:spLocks noChangeArrowheads="1"/>
          </p:cNvSpPr>
          <p:nvPr/>
        </p:nvSpPr>
        <p:spPr bwMode="auto">
          <a:xfrm>
            <a:off x="8550275" y="2852738"/>
            <a:ext cx="1439863" cy="288925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Практичне завдання</a:t>
            </a:r>
            <a:endParaRPr lang="ru-RU" smtClean="0"/>
          </a:p>
        </p:txBody>
      </p:sp>
      <p:pic>
        <p:nvPicPr>
          <p:cNvPr id="29698" name="Picture 325" descr="p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1675" y="1412875"/>
            <a:ext cx="10369550" cy="474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Фізкультхвилинка для очей</a:t>
            </a:r>
            <a:endParaRPr lang="ru-RU" smtClean="0"/>
          </a:p>
        </p:txBody>
      </p:sp>
      <p:pic>
        <p:nvPicPr>
          <p:cNvPr id="34820" name="Фізкультхвилинка для очей.mp4">
            <a:hlinkClick r:id="" action="ppaction://media"/>
          </p:cNvPr>
          <p:cNvPicPr>
            <a:picLocks noRot="1" noChangeAspect="1" noChangeArrowheads="1"/>
          </p:cNvPicPr>
          <p:nvPr>
            <p:ph idx="1"/>
            <a:videoFile r:link="rId1"/>
          </p:nvPr>
        </p:nvPicPr>
        <p:blipFill>
          <a:blip r:embed="rId3"/>
          <a:srcRect/>
          <a:stretch>
            <a:fillRect/>
          </a:stretch>
        </p:blipFill>
        <p:spPr>
          <a:xfrm>
            <a:off x="1206500" y="1268413"/>
            <a:ext cx="8520113" cy="4792662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48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48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20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4820"/>
                </p:tgtEl>
              </p:cMediaNode>
            </p:vide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54113" y="342900"/>
            <a:ext cx="2347912" cy="2360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68713" y="342900"/>
            <a:ext cx="2336800" cy="234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1425" y="2647950"/>
            <a:ext cx="2349500" cy="233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00138" y="4608513"/>
            <a:ext cx="2338387" cy="234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22700" y="4540250"/>
            <a:ext cx="2397125" cy="234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263" y="2420938"/>
            <a:ext cx="2336800" cy="234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0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06950" y="2376488"/>
            <a:ext cx="2373313" cy="234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218363" y="692150"/>
            <a:ext cx="4838700" cy="560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53" name="TextBox 9"/>
          <p:cNvSpPr txBox="1">
            <a:spLocks noChangeArrowheads="1"/>
          </p:cNvSpPr>
          <p:nvPr/>
        </p:nvSpPr>
        <p:spPr bwMode="auto">
          <a:xfrm>
            <a:off x="5741988" y="0"/>
            <a:ext cx="5229225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sz="4400" b="1">
                <a:latin typeface="Calibri" pitchFamily="34" charset="0"/>
              </a:rPr>
              <a:t>Практичне завдання</a:t>
            </a:r>
            <a:endParaRPr lang="ru-RU" sz="4400" b="1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Прямоугольник 1"/>
          <p:cNvSpPr>
            <a:spLocks noChangeArrowheads="1"/>
          </p:cNvSpPr>
          <p:nvPr/>
        </p:nvSpPr>
        <p:spPr bwMode="auto">
          <a:xfrm>
            <a:off x="95250" y="1700213"/>
            <a:ext cx="10831513" cy="426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 sz="5800" b="1">
                <a:latin typeface="Comic Sans MS" pitchFamily="66" charset="0"/>
              </a:rPr>
              <a:t>«Ми навчаємось не для школи, </a:t>
            </a:r>
          </a:p>
          <a:p>
            <a:pPr algn="ctr"/>
            <a:r>
              <a:rPr lang="uk-UA" sz="5800" b="1">
                <a:latin typeface="Comic Sans MS" pitchFamily="66" charset="0"/>
              </a:rPr>
              <a:t>а для життя»</a:t>
            </a:r>
          </a:p>
          <a:p>
            <a:pPr algn="r"/>
            <a:endParaRPr lang="uk-UA" sz="4000" i="1">
              <a:latin typeface="Calibri" pitchFamily="34" charset="0"/>
            </a:endParaRPr>
          </a:p>
          <a:p>
            <a:pPr algn="r"/>
            <a:r>
              <a:rPr lang="uk-UA" sz="3200" i="1">
                <a:latin typeface="Calibri" pitchFamily="34" charset="0"/>
              </a:rPr>
              <a:t>Сенека Молодший</a:t>
            </a:r>
            <a:r>
              <a:rPr lang="uk-UA" sz="6000" i="1">
                <a:latin typeface="Calibri" pitchFamily="34" charset="0"/>
              </a:rPr>
              <a:t> </a:t>
            </a:r>
            <a:endParaRPr lang="ru-RU" sz="6000" i="1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extBox 3"/>
          <p:cNvSpPr txBox="1">
            <a:spLocks noChangeArrowheads="1"/>
          </p:cNvSpPr>
          <p:nvPr/>
        </p:nvSpPr>
        <p:spPr bwMode="auto">
          <a:xfrm>
            <a:off x="3006725" y="476250"/>
            <a:ext cx="6921500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sz="6600">
                <a:latin typeface="Calibri" pitchFamily="34" charset="0"/>
              </a:rPr>
              <a:t>Підбиття підсумків</a:t>
            </a:r>
            <a:endParaRPr lang="ru-RU" sz="6600">
              <a:latin typeface="Calibri" pitchFamily="34" charset="0"/>
            </a:endParaRPr>
          </a:p>
        </p:txBody>
      </p:sp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565150" y="1963738"/>
            <a:ext cx="3086100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sz="4400">
                <a:latin typeface="Calibri" pitchFamily="34" charset="0"/>
              </a:rPr>
              <a:t>Я дізнався…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33400" y="2924175"/>
            <a:ext cx="3243263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sz="4400">
                <a:latin typeface="Calibri" pitchFamily="34" charset="0"/>
              </a:rPr>
              <a:t>Я навчився…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17525" y="3933825"/>
            <a:ext cx="74295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sz="4400">
                <a:latin typeface="Calibri" pitchFamily="34" charset="0"/>
              </a:rPr>
              <a:t>Найбільші труднощі я відчув…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565150" y="5013325"/>
            <a:ext cx="1013301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sz="4400"/>
              <a:t>Логічні функції</a:t>
            </a:r>
            <a:r>
              <a:rPr lang="uk-UA" sz="4400">
                <a:latin typeface="Calibri" pitchFamily="34" charset="0"/>
              </a:rPr>
              <a:t> я можу застосовувати…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7" grpId="0"/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Заголовок 1"/>
          <p:cNvSpPr txBox="1">
            <a:spLocks/>
          </p:cNvSpPr>
          <p:nvPr/>
        </p:nvSpPr>
        <p:spPr bwMode="auto">
          <a:xfrm>
            <a:off x="1169988" y="161925"/>
            <a:ext cx="90551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uk-UA" sz="4000" b="1">
                <a:latin typeface="Calibri" pitchFamily="34" charset="0"/>
              </a:rPr>
              <a:t>Домашнє завдання</a:t>
            </a:r>
          </a:p>
        </p:txBody>
      </p:sp>
      <p:sp>
        <p:nvSpPr>
          <p:cNvPr id="5" name="Вертикальный свиток 4"/>
          <p:cNvSpPr/>
          <p:nvPr/>
        </p:nvSpPr>
        <p:spPr>
          <a:xfrm flipH="1">
            <a:off x="4589463" y="1558925"/>
            <a:ext cx="6913562" cy="488950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uk-UA" sz="3600" b="1" i="1">
                <a:solidFill>
                  <a:schemeClr val="tx1"/>
                </a:solidFill>
                <a:latin typeface="Verdana" pitchFamily="34" charset="0"/>
              </a:rPr>
              <a:t>Проаналізувати</a:t>
            </a:r>
          </a:p>
          <a:p>
            <a:pPr>
              <a:defRPr/>
            </a:pPr>
            <a:endParaRPr lang="uk-UA" sz="3600" b="1" i="1">
              <a:solidFill>
                <a:schemeClr val="tx1"/>
              </a:solidFill>
              <a:latin typeface="Verdana" pitchFamily="34" charset="0"/>
            </a:endParaRPr>
          </a:p>
          <a:p>
            <a:pPr>
              <a:defRPr/>
            </a:pPr>
            <a:r>
              <a:rPr lang="uk-UA" sz="3600" i="1">
                <a:solidFill>
                  <a:schemeClr val="tx1"/>
                </a:solidFill>
                <a:latin typeface="Verdana" pitchFamily="34" charset="0"/>
              </a:rPr>
              <a:t>р.7, п.7.2</a:t>
            </a:r>
          </a:p>
          <a:p>
            <a:pPr>
              <a:defRPr/>
            </a:pPr>
            <a:r>
              <a:rPr lang="uk-UA" sz="3600" i="1">
                <a:solidFill>
                  <a:schemeClr val="tx1"/>
                </a:solidFill>
                <a:latin typeface="Verdana" pitchFamily="34" charset="0"/>
              </a:rPr>
              <a:t>ст. 237-240, виписати в зошит таблицю значень логічних функцій ст.239</a:t>
            </a:r>
          </a:p>
          <a:p>
            <a:pPr>
              <a:defRPr/>
            </a:pPr>
            <a:endParaRPr lang="uk-UA" sz="3600" i="1">
              <a:solidFill>
                <a:schemeClr val="tx1"/>
              </a:solidFill>
              <a:latin typeface="Verdana" pitchFamily="34" charset="0"/>
            </a:endParaRPr>
          </a:p>
          <a:p>
            <a:pPr>
              <a:defRPr/>
            </a:pPr>
            <a:endParaRPr lang="uk-UA" i="1">
              <a:solidFill>
                <a:schemeClr val="tx1"/>
              </a:solidFill>
              <a:latin typeface="Verdana" pitchFamily="34" charset="0"/>
            </a:endParaRPr>
          </a:p>
          <a:p>
            <a:pPr algn="ctr">
              <a:defRPr/>
            </a:pPr>
            <a:endParaRPr lang="ru-RU">
              <a:solidFill>
                <a:srgbClr val="000000"/>
              </a:solidFill>
            </a:endParaRPr>
          </a:p>
        </p:txBody>
      </p:sp>
      <p:pic>
        <p:nvPicPr>
          <p:cNvPr id="33795" name="Picture 5" descr="Картинки по запросу інформатика ривкінд 8 клас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33475" y="1557338"/>
            <a:ext cx="3676650" cy="410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1600" y="260350"/>
            <a:ext cx="11869738" cy="954088"/>
          </a:xfrm>
          <a:prstGeom prst="rect">
            <a:avLst/>
          </a:prstGeom>
          <a:solidFill>
            <a:srgbClr val="19426B"/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>
            <a:spAutoFit/>
          </a:bodyPr>
          <a:lstStyle/>
          <a:p>
            <a:pPr indent="457200" algn="just">
              <a:defRPr/>
            </a:pPr>
            <a:r>
              <a:rPr lang="uk-UA" sz="2800" b="1" i="1" kern="0" dirty="0">
                <a:solidFill>
                  <a:srgbClr val="FFFFFF"/>
                </a:solidFill>
                <a:latin typeface="+mn-lt"/>
                <a:cs typeface="+mn-cs"/>
              </a:rPr>
              <a:t>Функції зручно вставляти в комірку, натиснувши кнопку </a:t>
            </a:r>
            <a:r>
              <a:rPr lang="en-US" sz="2800" b="1" i="1" kern="0" dirty="0" err="1">
                <a:solidFill>
                  <a:srgbClr val="FFFF00"/>
                </a:solidFill>
                <a:latin typeface="+mn-lt"/>
                <a:cs typeface="+mn-cs"/>
              </a:rPr>
              <a:t>fx</a:t>
            </a:r>
            <a:r>
              <a:rPr lang="en-US" sz="2800" b="1" i="1" kern="0" dirty="0">
                <a:solidFill>
                  <a:srgbClr val="FFFFFF"/>
                </a:solidFill>
                <a:latin typeface="+mn-lt"/>
                <a:cs typeface="+mn-cs"/>
              </a:rPr>
              <a:t> (</a:t>
            </a:r>
            <a:r>
              <a:rPr lang="uk-UA" sz="2800" b="1" i="1" kern="0" dirty="0">
                <a:solidFill>
                  <a:srgbClr val="FFFF00"/>
                </a:solidFill>
                <a:latin typeface="+mn-lt"/>
                <a:cs typeface="+mn-cs"/>
              </a:rPr>
              <a:t>Встановити функцію</a:t>
            </a:r>
            <a:r>
              <a:rPr lang="uk-UA" sz="2800" b="1" i="1" kern="0" dirty="0">
                <a:solidFill>
                  <a:srgbClr val="FFFFFF"/>
                </a:solidFill>
                <a:latin typeface="+mn-lt"/>
                <a:cs typeface="+mn-cs"/>
              </a:rPr>
              <a:t>), що міститься в </a:t>
            </a:r>
            <a:r>
              <a:rPr lang="uk-UA" sz="2800" b="1" i="1" kern="0" dirty="0">
                <a:solidFill>
                  <a:srgbClr val="FFFF00"/>
                </a:solidFill>
                <a:latin typeface="+mn-lt"/>
                <a:cs typeface="+mn-cs"/>
              </a:rPr>
              <a:t>рядку формул</a:t>
            </a:r>
            <a:r>
              <a:rPr lang="uk-UA" sz="2800" b="1" i="1" kern="0" dirty="0">
                <a:solidFill>
                  <a:srgbClr val="FFFFFF"/>
                </a:solidFill>
                <a:latin typeface="+mn-lt"/>
                <a:cs typeface="+mn-cs"/>
              </a:rPr>
              <a:t>. </a:t>
            </a:r>
          </a:p>
        </p:txBody>
      </p:sp>
      <p:grpSp>
        <p:nvGrpSpPr>
          <p:cNvPr id="15362" name="Группа 1"/>
          <p:cNvGrpSpPr>
            <a:grpSpLocks/>
          </p:cNvGrpSpPr>
          <p:nvPr/>
        </p:nvGrpSpPr>
        <p:grpSpPr bwMode="auto">
          <a:xfrm>
            <a:off x="258763" y="1814513"/>
            <a:ext cx="11539537" cy="3816350"/>
            <a:chOff x="258657" y="1815108"/>
            <a:chExt cx="11539446" cy="3816424"/>
          </a:xfrm>
        </p:grpSpPr>
        <p:pic>
          <p:nvPicPr>
            <p:cNvPr id="6" name="Рисунок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8657" y="1815108"/>
              <a:ext cx="11539446" cy="381642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7" name="Прямокутник 6"/>
            <p:cNvSpPr/>
            <p:nvPr/>
          </p:nvSpPr>
          <p:spPr>
            <a:xfrm>
              <a:off x="3247895" y="4096389"/>
              <a:ext cx="514346" cy="338145"/>
            </a:xfrm>
            <a:prstGeom prst="rect">
              <a:avLst/>
            </a:prstGeom>
            <a:solidFill>
              <a:srgbClr val="008000">
                <a:alpha val="30000"/>
              </a:srgbClr>
            </a:solidFill>
            <a:ln w="57150">
              <a:solidFill>
                <a:srgbClr val="D2472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uk-UA" dirty="0"/>
            </a:p>
          </p:txBody>
        </p:sp>
        <p:sp>
          <p:nvSpPr>
            <p:cNvPr id="8" name="Стрілка вліво 20"/>
            <p:cNvSpPr/>
            <p:nvPr/>
          </p:nvSpPr>
          <p:spPr>
            <a:xfrm rot="18900000">
              <a:off x="3370132" y="3459790"/>
              <a:ext cx="1538275" cy="647713"/>
            </a:xfrm>
            <a:prstGeom prst="leftArrow">
              <a:avLst/>
            </a:prstGeom>
            <a:solidFill>
              <a:srgbClr val="FF0000"/>
            </a:soli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uk-UA" kern="0">
                <a:solidFill>
                  <a:srgbClr val="FFFFFF"/>
                </a:solidFill>
                <a:latin typeface="Verdana"/>
                <a:cs typeface="+mn-cs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6525" y="504825"/>
            <a:ext cx="11868150" cy="954088"/>
          </a:xfrm>
          <a:prstGeom prst="rect">
            <a:avLst/>
          </a:prstGeom>
          <a:solidFill>
            <a:srgbClr val="19426B"/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>
            <a:spAutoFit/>
          </a:bodyPr>
          <a:lstStyle/>
          <a:p>
            <a:pPr indent="457200" algn="just">
              <a:defRPr/>
            </a:pPr>
            <a:r>
              <a:rPr lang="uk-UA" sz="2800" b="1" i="1" kern="0" dirty="0">
                <a:solidFill>
                  <a:srgbClr val="FFFFFF"/>
                </a:solidFill>
                <a:latin typeface="+mn-lt"/>
                <a:cs typeface="+mn-cs"/>
              </a:rPr>
              <a:t>Аргументи функції записують у </a:t>
            </a:r>
            <a:r>
              <a:rPr lang="uk-UA" sz="2800" b="1" i="1" kern="0" dirty="0">
                <a:solidFill>
                  <a:srgbClr val="FFFF00"/>
                </a:solidFill>
                <a:latin typeface="+mn-lt"/>
                <a:cs typeface="+mn-cs"/>
              </a:rPr>
              <a:t>дужках</a:t>
            </a:r>
            <a:r>
              <a:rPr lang="uk-UA" sz="2800" b="1" i="1" kern="0" dirty="0">
                <a:solidFill>
                  <a:srgbClr val="FFFFFF"/>
                </a:solidFill>
                <a:latin typeface="+mn-lt"/>
                <a:cs typeface="+mn-cs"/>
              </a:rPr>
              <a:t> і, за наявності у функції декількох аргументів, розділяють символом «</a:t>
            </a:r>
            <a:r>
              <a:rPr lang="uk-UA" sz="2800" b="1" i="1" kern="0" dirty="0">
                <a:solidFill>
                  <a:srgbClr val="FFFF00"/>
                </a:solidFill>
                <a:latin typeface="+mn-lt"/>
                <a:cs typeface="+mn-cs"/>
              </a:rPr>
              <a:t>;</a:t>
            </a:r>
            <a:r>
              <a:rPr lang="uk-UA" sz="2800" b="1" i="1" kern="0" dirty="0">
                <a:solidFill>
                  <a:srgbClr val="FFFFFF"/>
                </a:solidFill>
                <a:latin typeface="+mn-lt"/>
                <a:cs typeface="+mn-cs"/>
              </a:rPr>
              <a:t>».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b="19057"/>
          <a:stretch/>
        </p:blipFill>
        <p:spPr>
          <a:xfrm>
            <a:off x="815975" y="2060575"/>
            <a:ext cx="9996488" cy="47228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69875" y="549275"/>
            <a:ext cx="11664950" cy="95408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>
            <a:spAutoFit/>
          </a:bodyPr>
          <a:lstStyle/>
          <a:p>
            <a:pPr indent="457200" algn="just">
              <a:defRPr/>
            </a:pPr>
            <a:r>
              <a:rPr lang="uk-UA" sz="2800" b="1" i="1" kern="0" dirty="0">
                <a:solidFill>
                  <a:srgbClr val="FF0000"/>
                </a:solidFill>
                <a:latin typeface="+mn-lt"/>
                <a:cs typeface="+mn-cs"/>
              </a:rPr>
              <a:t>Логічний вираз </a:t>
            </a:r>
            <a:r>
              <a:rPr lang="uk-UA" sz="2800" b="1" i="1" kern="0" dirty="0">
                <a:latin typeface="+mn-lt"/>
                <a:cs typeface="+mn-cs"/>
              </a:rPr>
              <a:t>— це вираз, який набуває одного із двох значень: </a:t>
            </a:r>
            <a:r>
              <a:rPr lang="en-US" sz="2800" b="1" i="1" kern="0" dirty="0">
                <a:latin typeface="+mn-lt"/>
                <a:cs typeface="+mn-cs"/>
              </a:rPr>
              <a:t>True — </a:t>
            </a:r>
            <a:r>
              <a:rPr lang="uk-UA" sz="2800" b="1" i="1" kern="0" dirty="0">
                <a:latin typeface="+mn-lt"/>
                <a:cs typeface="+mn-cs"/>
              </a:rPr>
              <a:t>істина або </a:t>
            </a:r>
            <a:r>
              <a:rPr lang="en-US" sz="2800" b="1" i="1" kern="0" dirty="0">
                <a:latin typeface="+mn-lt"/>
                <a:cs typeface="+mn-cs"/>
              </a:rPr>
              <a:t>False — </a:t>
            </a:r>
            <a:r>
              <a:rPr lang="uk-UA" sz="2800" b="1" i="1" kern="0" dirty="0">
                <a:latin typeface="+mn-lt"/>
                <a:cs typeface="+mn-cs"/>
              </a:rPr>
              <a:t>хибність.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50825" y="1773238"/>
            <a:ext cx="11684000" cy="954087"/>
          </a:xfrm>
          <a:prstGeom prst="rect">
            <a:avLst/>
          </a:prstGeom>
          <a:solidFill>
            <a:srgbClr val="19426B"/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>
            <a:spAutoFit/>
          </a:bodyPr>
          <a:lstStyle/>
          <a:p>
            <a:pPr indent="457200" algn="just">
              <a:defRPr/>
            </a:pPr>
            <a:r>
              <a:rPr lang="uk-UA" sz="2800" b="1" i="1" kern="0" dirty="0">
                <a:solidFill>
                  <a:srgbClr val="FFFF00"/>
                </a:solidFill>
                <a:latin typeface="+mn-lt"/>
                <a:cs typeface="+mn-cs"/>
              </a:rPr>
              <a:t>Прості логічні вирази </a:t>
            </a:r>
            <a:r>
              <a:rPr lang="uk-UA" sz="2800" b="1" i="1" kern="0" dirty="0">
                <a:solidFill>
                  <a:srgbClr val="FFFFFF"/>
                </a:solidFill>
                <a:latin typeface="+mn-lt"/>
                <a:cs typeface="+mn-cs"/>
              </a:rPr>
              <a:t>складаються з двох виразів інших типів, пов'язаних операцією відношення:</a:t>
            </a:r>
          </a:p>
        </p:txBody>
      </p:sp>
      <p:graphicFrame>
        <p:nvGraphicFramePr>
          <p:cNvPr id="23581" name="Group 29"/>
          <p:cNvGraphicFramePr>
            <a:graphicFrameLocks noGrp="1"/>
          </p:cNvGraphicFramePr>
          <p:nvPr/>
        </p:nvGraphicFramePr>
        <p:xfrm>
          <a:off x="228600" y="2997200"/>
          <a:ext cx="11655425" cy="2028825"/>
        </p:xfrm>
        <a:graphic>
          <a:graphicData uri="http://schemas.openxmlformats.org/drawingml/2006/table">
            <a:tbl>
              <a:tblPr/>
              <a:tblGrid>
                <a:gridCol w="2914650"/>
                <a:gridCol w="784225"/>
                <a:gridCol w="6911975"/>
                <a:gridCol w="1044575"/>
              </a:tblGrid>
              <a:tr h="676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uk-UA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більше</a:t>
                      </a:r>
                      <a:endParaRPr kumimoji="0" lang="ru-RU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&gt;</a:t>
                      </a:r>
                      <a:endParaRPr kumimoji="0" lang="ru-RU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uk-UA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більше або дорівнює</a:t>
                      </a:r>
                      <a:endParaRPr kumimoji="0" lang="ru-RU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&gt;=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676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uk-UA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менше</a:t>
                      </a:r>
                      <a:endParaRPr kumimoji="0" lang="ru-RU" sz="3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&lt;</a:t>
                      </a:r>
                      <a:endParaRPr kumimoji="0" lang="ru-RU" sz="3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uk-UA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менше або дорівнює</a:t>
                      </a:r>
                      <a:endParaRPr kumimoji="0" lang="ru-RU" sz="3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&lt;=</a:t>
                      </a:r>
                      <a:endParaRPr kumimoji="0" lang="ru-RU" sz="3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676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uk-UA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дорівнює</a:t>
                      </a:r>
                      <a:endParaRPr kumimoji="0" lang="ru-RU" sz="3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=</a:t>
                      </a:r>
                      <a:endParaRPr kumimoji="0" lang="ru-RU" sz="3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uk-UA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не дорівнює</a:t>
                      </a:r>
                      <a:endParaRPr kumimoji="0" lang="ru-RU" sz="3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&lt;&gt;</a:t>
                      </a:r>
                      <a:endParaRPr kumimoji="0" lang="ru-RU" sz="3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  <p:sp>
        <p:nvSpPr>
          <p:cNvPr id="17433" name="TextBox 3"/>
          <p:cNvSpPr txBox="1">
            <a:spLocks noChangeArrowheads="1"/>
          </p:cNvSpPr>
          <p:nvPr/>
        </p:nvSpPr>
        <p:spPr bwMode="auto">
          <a:xfrm>
            <a:off x="3725863" y="5588000"/>
            <a:ext cx="1871662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400" b="1">
                <a:latin typeface="Calibri" pitchFamily="34" charset="0"/>
              </a:rPr>
              <a:t>2&gt;1</a:t>
            </a:r>
            <a:r>
              <a:rPr lang="uk-UA" sz="4400" b="1">
                <a:latin typeface="Calibri" pitchFamily="34" charset="0"/>
              </a:rPr>
              <a:t>;</a:t>
            </a:r>
            <a:endParaRPr lang="ru-RU" sz="4400" b="1">
              <a:latin typeface="Calibri" pitchFamily="34" charset="0"/>
            </a:endParaRPr>
          </a:p>
        </p:txBody>
      </p:sp>
      <p:sp>
        <p:nvSpPr>
          <p:cNvPr id="17434" name="TextBox 21"/>
          <p:cNvSpPr txBox="1">
            <a:spLocks noChangeArrowheads="1"/>
          </p:cNvSpPr>
          <p:nvPr/>
        </p:nvSpPr>
        <p:spPr bwMode="auto">
          <a:xfrm>
            <a:off x="5192713" y="5649913"/>
            <a:ext cx="18002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 b="1">
                <a:latin typeface="Calibri" pitchFamily="34" charset="0"/>
              </a:rPr>
              <a:t>15&lt;&gt;3</a:t>
            </a:r>
            <a:endParaRPr lang="ru-RU" sz="4000" b="1">
              <a:latin typeface="Calibri" pitchFamily="34" charset="0"/>
            </a:endParaRPr>
          </a:p>
        </p:txBody>
      </p:sp>
      <p:sp>
        <p:nvSpPr>
          <p:cNvPr id="17435" name="TextBox 4"/>
          <p:cNvSpPr txBox="1">
            <a:spLocks noChangeArrowheads="1"/>
          </p:cNvSpPr>
          <p:nvPr/>
        </p:nvSpPr>
        <p:spPr bwMode="auto">
          <a:xfrm>
            <a:off x="630238" y="5632450"/>
            <a:ext cx="254793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sz="3600" b="1">
                <a:latin typeface="Calibri" pitchFamily="34" charset="0"/>
              </a:rPr>
              <a:t>Наприклад:</a:t>
            </a:r>
            <a:endParaRPr lang="ru-RU" sz="3600" b="1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750" y="333375"/>
            <a:ext cx="11664950" cy="9461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>
            <a:spAutoFit/>
          </a:bodyPr>
          <a:lstStyle/>
          <a:p>
            <a:pPr indent="457200" algn="just">
              <a:defRPr/>
            </a:pPr>
            <a:r>
              <a:rPr lang="uk-UA" sz="2800" b="1" kern="0" dirty="0">
                <a:latin typeface="+mn-lt"/>
                <a:cs typeface="+mn-cs"/>
              </a:rPr>
              <a:t>Логічна функція — це функція, один або декілька аргументів якої — логічні вирази.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90525" y="1552575"/>
            <a:ext cx="11664950" cy="51911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>
            <a:spAutoFit/>
          </a:bodyPr>
          <a:lstStyle/>
          <a:p>
            <a:pPr indent="457200" algn="just"/>
            <a:r>
              <a:rPr lang="uk-UA" sz="2800" b="1" i="1"/>
              <a:t>Загальний вигляд логічної функції ЕСЛИ:</a:t>
            </a:r>
            <a:endParaRPr lang="uk-UA" sz="2800" b="1" i="1">
              <a:solidFill>
                <a:srgbClr val="002060"/>
              </a:solidFill>
            </a:endParaRPr>
          </a:p>
        </p:txBody>
      </p:sp>
      <p:grpSp>
        <p:nvGrpSpPr>
          <p:cNvPr id="18435" name="Группа 3"/>
          <p:cNvGrpSpPr>
            <a:grpSpLocks/>
          </p:cNvGrpSpPr>
          <p:nvPr/>
        </p:nvGrpSpPr>
        <p:grpSpPr bwMode="auto">
          <a:xfrm>
            <a:off x="0" y="2997200"/>
            <a:ext cx="11720513" cy="2741613"/>
            <a:chOff x="72008" y="1806681"/>
            <a:chExt cx="12050142" cy="1793945"/>
          </a:xfrm>
        </p:grpSpPr>
        <p:sp>
          <p:nvSpPr>
            <p:cNvPr id="5" name="TextBox 4"/>
            <p:cNvSpPr txBox="1"/>
            <p:nvPr/>
          </p:nvSpPr>
          <p:spPr>
            <a:xfrm>
              <a:off x="72008" y="1806681"/>
              <a:ext cx="12050142" cy="539119"/>
            </a:xfrm>
            <a:prstGeom prst="rect">
              <a:avLst/>
            </a:prstGeom>
            <a:solidFill>
              <a:srgbClr val="008000"/>
            </a:soli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ru-RU" sz="4800" b="1" i="1" kern="0" dirty="0">
                  <a:solidFill>
                    <a:srgbClr val="FFFFFF"/>
                  </a:solidFill>
                  <a:latin typeface="+mn-lt"/>
                  <a:cs typeface="+mn-cs"/>
                </a:rPr>
                <a:t>ЕСЛИ</a:t>
              </a:r>
              <a:r>
                <a:rPr lang="en-US" sz="4800" b="1" i="1" kern="0" dirty="0">
                  <a:solidFill>
                    <a:srgbClr val="FFFFFF"/>
                  </a:solidFill>
                  <a:latin typeface="+mn-lt"/>
                  <a:cs typeface="+mn-cs"/>
                </a:rPr>
                <a:t> (</a:t>
              </a:r>
              <a:r>
                <a:rPr lang="uk-UA" sz="4800" b="1" i="1" kern="0" dirty="0">
                  <a:solidFill>
                    <a:srgbClr val="FFFFFF"/>
                  </a:solidFill>
                  <a:latin typeface="+mn-lt"/>
                  <a:cs typeface="+mn-cs"/>
                </a:rPr>
                <a:t>Умова; Вираз1 ; Вираз2).</a:t>
              </a:r>
            </a:p>
          </p:txBody>
        </p:sp>
        <p:sp>
          <p:nvSpPr>
            <p:cNvPr id="6" name="Прямокутник 8"/>
            <p:cNvSpPr/>
            <p:nvPr/>
          </p:nvSpPr>
          <p:spPr>
            <a:xfrm>
              <a:off x="5670272" y="1833689"/>
              <a:ext cx="1943888" cy="815430"/>
            </a:xfrm>
            <a:prstGeom prst="rect">
              <a:avLst/>
            </a:prstGeom>
            <a:solidFill>
              <a:srgbClr val="008000">
                <a:alpha val="30000"/>
              </a:srgbClr>
            </a:solidFill>
            <a:ln w="57150">
              <a:solidFill>
                <a:srgbClr val="D2472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uk-UA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03334" y="2902577"/>
              <a:ext cx="5470957" cy="698049"/>
            </a:xfrm>
            <a:prstGeom prst="wedgeRectCallout">
              <a:avLst>
                <a:gd name="adj1" fmla="val 45240"/>
                <a:gd name="adj2" fmla="val -82507"/>
              </a:avLst>
            </a:prstGeom>
            <a:solidFill>
              <a:srgbClr val="7030A0"/>
            </a:soli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uk-UA" sz="3200" b="1" i="1" kern="0" dirty="0">
                  <a:solidFill>
                    <a:srgbClr val="FFFFFF"/>
                  </a:solidFill>
                  <a:latin typeface="+mn-lt"/>
                  <a:cs typeface="+mn-cs"/>
                </a:rPr>
                <a:t>обчислюється, якщо умова істинна.</a:t>
              </a:r>
            </a:p>
          </p:txBody>
        </p:sp>
        <p:sp>
          <p:nvSpPr>
            <p:cNvPr id="8" name="Прямокутник 9"/>
            <p:cNvSpPr/>
            <p:nvPr/>
          </p:nvSpPr>
          <p:spPr>
            <a:xfrm>
              <a:off x="7906314" y="1833689"/>
              <a:ext cx="2373142" cy="815430"/>
            </a:xfrm>
            <a:prstGeom prst="rect">
              <a:avLst/>
            </a:prstGeom>
            <a:solidFill>
              <a:srgbClr val="008000">
                <a:alpha val="30000"/>
              </a:srgbClr>
            </a:solidFill>
            <a:ln w="57150">
              <a:solidFill>
                <a:srgbClr val="D2472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uk-UA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651193" y="2902577"/>
              <a:ext cx="5470957" cy="698049"/>
            </a:xfrm>
            <a:prstGeom prst="wedgeRectCallout">
              <a:avLst>
                <a:gd name="adj1" fmla="val 201"/>
                <a:gd name="adj2" fmla="val -83945"/>
              </a:avLst>
            </a:prstGeom>
            <a:solidFill>
              <a:srgbClr val="7030A0"/>
            </a:soli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uk-UA" sz="3200" b="1" i="1" kern="0" dirty="0">
                  <a:solidFill>
                    <a:srgbClr val="FFFFFF"/>
                  </a:solidFill>
                  <a:latin typeface="+mn-lt"/>
                  <a:cs typeface="+mn-cs"/>
                </a:rPr>
                <a:t>обчислюється, якщо умова хибна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9750" y="1700213"/>
            <a:ext cx="11664950" cy="51911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>
            <a:spAutoFit/>
          </a:bodyPr>
          <a:lstStyle/>
          <a:p>
            <a:pPr indent="457200" algn="just">
              <a:defRPr/>
            </a:pPr>
            <a:endParaRPr lang="uk-UA" sz="2800" b="1" i="1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1484313"/>
            <a:ext cx="11720513" cy="1066800"/>
          </a:xfrm>
          <a:prstGeom prst="rect">
            <a:avLst/>
          </a:prstGeom>
          <a:solidFill>
            <a:srgbClr val="008000"/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uk-UA" sz="3200" b="1" i="1">
                <a:solidFill>
                  <a:srgbClr val="FFFFFF"/>
                </a:solidFill>
              </a:rPr>
              <a:t>И</a:t>
            </a:r>
            <a:r>
              <a:rPr lang="en-US" sz="3200" b="1" i="1">
                <a:solidFill>
                  <a:srgbClr val="FFFFFF"/>
                </a:solidFill>
              </a:rPr>
              <a:t>(</a:t>
            </a:r>
            <a:r>
              <a:rPr lang="uk-UA" sz="3200" b="1" i="1">
                <a:solidFill>
                  <a:srgbClr val="FFFFFF"/>
                </a:solidFill>
              </a:rPr>
              <a:t> Вираз1 ; Вираз2……..)     ИЛИ</a:t>
            </a:r>
            <a:r>
              <a:rPr lang="en-US" sz="3200" b="1" i="1">
                <a:solidFill>
                  <a:srgbClr val="FFFFFF"/>
                </a:solidFill>
              </a:rPr>
              <a:t>(</a:t>
            </a:r>
            <a:r>
              <a:rPr lang="uk-UA" sz="3200" b="1" i="1">
                <a:solidFill>
                  <a:srgbClr val="FFFFFF"/>
                </a:solidFill>
              </a:rPr>
              <a:t> Вираз1 ; Вираз2…..)</a:t>
            </a:r>
          </a:p>
          <a:p>
            <a:pPr algn="ctr">
              <a:defRPr/>
            </a:pPr>
            <a:endParaRPr lang="uk-UA" sz="3200" b="1" i="1">
              <a:solidFill>
                <a:srgbClr val="FFFFFF"/>
              </a:solidFill>
            </a:endParaRPr>
          </a:p>
        </p:txBody>
      </p:sp>
      <p:sp>
        <p:nvSpPr>
          <p:cNvPr id="7" name="TextBox 6"/>
          <p:cNvSpPr>
            <a:spLocks noChangeArrowheads="1"/>
          </p:cNvSpPr>
          <p:nvPr/>
        </p:nvSpPr>
        <p:spPr bwMode="auto">
          <a:xfrm>
            <a:off x="630238" y="3068638"/>
            <a:ext cx="5321300" cy="579437"/>
          </a:xfrm>
          <a:prstGeom prst="wedgeRectCallout">
            <a:avLst>
              <a:gd name="adj1" fmla="val -44125"/>
              <a:gd name="adj2" fmla="val -142875"/>
            </a:avLst>
          </a:prstGeom>
          <a:solidFill>
            <a:srgbClr val="7030A0"/>
          </a:solidFill>
          <a:ln w="9525">
            <a:noFill/>
            <a:miter lim="800000"/>
            <a:headEnd/>
            <a:tailEnd/>
          </a:ln>
          <a:effectLst>
            <a:outerShdw dist="19050" dir="5400000" algn="ctr" rotWithShape="0">
              <a:srgbClr val="000000">
                <a:alpha val="62999"/>
              </a:srgb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endParaRPr lang="uk-UA" sz="3200" b="1" i="1">
              <a:solidFill>
                <a:srgbClr val="FFFFFF"/>
              </a:solidFill>
            </a:endParaRPr>
          </a:p>
        </p:txBody>
      </p:sp>
      <p:sp>
        <p:nvSpPr>
          <p:cNvPr id="9" name="TextBox 8"/>
          <p:cNvSpPr>
            <a:spLocks noChangeArrowheads="1"/>
          </p:cNvSpPr>
          <p:nvPr/>
        </p:nvSpPr>
        <p:spPr bwMode="auto">
          <a:xfrm rot="10800000" flipH="1">
            <a:off x="6246813" y="3068638"/>
            <a:ext cx="5321300" cy="579437"/>
          </a:xfrm>
          <a:prstGeom prst="wedgeRectCallout">
            <a:avLst>
              <a:gd name="adj1" fmla="val -41319"/>
              <a:gd name="adj2" fmla="val 139861"/>
            </a:avLst>
          </a:prstGeom>
          <a:solidFill>
            <a:srgbClr val="7030A0"/>
          </a:solidFill>
          <a:ln w="9525">
            <a:noFill/>
            <a:miter lim="800000"/>
            <a:headEnd/>
            <a:tailEnd/>
          </a:ln>
          <a:effectLst>
            <a:outerShdw dist="19050" dir="5400000" algn="ctr" rotWithShape="0">
              <a:srgbClr val="000000">
                <a:alpha val="62999"/>
              </a:srgbClr>
            </a:outerShdw>
          </a:effectLst>
        </p:spPr>
        <p:txBody>
          <a:bodyPr rot="10800000">
            <a:spAutoFit/>
          </a:bodyPr>
          <a:lstStyle/>
          <a:p>
            <a:pPr algn="ctr">
              <a:defRPr/>
            </a:pPr>
            <a:endParaRPr lang="uk-UA" sz="3200" b="1" i="1">
              <a:solidFill>
                <a:srgbClr val="FFFFFF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484188" y="4581525"/>
            <a:ext cx="11720512" cy="641350"/>
          </a:xfrm>
          <a:prstGeom prst="rect">
            <a:avLst/>
          </a:prstGeom>
          <a:solidFill>
            <a:srgbClr val="008000"/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uk-UA" sz="3600" b="1" i="1">
                <a:solidFill>
                  <a:srgbClr val="FFFFFF"/>
                </a:solidFill>
              </a:rPr>
              <a:t>НЕ</a:t>
            </a:r>
            <a:r>
              <a:rPr lang="en-US" sz="3600" b="1" i="1">
                <a:solidFill>
                  <a:srgbClr val="FFFFFF"/>
                </a:solidFill>
              </a:rPr>
              <a:t>(</a:t>
            </a:r>
            <a:r>
              <a:rPr lang="uk-UA" sz="3600" b="1" i="1">
                <a:solidFill>
                  <a:srgbClr val="FFFFFF"/>
                </a:solidFill>
              </a:rPr>
              <a:t> Вираз)</a:t>
            </a:r>
          </a:p>
        </p:txBody>
      </p:sp>
      <p:sp>
        <p:nvSpPr>
          <p:cNvPr id="6" name="TextBox 8"/>
          <p:cNvSpPr>
            <a:spLocks noChangeArrowheads="1"/>
          </p:cNvSpPr>
          <p:nvPr/>
        </p:nvSpPr>
        <p:spPr bwMode="auto">
          <a:xfrm rot="10800000" flipH="1">
            <a:off x="5094288" y="5661025"/>
            <a:ext cx="3600450" cy="579438"/>
          </a:xfrm>
          <a:prstGeom prst="wedgeRectCallout">
            <a:avLst>
              <a:gd name="adj1" fmla="val -48370"/>
              <a:gd name="adj2" fmla="val 139861"/>
            </a:avLst>
          </a:prstGeom>
          <a:solidFill>
            <a:srgbClr val="7030A0"/>
          </a:solidFill>
          <a:ln w="9525">
            <a:noFill/>
            <a:miter lim="800000"/>
            <a:headEnd/>
            <a:tailEnd/>
          </a:ln>
          <a:effectLst>
            <a:outerShdw dist="19050" dir="5400000" algn="ctr" rotWithShape="0">
              <a:srgbClr val="000000">
                <a:alpha val="62999"/>
              </a:srgbClr>
            </a:outerShdw>
          </a:effectLst>
        </p:spPr>
        <p:txBody>
          <a:bodyPr rot="10800000">
            <a:spAutoFit/>
          </a:bodyPr>
          <a:lstStyle/>
          <a:p>
            <a:pPr algn="ctr">
              <a:defRPr/>
            </a:pPr>
            <a:endParaRPr lang="uk-UA" sz="3200" b="1" i="1">
              <a:solidFill>
                <a:srgbClr val="FFFFFF"/>
              </a:solidFill>
            </a:endParaRPr>
          </a:p>
        </p:txBody>
      </p:sp>
      <p:sp>
        <p:nvSpPr>
          <p:cNvPr id="19463" name="Text Box 13"/>
          <p:cNvSpPr txBox="1">
            <a:spLocks noChangeArrowheads="1"/>
          </p:cNvSpPr>
          <p:nvPr/>
        </p:nvSpPr>
        <p:spPr bwMode="auto">
          <a:xfrm>
            <a:off x="1365250" y="3201988"/>
            <a:ext cx="45212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uk-UA" b="1"/>
              <a:t>ЛОГІЧНЕ МНОЖЕННЯ (КОН</a:t>
            </a:r>
            <a:r>
              <a:rPr lang="en-US" b="1"/>
              <a:t>’</a:t>
            </a:r>
            <a:r>
              <a:rPr lang="uk-UA" b="1"/>
              <a:t>ЮНКЦІЯ)</a:t>
            </a:r>
            <a:endParaRPr lang="ru-RU" b="1"/>
          </a:p>
        </p:txBody>
      </p:sp>
      <p:sp>
        <p:nvSpPr>
          <p:cNvPr id="19464" name="Text Box 14"/>
          <p:cNvSpPr txBox="1">
            <a:spLocks noChangeArrowheads="1"/>
          </p:cNvSpPr>
          <p:nvPr/>
        </p:nvSpPr>
        <p:spPr bwMode="auto">
          <a:xfrm>
            <a:off x="6389688" y="3213100"/>
            <a:ext cx="4521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uk-UA" b="1"/>
              <a:t>ЛОГІЧНЕ ДОДАВАННЯ (ДИЗ</a:t>
            </a:r>
            <a:r>
              <a:rPr lang="en-US" b="1"/>
              <a:t>’</a:t>
            </a:r>
            <a:r>
              <a:rPr lang="uk-UA" b="1"/>
              <a:t>ЮНКЦІЯ)</a:t>
            </a:r>
            <a:endParaRPr lang="ru-RU" b="1"/>
          </a:p>
        </p:txBody>
      </p:sp>
      <p:sp>
        <p:nvSpPr>
          <p:cNvPr id="19465" name="Text Box 15"/>
          <p:cNvSpPr txBox="1">
            <a:spLocks noChangeArrowheads="1"/>
          </p:cNvSpPr>
          <p:nvPr/>
        </p:nvSpPr>
        <p:spPr bwMode="auto">
          <a:xfrm>
            <a:off x="5381625" y="5805488"/>
            <a:ext cx="45212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uk-UA" b="1"/>
              <a:t>ЛОГІЧНЕ ЗАПЕРЕЧЕННЯ</a:t>
            </a:r>
            <a:endParaRPr lang="ru-RU" b="1"/>
          </a:p>
        </p:txBody>
      </p:sp>
      <p:sp>
        <p:nvSpPr>
          <p:cNvPr id="19466" name="Text Box 16"/>
          <p:cNvSpPr txBox="1">
            <a:spLocks noChangeArrowheads="1"/>
          </p:cNvSpPr>
          <p:nvPr/>
        </p:nvSpPr>
        <p:spPr bwMode="auto">
          <a:xfrm>
            <a:off x="1833563" y="49688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539750" y="333375"/>
            <a:ext cx="11664950" cy="5191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>
            <a:spAutoFit/>
          </a:bodyPr>
          <a:lstStyle/>
          <a:p>
            <a:pPr indent="457200" algn="ctr">
              <a:defRPr/>
            </a:pPr>
            <a:r>
              <a:rPr lang="uk-UA" sz="2800" b="1"/>
              <a:t>Логічні функціії И (А</a:t>
            </a:r>
            <a:r>
              <a:rPr lang="en-US" sz="2800" b="1"/>
              <a:t>ND</a:t>
            </a:r>
            <a:r>
              <a:rPr lang="uk-UA" sz="2800" b="1"/>
              <a:t>)</a:t>
            </a:r>
            <a:r>
              <a:rPr lang="en-US" sz="2800" b="1"/>
              <a:t>, </a:t>
            </a:r>
            <a:r>
              <a:rPr lang="uk-UA" sz="2800" b="1"/>
              <a:t>ИЛИ (</a:t>
            </a:r>
            <a:r>
              <a:rPr lang="en-US" sz="2800" b="1"/>
              <a:t>OR</a:t>
            </a:r>
            <a:r>
              <a:rPr lang="uk-UA" sz="2800" b="1"/>
              <a:t>)</a:t>
            </a:r>
            <a:r>
              <a:rPr lang="en-US" sz="2800" b="1"/>
              <a:t>, </a:t>
            </a:r>
            <a:r>
              <a:rPr lang="uk-UA" sz="2800" b="1"/>
              <a:t>НЕ (</a:t>
            </a:r>
            <a:r>
              <a:rPr lang="en-US" sz="2800" b="1"/>
              <a:t>NOT</a:t>
            </a:r>
            <a:r>
              <a:rPr lang="uk-UA" sz="2800" b="1"/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2875" y="234950"/>
            <a:ext cx="12050713" cy="9461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>
            <a:spAutoFit/>
          </a:bodyPr>
          <a:lstStyle/>
          <a:p>
            <a:pPr indent="457200" algn="just">
              <a:defRPr/>
            </a:pPr>
            <a:r>
              <a:rPr lang="uk-UA" sz="2800" b="1" i="1"/>
              <a:t>Іноді для розв'язання задачі потрібно комбінувати </a:t>
            </a:r>
            <a:endParaRPr lang="en-US" sz="2800" b="1" i="1"/>
          </a:p>
          <a:p>
            <a:pPr indent="457200" algn="just">
              <a:defRPr/>
            </a:pPr>
            <a:r>
              <a:rPr lang="uk-UA" sz="2800" b="1" i="1"/>
              <a:t>кілька умов.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46138" y="1700213"/>
            <a:ext cx="10196512" cy="17399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>
            <a:spAutoFit/>
          </a:bodyPr>
          <a:lstStyle/>
          <a:p>
            <a:pPr indent="457200" algn="just">
              <a:defRPr/>
            </a:pPr>
            <a:r>
              <a:rPr lang="uk-UA" sz="3600" b="1" i="1">
                <a:latin typeface="Calibri" pitchFamily="34" charset="0"/>
              </a:rPr>
              <a:t>Складеним логічним виразом називають вираз, у якому кілька простих логічних виразів пов'язані логічними операціями.</a:t>
            </a:r>
          </a:p>
        </p:txBody>
      </p:sp>
      <p:sp>
        <p:nvSpPr>
          <p:cNvPr id="20483" name="Text Box 21"/>
          <p:cNvSpPr txBox="1">
            <a:spLocks noChangeArrowheads="1"/>
          </p:cNvSpPr>
          <p:nvPr/>
        </p:nvSpPr>
        <p:spPr bwMode="auto">
          <a:xfrm>
            <a:off x="701675" y="4149725"/>
            <a:ext cx="105854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uk-UA" sz="2000"/>
              <a:t>ЕСЛИ(И(логічний_ вираз_1;логічний_вираз_2);логічний_вираз_3;логічний_вираз_4) </a:t>
            </a:r>
            <a:endParaRPr lang="ru-RU" sz="2000"/>
          </a:p>
        </p:txBody>
      </p:sp>
      <p:sp>
        <p:nvSpPr>
          <p:cNvPr id="20484" name="Text Box 22"/>
          <p:cNvSpPr txBox="1">
            <a:spLocks noChangeArrowheads="1"/>
          </p:cNvSpPr>
          <p:nvPr/>
        </p:nvSpPr>
        <p:spPr bwMode="auto">
          <a:xfrm>
            <a:off x="630238" y="4941888"/>
            <a:ext cx="105854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uk-UA" sz="2000"/>
              <a:t>ЕСЛИ(умова_1;логічний_ вираз_1;ЕСЛИ(умова_2;логічний_вираз_2;логічний_вираз_3)) </a:t>
            </a:r>
            <a:endParaRPr lang="ru-RU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71438" y="260350"/>
            <a:ext cx="12050712" cy="13858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>
            <a:spAutoFit/>
          </a:bodyPr>
          <a:lstStyle/>
          <a:p>
            <a:pPr indent="457200" algn="just">
              <a:defRPr/>
            </a:pPr>
            <a:r>
              <a:rPr lang="uk-UA" sz="2800" b="1" i="1" kern="0" dirty="0">
                <a:latin typeface="+mn-lt"/>
                <a:cs typeface="+mn-cs"/>
              </a:rPr>
              <a:t>Нехай у журналі успішності учнів потрібно біля оцінки записати слово «добре», якщо учень має оцінку, вищу від 6 балів, і слово «задовільно», якщо учень має іншу оцінку.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9688" y="1773238"/>
            <a:ext cx="12050712" cy="52228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>
            <a:spAutoFit/>
          </a:bodyPr>
          <a:lstStyle/>
          <a:p>
            <a:pPr indent="457200" algn="just">
              <a:defRPr/>
            </a:pPr>
            <a:r>
              <a:rPr lang="uk-UA" sz="2800" b="1" i="1" kern="0" dirty="0">
                <a:latin typeface="+mn-lt"/>
                <a:cs typeface="+mn-cs"/>
              </a:rPr>
              <a:t>Алгоритм розв'язування цієї задачі подано у фрагменті блок-схеми:</a:t>
            </a: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8" y="2708275"/>
            <a:ext cx="11909425" cy="37242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кругленный">
  <a:themeElements>
    <a:clrScheme name="Скругленный 1">
      <a:dk1>
        <a:srgbClr val="000000"/>
      </a:dk1>
      <a:lt1>
        <a:srgbClr val="FFFFFF"/>
      </a:lt1>
      <a:dk2>
        <a:srgbClr val="FFFFFF"/>
      </a:dk2>
      <a:lt2>
        <a:srgbClr val="669999"/>
      </a:lt2>
      <a:accent1>
        <a:srgbClr val="99CCFF"/>
      </a:accent1>
      <a:accent2>
        <a:srgbClr val="9999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8A8AE7"/>
      </a:accent6>
      <a:hlink>
        <a:srgbClr val="996666"/>
      </a:hlink>
      <a:folHlink>
        <a:srgbClr val="6666CC"/>
      </a:folHlink>
    </a:clrScheme>
    <a:fontScheme name="Скругленный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кругленный 1">
        <a:dk1>
          <a:srgbClr val="000000"/>
        </a:dk1>
        <a:lt1>
          <a:srgbClr val="FFFFFF"/>
        </a:lt1>
        <a:dk2>
          <a:srgbClr val="FFFFFF"/>
        </a:dk2>
        <a:lt2>
          <a:srgbClr val="669999"/>
        </a:lt2>
        <a:accent1>
          <a:srgbClr val="99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8A8AE7"/>
        </a:accent6>
        <a:hlink>
          <a:srgbClr val="996666"/>
        </a:hlink>
        <a:folHlink>
          <a:srgbClr val="66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кругленный 2">
        <a:dk1>
          <a:srgbClr val="000000"/>
        </a:dk1>
        <a:lt1>
          <a:srgbClr val="FFFFFF"/>
        </a:lt1>
        <a:dk2>
          <a:srgbClr val="FFFFFF"/>
        </a:dk2>
        <a:lt2>
          <a:srgbClr val="817F3F"/>
        </a:lt2>
        <a:accent1>
          <a:srgbClr val="FFCC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8A00"/>
        </a:accent6>
        <a:hlink>
          <a:srgbClr val="996666"/>
        </a:hlink>
        <a:folHlink>
          <a:srgbClr val="C9450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кругленный 3">
        <a:dk1>
          <a:srgbClr val="CC6600"/>
        </a:dk1>
        <a:lt1>
          <a:srgbClr val="FFFFFF"/>
        </a:lt1>
        <a:dk2>
          <a:srgbClr val="800000"/>
        </a:dk2>
        <a:lt2>
          <a:srgbClr val="FFFFFF"/>
        </a:lt2>
        <a:accent1>
          <a:srgbClr val="FF6600"/>
        </a:accent1>
        <a:accent2>
          <a:srgbClr val="33CCCC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2DB9B9"/>
        </a:accent6>
        <a:hlink>
          <a:srgbClr val="99FF33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4">
        <a:dk1>
          <a:srgbClr val="993300"/>
        </a:dk1>
        <a:lt1>
          <a:srgbClr val="FFFFFF"/>
        </a:lt1>
        <a:dk2>
          <a:srgbClr val="431A01"/>
        </a:dk2>
        <a:lt2>
          <a:srgbClr val="FFFFFF"/>
        </a:lt2>
        <a:accent1>
          <a:srgbClr val="FFCC00"/>
        </a:accent1>
        <a:accent2>
          <a:srgbClr val="FF9966"/>
        </a:accent2>
        <a:accent3>
          <a:srgbClr val="B0ABAA"/>
        </a:accent3>
        <a:accent4>
          <a:srgbClr val="DADADA"/>
        </a:accent4>
        <a:accent5>
          <a:srgbClr val="FFE2AA"/>
        </a:accent5>
        <a:accent6>
          <a:srgbClr val="E78A5C"/>
        </a:accent6>
        <a:hlink>
          <a:srgbClr val="FF66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5">
        <a:dk1>
          <a:srgbClr val="75878B"/>
        </a:dk1>
        <a:lt1>
          <a:srgbClr val="FFFFFF"/>
        </a:lt1>
        <a:dk2>
          <a:srgbClr val="260000"/>
        </a:dk2>
        <a:lt2>
          <a:srgbClr val="FFFFFF"/>
        </a:lt2>
        <a:accent1>
          <a:srgbClr val="0099CC"/>
        </a:accent1>
        <a:accent2>
          <a:srgbClr val="FF3300"/>
        </a:accent2>
        <a:accent3>
          <a:srgbClr val="ACAAAA"/>
        </a:accent3>
        <a:accent4>
          <a:srgbClr val="DADADA"/>
        </a:accent4>
        <a:accent5>
          <a:srgbClr val="AACAE2"/>
        </a:accent5>
        <a:accent6>
          <a:srgbClr val="E72D00"/>
        </a:accent6>
        <a:hlink>
          <a:srgbClr val="FFCC00"/>
        </a:hlink>
        <a:folHlink>
          <a:srgbClr val="CC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6">
        <a:dk1>
          <a:srgbClr val="666699"/>
        </a:dk1>
        <a:lt1>
          <a:srgbClr val="FFFFFF"/>
        </a:lt1>
        <a:dk2>
          <a:srgbClr val="000000"/>
        </a:dk2>
        <a:lt2>
          <a:srgbClr val="FFFFFF"/>
        </a:lt2>
        <a:accent1>
          <a:srgbClr val="9966FF"/>
        </a:accent1>
        <a:accent2>
          <a:srgbClr val="99CCFF"/>
        </a:accent2>
        <a:accent3>
          <a:srgbClr val="AAAAAA"/>
        </a:accent3>
        <a:accent4>
          <a:srgbClr val="DADADA"/>
        </a:accent4>
        <a:accent5>
          <a:srgbClr val="CAB8FF"/>
        </a:accent5>
        <a:accent6>
          <a:srgbClr val="8AB9E7"/>
        </a:accent6>
        <a:hlink>
          <a:srgbClr val="FFFFCC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7">
        <a:dk1>
          <a:srgbClr val="666699"/>
        </a:dk1>
        <a:lt1>
          <a:srgbClr val="FFFFFF"/>
        </a:lt1>
        <a:dk2>
          <a:srgbClr val="2A2A40"/>
        </a:dk2>
        <a:lt2>
          <a:srgbClr val="FFFFFF"/>
        </a:lt2>
        <a:accent1>
          <a:srgbClr val="006699"/>
        </a:accent1>
        <a:accent2>
          <a:srgbClr val="CC9900"/>
        </a:accent2>
        <a:accent3>
          <a:srgbClr val="ACACAF"/>
        </a:accent3>
        <a:accent4>
          <a:srgbClr val="DADADA"/>
        </a:accent4>
        <a:accent5>
          <a:srgbClr val="AAB8CA"/>
        </a:accent5>
        <a:accent6>
          <a:srgbClr val="B98A00"/>
        </a:accent6>
        <a:hlink>
          <a:srgbClr val="CC6600"/>
        </a:hlink>
        <a:folHlink>
          <a:srgbClr val="6C94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8">
        <a:dk1>
          <a:srgbClr val="BECBD8"/>
        </a:dk1>
        <a:lt1>
          <a:srgbClr val="FFFFFF"/>
        </a:lt1>
        <a:dk2>
          <a:srgbClr val="2B335B"/>
        </a:dk2>
        <a:lt2>
          <a:srgbClr val="FFFFFF"/>
        </a:lt2>
        <a:accent1>
          <a:srgbClr val="0099CC"/>
        </a:accent1>
        <a:accent2>
          <a:srgbClr val="B5DBE3"/>
        </a:accent2>
        <a:accent3>
          <a:srgbClr val="ACADB5"/>
        </a:accent3>
        <a:accent4>
          <a:srgbClr val="DADADA"/>
        </a:accent4>
        <a:accent5>
          <a:srgbClr val="AACAE2"/>
        </a:accent5>
        <a:accent6>
          <a:srgbClr val="A4C6CE"/>
        </a:accent6>
        <a:hlink>
          <a:srgbClr val="FFCC00"/>
        </a:hlink>
        <a:folHlink>
          <a:srgbClr val="586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9">
        <a:dk1>
          <a:srgbClr val="3333FF"/>
        </a:dk1>
        <a:lt1>
          <a:srgbClr val="FFFFFF"/>
        </a:lt1>
        <a:dk2>
          <a:srgbClr val="000099"/>
        </a:dk2>
        <a:lt2>
          <a:srgbClr val="FFFFFF"/>
        </a:lt2>
        <a:accent1>
          <a:srgbClr val="339966"/>
        </a:accent1>
        <a:accent2>
          <a:srgbClr val="9999FF"/>
        </a:accent2>
        <a:accent3>
          <a:srgbClr val="AAAACA"/>
        </a:accent3>
        <a:accent4>
          <a:srgbClr val="DADADA"/>
        </a:accent4>
        <a:accent5>
          <a:srgbClr val="ADCAB8"/>
        </a:accent5>
        <a:accent6>
          <a:srgbClr val="8A8AE7"/>
        </a:accent6>
        <a:hlink>
          <a:srgbClr val="FFFF99"/>
        </a:hlink>
        <a:folHlink>
          <a:srgbClr val="17A0D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10">
        <a:dk1>
          <a:srgbClr val="808000"/>
        </a:dk1>
        <a:lt1>
          <a:srgbClr val="FFFFFF"/>
        </a:lt1>
        <a:dk2>
          <a:srgbClr val="354418"/>
        </a:dk2>
        <a:lt2>
          <a:srgbClr val="FFFFFF"/>
        </a:lt2>
        <a:accent1>
          <a:srgbClr val="60897C"/>
        </a:accent1>
        <a:accent2>
          <a:srgbClr val="99CC00"/>
        </a:accent2>
        <a:accent3>
          <a:srgbClr val="AEB0AB"/>
        </a:accent3>
        <a:accent4>
          <a:srgbClr val="DADADA"/>
        </a:accent4>
        <a:accent5>
          <a:srgbClr val="B6C4BF"/>
        </a:accent5>
        <a:accent6>
          <a:srgbClr val="8AB900"/>
        </a:accent6>
        <a:hlink>
          <a:srgbClr val="CCCC00"/>
        </a:hlink>
        <a:folHlink>
          <a:srgbClr val="66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Radial</Template>
  <TotalTime>919</TotalTime>
  <Words>378</Words>
  <Application>Microsoft Office PowerPoint</Application>
  <PresentationFormat>Произвольный</PresentationFormat>
  <Paragraphs>75</Paragraphs>
  <Slides>21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21</vt:i4>
      </vt:variant>
    </vt:vector>
  </HeadingPairs>
  <TitlesOfParts>
    <vt:vector size="30" baseType="lpstr">
      <vt:lpstr>Arial</vt:lpstr>
      <vt:lpstr>Wingdings</vt:lpstr>
      <vt:lpstr>Calibri</vt:lpstr>
      <vt:lpstr>Times New Roman</vt:lpstr>
      <vt:lpstr>Arial Black</vt:lpstr>
      <vt:lpstr>Comic Sans MS</vt:lpstr>
      <vt:lpstr>Verdana</vt:lpstr>
      <vt:lpstr>Скругленный</vt:lpstr>
      <vt:lpstr>Скругленный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Практична робота https://supernformatika.blogspot.com</vt:lpstr>
      <vt:lpstr>Практичне завдання</vt:lpstr>
      <vt:lpstr>Фізкультхвилинка для очей</vt:lpstr>
      <vt:lpstr>Слайд 19</vt:lpstr>
      <vt:lpstr>Слайд 20</vt:lpstr>
      <vt:lpstr>Слайд 21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Serg</dc:creator>
  <cp:lastModifiedBy>Toshiba</cp:lastModifiedBy>
  <cp:revision>51</cp:revision>
  <dcterms:created xsi:type="dcterms:W3CDTF">2016-11-12T23:00:00Z</dcterms:created>
  <dcterms:modified xsi:type="dcterms:W3CDTF">2017-11-30T19:19:20Z</dcterms:modified>
</cp:coreProperties>
</file>