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1"/>
  </p:notesMasterIdLst>
  <p:sldIdLst>
    <p:sldId id="499" r:id="rId3"/>
    <p:sldId id="852" r:id="rId4"/>
    <p:sldId id="853" r:id="rId5"/>
    <p:sldId id="845" r:id="rId6"/>
    <p:sldId id="496" r:id="rId7"/>
    <p:sldId id="847" r:id="rId8"/>
    <p:sldId id="855" r:id="rId9"/>
    <p:sldId id="856" r:id="rId10"/>
    <p:sldId id="857" r:id="rId11"/>
    <p:sldId id="835" r:id="rId12"/>
    <p:sldId id="861" r:id="rId13"/>
    <p:sldId id="862" r:id="rId14"/>
    <p:sldId id="863" r:id="rId15"/>
    <p:sldId id="864" r:id="rId16"/>
    <p:sldId id="865" r:id="rId17"/>
    <p:sldId id="866" r:id="rId18"/>
    <p:sldId id="867" r:id="rId19"/>
    <p:sldId id="472" r:id="rId20"/>
  </p:sldIdLst>
  <p:sldSz cx="14400213" cy="8099425"/>
  <p:notesSz cx="6858000" cy="9144000"/>
  <p:defaultTextStyle>
    <a:defPPr>
      <a:defRPr lang="nl-NL"/>
    </a:defPPr>
    <a:lvl1pPr marL="0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1pPr>
    <a:lvl2pPr marL="539863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2pPr>
    <a:lvl3pPr marL="1079727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3pPr>
    <a:lvl4pPr marL="1619592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4pPr>
    <a:lvl5pPr marL="2159456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5pPr>
    <a:lvl6pPr marL="2699320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6pPr>
    <a:lvl7pPr marL="3239183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7pPr>
    <a:lvl8pPr marL="3779046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8pPr>
    <a:lvl9pPr marL="4318911" algn="l" defTabSz="1079727" rtl="0" eaLnBrk="1" latinLnBrk="0" hangingPunct="1">
      <a:defRPr sz="212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1">
          <p15:clr>
            <a:srgbClr val="A4A3A4"/>
          </p15:clr>
        </p15:guide>
        <p15:guide id="2" pos="4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0147F"/>
    <a:srgbClr val="FFC000"/>
    <a:srgbClr val="FFFFFF"/>
    <a:srgbClr val="2894DE"/>
    <a:srgbClr val="B2D0F0"/>
    <a:srgbClr val="6694BC"/>
    <a:srgbClr val="C2D4E4"/>
    <a:srgbClr val="DEEBF7"/>
    <a:srgbClr val="0F303F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ітлий стиль 3 –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із теми 1 –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із теми 2 –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із теми 2 –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із теми 2 –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280" autoAdjust="0"/>
  </p:normalViewPr>
  <p:slideViewPr>
    <p:cSldViewPr snapToGrid="0">
      <p:cViewPr varScale="1">
        <p:scale>
          <a:sx n="33" d="100"/>
          <a:sy n="33" d="100"/>
        </p:scale>
        <p:origin x="966" y="24"/>
      </p:cViewPr>
      <p:guideLst>
        <p:guide orient="horz" pos="2551"/>
        <p:guide pos="4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9F47D-97CC-44E4-A185-7F6298C878C2}" type="datetimeFigureOut">
              <a:rPr lang="uk-UA" smtClean="0"/>
              <a:t>25.12.2017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9399A-B587-42BB-B4A2-B5768FCE6146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35054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25487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7750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21222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56962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42046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0327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40665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77534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9399A-B587-42BB-B4A2-B5768FCE6146}" type="slidenum">
              <a:rPr lang="uk-UA" smtClean="0"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57587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325531"/>
            <a:ext cx="10800160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254073"/>
            <a:ext cx="10800160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702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929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31220"/>
            <a:ext cx="3105046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31220"/>
            <a:ext cx="9135135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4526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325531"/>
            <a:ext cx="10800160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254073"/>
            <a:ext cx="10800160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622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70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019234"/>
            <a:ext cx="12420184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5420241"/>
            <a:ext cx="12420184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98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156098"/>
            <a:ext cx="6120091" cy="5139011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9" y="2156098"/>
            <a:ext cx="6120091" cy="5139011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488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31221"/>
            <a:ext cx="12420184" cy="1565514"/>
          </a:xfrm>
        </p:spPr>
        <p:txBody>
          <a:bodyPr/>
          <a:lstStyle/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1985485"/>
            <a:ext cx="6091965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2958540"/>
            <a:ext cx="6091965" cy="4351567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985485"/>
            <a:ext cx="6121966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958540"/>
            <a:ext cx="6121966" cy="4351567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408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009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5571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2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166169"/>
            <a:ext cx="7290108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2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40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08943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2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166169"/>
            <a:ext cx="7290108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2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483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649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31220"/>
            <a:ext cx="3105046" cy="6863888"/>
          </a:xfrm>
        </p:spPr>
        <p:txBody>
          <a:bodyPr vert="eaVert"/>
          <a:lstStyle/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6" y="431220"/>
            <a:ext cx="9135135" cy="6863888"/>
          </a:xfrm>
        </p:spPr>
        <p:txBody>
          <a:bodyPr vert="eaVert"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81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019233"/>
            <a:ext cx="12420184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5420241"/>
            <a:ext cx="12420184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822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156097"/>
            <a:ext cx="6120091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156097"/>
            <a:ext cx="6120091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68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31220"/>
            <a:ext cx="12420184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985485"/>
            <a:ext cx="6091965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958540"/>
            <a:ext cx="6091965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985485"/>
            <a:ext cx="6121966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958540"/>
            <a:ext cx="6121966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09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93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901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166168"/>
            <a:ext cx="7290108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2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166168"/>
            <a:ext cx="7290108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A343-85A3-46B9-A311-74F62496568C}" type="datetimeFigureOut">
              <a:rPr lang="nl-NL" smtClean="0"/>
              <a:t>25-12-2017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07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31220"/>
            <a:ext cx="12420184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56097"/>
            <a:ext cx="12420184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506968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506968"/>
            <a:ext cx="4860072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506968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9215C-3A82-40ED-9E83-CB21DA54D3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91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31221"/>
            <a:ext cx="12420184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56098"/>
            <a:ext cx="12420184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506969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C46C2-E70E-41E8-B8D2-5438C7F4DB69}" type="datetimeFigureOut">
              <a:rPr lang="en-GB" smtClean="0"/>
              <a:t>25/12/2017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506969"/>
            <a:ext cx="4860072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506969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5AF59-58FE-43EB-B1D0-B07C81C98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86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over dir="u"/>
  </p:transition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0507663" y="268288"/>
            <a:ext cx="3508375" cy="11795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i="1" dirty="0">
                <a:solidFill>
                  <a:srgbClr val="0033CC"/>
                </a:solidFill>
                <a:latin typeface="Georgia" panose="02040502050405020303" pitchFamily="18" charset="0"/>
              </a:rPr>
              <a:t>9 клас</a:t>
            </a:r>
            <a:endParaRPr lang="ru-RU" sz="48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1299" y="156442"/>
            <a:ext cx="5130752" cy="1291171"/>
          </a:xfrm>
          <a:prstGeom prst="rect">
            <a:avLst/>
          </a:prstGeom>
        </p:spPr>
        <p:txBody>
          <a:bodyPr vert="horz" lIns="170056" tIns="85027" rIns="170056" bIns="85027" rtlCol="0" anchor="ctr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000" b="0" i="0" kern="1200">
                <a:solidFill>
                  <a:srgbClr val="3498DB"/>
                </a:solidFill>
                <a:latin typeface="Segoe UI Semilight"/>
                <a:ea typeface="+mj-ea"/>
                <a:cs typeface="Segoe UI Semilight"/>
              </a:defRPr>
            </a:lvl1pPr>
          </a:lstStyle>
          <a:p>
            <a:pPr algn="l" defTabSz="539953"/>
            <a:r>
              <a:rPr lang="uk-UA" sz="6000" dirty="0">
                <a:solidFill>
                  <a:srgbClr val="0F3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</a:t>
            </a:r>
            <a:r>
              <a:rPr lang="uk-UA" sz="6000" dirty="0" smtClean="0">
                <a:solidFill>
                  <a:srgbClr val="0F3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endParaRPr lang="uk-UA" sz="6000" dirty="0">
              <a:solidFill>
                <a:srgbClr val="0F3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22" y="1634370"/>
            <a:ext cx="14398977" cy="494701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endParaRPr lang="en-GB" sz="1596" kern="0">
              <a:solidFill>
                <a:sysClr val="windowText" lastClr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456" y="2346812"/>
            <a:ext cx="6880998" cy="3522128"/>
          </a:xfrm>
        </p:spPr>
        <p:txBody>
          <a:bodyPr anchor="ctr">
            <a:noAutofit/>
          </a:bodyPr>
          <a:lstStyle/>
          <a:p>
            <a:r>
              <a:rPr lang="ru-RU" sz="6000" i="1" dirty="0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Око як </a:t>
            </a:r>
            <a:r>
              <a:rPr lang="ru-RU" sz="6000" i="1" dirty="0" err="1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оптична</a:t>
            </a:r>
            <a:r>
              <a:rPr lang="ru-RU" sz="6000" i="1" dirty="0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 система. </a:t>
            </a:r>
            <a:r>
              <a:rPr lang="ru-RU" sz="6000" i="1" dirty="0" err="1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Зір</a:t>
            </a:r>
            <a:r>
              <a:rPr lang="ru-RU" sz="6000" i="1" dirty="0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 і </a:t>
            </a:r>
            <a:r>
              <a:rPr lang="ru-RU" sz="6000" i="1" dirty="0" err="1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бачення</a:t>
            </a:r>
            <a:r>
              <a:rPr lang="ru-RU" sz="6000" i="1" dirty="0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. </a:t>
            </a:r>
            <a:r>
              <a:rPr lang="ru-RU" sz="6000" i="1" dirty="0" err="1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Окуляри</a:t>
            </a:r>
            <a:r>
              <a:rPr lang="ru-RU" sz="6000" i="1" dirty="0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. Вади </a:t>
            </a:r>
            <a:r>
              <a:rPr lang="ru-RU" sz="6000" i="1" dirty="0" err="1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зору</a:t>
            </a:r>
            <a:r>
              <a:rPr lang="ru-RU" sz="6000" i="1" dirty="0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 та </a:t>
            </a:r>
            <a:r>
              <a:rPr lang="ru-RU" sz="6000" i="1" dirty="0" err="1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їх</a:t>
            </a:r>
            <a:r>
              <a:rPr lang="ru-RU" sz="6000" i="1" dirty="0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ru-RU" sz="6000" i="1" dirty="0" err="1">
                <a:latin typeface="Georgia" panose="02040502050405020303" pitchFamily="18" charset="0"/>
                <a:ea typeface="Roboto" panose="02000000000000000000" pitchFamily="2" charset="0"/>
                <a:cs typeface="Arial" panose="020B0604020202020204" pitchFamily="34" charset="0"/>
              </a:rPr>
              <a:t>корекція</a:t>
            </a:r>
            <a:endParaRPr lang="uk-UA" sz="6000" i="1" dirty="0">
              <a:latin typeface="Georgia" panose="02040502050405020303" pitchFamily="18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Результат пошуку зображень за запитом &quot;строение глаза&quot;">
            <a:extLst>
              <a:ext uri="{FF2B5EF4-FFF2-40B4-BE49-F238E27FC236}">
                <a16:creationId xmlns="" xmlns:a16="http://schemas.microsoft.com/office/drawing/2014/main" id="{D8095781-17F5-43DB-A12B-9F7475736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295" y="1914094"/>
            <a:ext cx="5158463" cy="43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128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49" name="Button Color - Down">
            <a:extLst>
              <a:ext uri="{FF2B5EF4-FFF2-40B4-BE49-F238E27FC236}">
                <a16:creationId xmlns="" xmlns:a16="http://schemas.microsoft.com/office/drawing/2014/main" id="{1ADE106E-C988-4F30-8067-CA32B2764E3B}"/>
              </a:ext>
            </a:extLst>
          </p:cNvPr>
          <p:cNvSpPr/>
          <p:nvPr/>
        </p:nvSpPr>
        <p:spPr>
          <a:xfrm>
            <a:off x="670362" y="2614890"/>
            <a:ext cx="5552537" cy="312476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4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1. </a:t>
            </a:r>
            <a:r>
              <a:rPr lang="ru-RU" sz="44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Чому</a:t>
            </a:r>
            <a:r>
              <a:rPr lang="ru-RU" sz="44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кривизна </a:t>
            </a:r>
            <a:r>
              <a:rPr lang="ru-RU" sz="44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кришталика</a:t>
            </a:r>
            <a:r>
              <a:rPr lang="ru-RU" sz="44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ока </a:t>
            </a:r>
            <a:r>
              <a:rPr lang="ru-RU" sz="44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риби</a:t>
            </a:r>
            <a:r>
              <a:rPr lang="ru-RU" sz="44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4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більша</a:t>
            </a:r>
            <a:r>
              <a:rPr lang="ru-RU" sz="44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44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ніж</a:t>
            </a:r>
            <a:r>
              <a:rPr lang="ru-RU" sz="44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у </a:t>
            </a:r>
            <a:r>
              <a:rPr lang="ru-RU" sz="44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людини</a:t>
            </a:r>
            <a:r>
              <a:rPr lang="ru-RU" sz="44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44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Результат пошуку зображень за запитом &quot;око риба&quot;">
            <a:extLst>
              <a:ext uri="{FF2B5EF4-FFF2-40B4-BE49-F238E27FC236}">
                <a16:creationId xmlns="" xmlns:a16="http://schemas.microsoft.com/office/drawing/2014/main" id="{0F25319B-3F65-4C74-AF2B-A855C4B6D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725" y="1212383"/>
            <a:ext cx="47625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Пов’язане зображення">
            <a:extLst>
              <a:ext uri="{FF2B5EF4-FFF2-40B4-BE49-F238E27FC236}">
                <a16:creationId xmlns="" xmlns:a16="http://schemas.microsoft.com/office/drawing/2014/main" id="{C6A857B8-D426-4CBA-B298-09239D429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680" y="4620821"/>
            <a:ext cx="5040116" cy="334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58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3" name="Скругленный прямоугольник 12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Button Color - Down"/>
          <p:cNvSpPr/>
          <p:nvPr/>
        </p:nvSpPr>
        <p:spPr>
          <a:xfrm>
            <a:off x="419589" y="2738436"/>
            <a:ext cx="5255070" cy="287766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2.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Чому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навіть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у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чистій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воді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людина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без маски погано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бачить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40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Результат пошуку зображень за запитом &quot;Плавальний басейн&quot;">
            <a:extLst>
              <a:ext uri="{FF2B5EF4-FFF2-40B4-BE49-F238E27FC236}">
                <a16:creationId xmlns="" xmlns:a16="http://schemas.microsoft.com/office/drawing/2014/main" id="{6102D765-EE84-40CF-94C4-29E5503A2C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2" t="12363"/>
          <a:stretch/>
        </p:blipFill>
        <p:spPr bwMode="auto">
          <a:xfrm>
            <a:off x="6138255" y="1728300"/>
            <a:ext cx="7841906" cy="529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4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3" name="Скругленный прямоугольник 12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Button Color - Down"/>
          <p:cNvSpPr/>
          <p:nvPr/>
        </p:nvSpPr>
        <p:spPr>
          <a:xfrm>
            <a:off x="670362" y="1986057"/>
            <a:ext cx="5255070" cy="454921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3.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Розгляньте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зіниці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своїх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очей у плоскому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дзеркалі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за малого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освітлення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а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потім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за сильного.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Що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ви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помітили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 </a:t>
            </a:r>
            <a:endParaRPr lang="en-US" sz="36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зрачки">
            <a:extLst>
              <a:ext uri="{FF2B5EF4-FFF2-40B4-BE49-F238E27FC236}">
                <a16:creationId xmlns="" xmlns:a16="http://schemas.microsoft.com/office/drawing/2014/main" id="{B68AC942-6EE3-4FC1-AD1D-21B683A7C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224412" y="2238333"/>
            <a:ext cx="7755749" cy="38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45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3" name="Скругленный прямоугольник 12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Button Color - Down"/>
          <p:cNvSpPr/>
          <p:nvPr/>
        </p:nvSpPr>
        <p:spPr>
          <a:xfrm>
            <a:off x="670362" y="1986057"/>
            <a:ext cx="5255070" cy="454921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4. У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магазині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«Оптика» є в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продажі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такі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окуляри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: +2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дптр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</a:p>
          <a:p>
            <a:pPr algn="ctr" defTabSz="1079906"/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– 0,5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дптр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Які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вади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зору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виправляють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ці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окуляри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40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 descr="Пов’язане зображення">
            <a:extLst>
              <a:ext uri="{FF2B5EF4-FFF2-40B4-BE49-F238E27FC236}">
                <a16:creationId xmlns="" xmlns:a16="http://schemas.microsoft.com/office/drawing/2014/main" id="{BA83B47C-B143-4E1D-BD35-92F6C7DF3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156" y="2245846"/>
            <a:ext cx="7517773" cy="399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22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4" name="Скругленный прямоугольник 13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Button Color - Down"/>
          <p:cNvSpPr/>
          <p:nvPr/>
        </p:nvSpPr>
        <p:spPr>
          <a:xfrm>
            <a:off x="543899" y="2883451"/>
            <a:ext cx="5554050" cy="258764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5.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Чому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щоб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краще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бачити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короткозора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людина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мружить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очі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36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https://www.placen.com.ua/sites/default/files/styles/article_img/public/articles_img/23022017/nvvy7iq8sfk.jpg?itok=sIMNC2aj">
            <a:extLst>
              <a:ext uri="{FF2B5EF4-FFF2-40B4-BE49-F238E27FC236}">
                <a16:creationId xmlns="" xmlns:a16="http://schemas.microsoft.com/office/drawing/2014/main" id="{8394A347-4ABB-440B-A453-7318E275F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688" y="1259916"/>
            <a:ext cx="7286820" cy="589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74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4" name="Скругленный прямоугольник 13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Button Color - Down"/>
          <p:cNvSpPr/>
          <p:nvPr/>
        </p:nvSpPr>
        <p:spPr>
          <a:xfrm>
            <a:off x="419589" y="1958506"/>
            <a:ext cx="6539303" cy="443753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6.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Лінзи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окулярів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мають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фокусну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відстань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0,5 м.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Посередині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лінзи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тонше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ніж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по краях. Яка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оптична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сила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кожної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лінзи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 Яка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вада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зору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у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власника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окулярів</a:t>
            </a:r>
            <a:r>
              <a:rPr lang="ru-RU" sz="36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36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Пов’язане зображення">
            <a:extLst>
              <a:ext uri="{FF2B5EF4-FFF2-40B4-BE49-F238E27FC236}">
                <a16:creationId xmlns="" xmlns:a16="http://schemas.microsoft.com/office/drawing/2014/main" id="{7D48266D-08FC-44B3-A444-59699A571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982" y="1958506"/>
            <a:ext cx="6623179" cy="443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44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4" name="Скругленный прямоугольник 13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Button Color - Down"/>
          <p:cNvSpPr/>
          <p:nvPr/>
        </p:nvSpPr>
        <p:spPr>
          <a:xfrm>
            <a:off x="419589" y="1506071"/>
            <a:ext cx="6539303" cy="556708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7. Хлопчик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читає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книжку,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тримаючи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її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на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відстані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20 см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очей.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Визначте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оптичну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силу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лінз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які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необхідні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хлопчикові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щоб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читати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книжку на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відстані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найкращого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зору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для нормального ока.</a:t>
            </a:r>
            <a:endParaRPr lang="en-US" sz="40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 descr="Пов’язане зображення">
            <a:extLst>
              <a:ext uri="{FF2B5EF4-FFF2-40B4-BE49-F238E27FC236}">
                <a16:creationId xmlns="" xmlns:a16="http://schemas.microsoft.com/office/drawing/2014/main" id="{13504EBE-6F99-4A9B-A080-3D3E55E1D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578" y="2036084"/>
            <a:ext cx="6760583" cy="45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32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6" name="Скругленный прямоугольник 15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Розв'язування задач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Button Color - Down"/>
          <p:cNvSpPr/>
          <p:nvPr/>
        </p:nvSpPr>
        <p:spPr>
          <a:xfrm>
            <a:off x="423129" y="2097741"/>
            <a:ext cx="6539303" cy="45182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8.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Оптична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сила нормального ока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змінюється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58,6 до 70,6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дптр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Визначте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у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скільки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разів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змінюється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при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цьому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фокусна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відстань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ока.</a:t>
            </a:r>
            <a:endParaRPr lang="en-US" sz="4000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 descr="Результат пошуку зображень за запитом &quot;глаза&quot;">
            <a:extLst>
              <a:ext uri="{FF2B5EF4-FFF2-40B4-BE49-F238E27FC236}">
                <a16:creationId xmlns="" xmlns:a16="http://schemas.microsoft.com/office/drawing/2014/main" id="{7D81E5BB-5F6A-4190-A2A1-E147A5049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106" y="2097741"/>
            <a:ext cx="6856164" cy="451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19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67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Rectangle 53"/>
          <p:cNvSpPr/>
          <p:nvPr/>
        </p:nvSpPr>
        <p:spPr>
          <a:xfrm>
            <a:off x="2255521" y="848918"/>
            <a:ext cx="9845040" cy="27735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tangle 56"/>
          <p:cNvSpPr/>
          <p:nvPr/>
        </p:nvSpPr>
        <p:spPr>
          <a:xfrm>
            <a:off x="2255520" y="3622513"/>
            <a:ext cx="9845041" cy="4476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Button Color - Down"/>
          <p:cNvSpPr/>
          <p:nvPr/>
        </p:nvSpPr>
        <p:spPr>
          <a:xfrm>
            <a:off x="2842033" y="1171417"/>
            <a:ext cx="8845346" cy="21286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Домашнє завдання</a:t>
            </a:r>
            <a:endParaRPr lang="nl-NL" sz="4800" b="1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4" name="Button Color - Down"/>
          <p:cNvSpPr/>
          <p:nvPr/>
        </p:nvSpPr>
        <p:spPr>
          <a:xfrm>
            <a:off x="1242729" y="3549858"/>
            <a:ext cx="12043954" cy="336155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  <a:latin typeface="Georgia" panose="02040502050405020303" pitchFamily="18" charset="0"/>
              </a:rPr>
              <a:t>Опрацювати § 16, </a:t>
            </a:r>
            <a:r>
              <a:rPr lang="uk-UA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вправа </a:t>
            </a:r>
            <a:r>
              <a:rPr lang="uk-UA" sz="2400" dirty="0">
                <a:solidFill>
                  <a:schemeClr val="tx1"/>
                </a:solidFill>
                <a:latin typeface="Georgia" panose="02040502050405020303" pitchFamily="18" charset="0"/>
              </a:rPr>
              <a:t>№ 16 (1, 2, 6*, 7*).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Експериментальне завдання.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  <a:latin typeface="Georgia" panose="02040502050405020303" pitchFamily="18" charset="0"/>
              </a:rPr>
              <a:t>Запропонуйте декілька способів, за допомогою яких можна визначити, який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  <a:latin typeface="Georgia" panose="02040502050405020303" pitchFamily="18" charset="0"/>
              </a:rPr>
              <a:t>дефект зору (короткозорість чи далекозорість) коригують ті або інші окуляри.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  <a:latin typeface="Georgia" panose="02040502050405020303" pitchFamily="18" charset="0"/>
              </a:rPr>
              <a:t>Знайдіть кілька різних окулярів (попросіть у рідних, сусідів</a:t>
            </a:r>
            <a:r>
              <a:rPr lang="uk-UA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,</a:t>
            </a:r>
          </a:p>
          <a:p>
            <a:pPr lvl="0"/>
            <a:r>
              <a:rPr lang="uk-UA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Georgia" panose="02040502050405020303" pitchFamily="18" charset="0"/>
              </a:rPr>
              <a:t>друзів) і перевірте, чи «працюють» запропоновані вами способи.</a:t>
            </a: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6" descr="https://fs00.infourok.ru/images/doc/52/65160/hello_html_39f2f9f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5164" y="5665019"/>
            <a:ext cx="3485049" cy="299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56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5" name="Скругленный прямоугольник 14"/>
          <p:cNvSpPr/>
          <p:nvPr/>
        </p:nvSpPr>
        <p:spPr>
          <a:xfrm>
            <a:off x="5317067" y="268288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Проблемне питання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22" name="Button Color - Down">
            <a:extLst>
              <a:ext uri="{FF2B5EF4-FFF2-40B4-BE49-F238E27FC236}">
                <a16:creationId xmlns="" xmlns:a16="http://schemas.microsoft.com/office/drawing/2014/main" id="{61FAD9EB-1189-45D5-8681-15337053199A}"/>
              </a:ext>
            </a:extLst>
          </p:cNvPr>
          <p:cNvSpPr/>
          <p:nvPr/>
        </p:nvSpPr>
        <p:spPr>
          <a:xfrm>
            <a:off x="670362" y="1477691"/>
            <a:ext cx="4869826" cy="158824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r>
              <a:rPr lang="uk-UA" sz="3600" b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Як влаштоване око? </a:t>
            </a:r>
            <a:endParaRPr lang="en-US" sz="3600" b="1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Пов’язане зображення">
            <a:extLst>
              <a:ext uri="{FF2B5EF4-FFF2-40B4-BE49-F238E27FC236}">
                <a16:creationId xmlns="" xmlns:a16="http://schemas.microsoft.com/office/drawing/2014/main" id="{F018C806-8F3A-4F1B-A06F-8BE69024E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01" y="1951755"/>
            <a:ext cx="7464705" cy="498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Button Color - Down">
            <a:extLst>
              <a:ext uri="{FF2B5EF4-FFF2-40B4-BE49-F238E27FC236}">
                <a16:creationId xmlns="" xmlns:a16="http://schemas.microsoft.com/office/drawing/2014/main" id="{4AD0B41A-C06E-4020-A8CC-22DFDCE90481}"/>
              </a:ext>
            </a:extLst>
          </p:cNvPr>
          <p:cNvSpPr/>
          <p:nvPr/>
        </p:nvSpPr>
        <p:spPr>
          <a:xfrm>
            <a:off x="670362" y="3383149"/>
            <a:ext cx="4869826" cy="40351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Чому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деякі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люди погано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бачать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і як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скоригувати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їхній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зір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3600" i="1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50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4" name="Скругленный прямоугольник 13"/>
          <p:cNvSpPr/>
          <p:nvPr/>
        </p:nvSpPr>
        <p:spPr>
          <a:xfrm>
            <a:off x="5317067" y="268288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Проблемне питання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22" name="Button Color - Down">
            <a:extLst>
              <a:ext uri="{FF2B5EF4-FFF2-40B4-BE49-F238E27FC236}">
                <a16:creationId xmlns="" xmlns:a16="http://schemas.microsoft.com/office/drawing/2014/main" id="{61FAD9EB-1189-45D5-8681-15337053199A}"/>
              </a:ext>
            </a:extLst>
          </p:cNvPr>
          <p:cNvSpPr/>
          <p:nvPr/>
        </p:nvSpPr>
        <p:spPr>
          <a:xfrm>
            <a:off x="419589" y="1952840"/>
            <a:ext cx="5674659" cy="486031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Як з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особливостями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людського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зору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пов’язане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виробництво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мультиплікаційних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фільмів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 </a:t>
            </a:r>
            <a:endParaRPr lang="en-US" sz="3600" i="1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Результат пошуку зображень за запитом &quot;создание фильма&quot;">
            <a:extLst>
              <a:ext uri="{FF2B5EF4-FFF2-40B4-BE49-F238E27FC236}">
                <a16:creationId xmlns="" xmlns:a16="http://schemas.microsoft.com/office/drawing/2014/main" id="{20A5B425-259C-453C-81AC-71DB1FE60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062" y="2078368"/>
            <a:ext cx="7682099" cy="460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99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5" name="Скругленный прямоугольник 54"/>
          <p:cNvSpPr/>
          <p:nvPr/>
        </p:nvSpPr>
        <p:spPr>
          <a:xfrm>
            <a:off x="5317067" y="268288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Будова ока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DF233974-F62A-4110-AC25-4DD44ADDA0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1" r="9592"/>
          <a:stretch/>
        </p:blipFill>
        <p:spPr>
          <a:xfrm>
            <a:off x="0" y="985546"/>
            <a:ext cx="14399595" cy="7113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5" name="Групувати 14">
            <a:extLst>
              <a:ext uri="{FF2B5EF4-FFF2-40B4-BE49-F238E27FC236}">
                <a16:creationId xmlns="" xmlns:a16="http://schemas.microsoft.com/office/drawing/2014/main" id="{CF8F59BD-5C51-4EE4-8027-1C33936E56A2}"/>
              </a:ext>
            </a:extLst>
          </p:cNvPr>
          <p:cNvGrpSpPr/>
          <p:nvPr/>
        </p:nvGrpSpPr>
        <p:grpSpPr>
          <a:xfrm flipH="1">
            <a:off x="1268711" y="1562100"/>
            <a:ext cx="623587" cy="2268452"/>
            <a:chOff x="2069290" y="2483676"/>
            <a:chExt cx="496188" cy="1614022"/>
          </a:xfrm>
        </p:grpSpPr>
        <p:cxnSp>
          <p:nvCxnSpPr>
            <p:cNvPr id="10" name="Пряма сполучна лінія 9">
              <a:extLst>
                <a:ext uri="{FF2B5EF4-FFF2-40B4-BE49-F238E27FC236}">
                  <a16:creationId xmlns="" xmlns:a16="http://schemas.microsoft.com/office/drawing/2014/main" id="{301E2742-2CC7-4324-BE89-E6B72AB2AF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69290" y="2483676"/>
              <a:ext cx="313433" cy="1253522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кутник 12">
              <a:extLst>
                <a:ext uri="{FF2B5EF4-FFF2-40B4-BE49-F238E27FC236}">
                  <a16:creationId xmlns="" xmlns:a16="http://schemas.microsoft.com/office/drawing/2014/main" id="{B5D21C95-863E-4588-B485-D512E474148A}"/>
                </a:ext>
              </a:extLst>
            </p:cNvPr>
            <p:cNvSpPr/>
            <p:nvPr/>
          </p:nvSpPr>
          <p:spPr>
            <a:xfrm>
              <a:off x="2194864" y="3602868"/>
              <a:ext cx="370614" cy="49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MyriadPro-Regular"/>
                  <a:cs typeface="Arial" panose="020B0604020202020204" pitchFamily="34" charset="0"/>
                </a:rPr>
                <a:t>●</a:t>
              </a:r>
              <a:endParaRPr lang="ru-RU" sz="2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Прямокутник 41">
            <a:extLst>
              <a:ext uri="{FF2B5EF4-FFF2-40B4-BE49-F238E27FC236}">
                <a16:creationId xmlns="" xmlns:a16="http://schemas.microsoft.com/office/drawing/2014/main" id="{296FB1B8-20D0-4C96-9D2B-D7E7367714D3}"/>
              </a:ext>
            </a:extLst>
          </p:cNvPr>
          <p:cNvSpPr/>
          <p:nvPr/>
        </p:nvSpPr>
        <p:spPr>
          <a:xfrm>
            <a:off x="1779287" y="1074557"/>
            <a:ext cx="1652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u="sng" dirty="0">
                <a:solidFill>
                  <a:schemeClr val="bg1"/>
                </a:solidFill>
                <a:latin typeface="Arial" panose="020B0604020202020204" pitchFamily="34" charset="0"/>
                <a:ea typeface="MyriadPro-Regular"/>
                <a:cs typeface="Arial" panose="020B0604020202020204" pitchFamily="34" charset="0"/>
              </a:rPr>
              <a:t>Склера</a:t>
            </a:r>
            <a:endParaRPr lang="ru-RU" sz="3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Групувати 46">
            <a:extLst>
              <a:ext uri="{FF2B5EF4-FFF2-40B4-BE49-F238E27FC236}">
                <a16:creationId xmlns="" xmlns:a16="http://schemas.microsoft.com/office/drawing/2014/main" id="{0C4D84E9-861C-4F80-A555-CE82A9FA3AEE}"/>
              </a:ext>
            </a:extLst>
          </p:cNvPr>
          <p:cNvGrpSpPr/>
          <p:nvPr/>
        </p:nvGrpSpPr>
        <p:grpSpPr>
          <a:xfrm flipH="1" flipV="1">
            <a:off x="7392224" y="6332114"/>
            <a:ext cx="748474" cy="753331"/>
            <a:chOff x="859121" y="2498305"/>
            <a:chExt cx="1710726" cy="1323662"/>
          </a:xfrm>
        </p:grpSpPr>
        <p:cxnSp>
          <p:nvCxnSpPr>
            <p:cNvPr id="48" name="Пряма сполучна лінія 47">
              <a:extLst>
                <a:ext uri="{FF2B5EF4-FFF2-40B4-BE49-F238E27FC236}">
                  <a16:creationId xmlns="" xmlns:a16="http://schemas.microsoft.com/office/drawing/2014/main" id="{85BC59BD-74E8-4B9B-95CB-47F4D306A4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9121" y="2498305"/>
              <a:ext cx="1579282" cy="1289926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Прямокутник 48">
              <a:extLst>
                <a:ext uri="{FF2B5EF4-FFF2-40B4-BE49-F238E27FC236}">
                  <a16:creationId xmlns="" xmlns:a16="http://schemas.microsoft.com/office/drawing/2014/main" id="{1B572D30-577A-462E-BEBC-5746F045388B}"/>
                </a:ext>
              </a:extLst>
            </p:cNvPr>
            <p:cNvSpPr/>
            <p:nvPr/>
          </p:nvSpPr>
          <p:spPr>
            <a:xfrm>
              <a:off x="2199234" y="3327136"/>
              <a:ext cx="370613" cy="494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MyriadPro-Regular"/>
                  <a:cs typeface="Arial" panose="020B0604020202020204" pitchFamily="34" charset="0"/>
                </a:rPr>
                <a:t>●</a:t>
              </a:r>
              <a:endParaRPr lang="ru-RU" sz="2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Прямокутник 49">
            <a:extLst>
              <a:ext uri="{FF2B5EF4-FFF2-40B4-BE49-F238E27FC236}">
                <a16:creationId xmlns="" xmlns:a16="http://schemas.microsoft.com/office/drawing/2014/main" id="{4C77E284-E5CF-4119-92F3-45EEFCD0DC1D}"/>
              </a:ext>
            </a:extLst>
          </p:cNvPr>
          <p:cNvSpPr/>
          <p:nvPr/>
        </p:nvSpPr>
        <p:spPr>
          <a:xfrm>
            <a:off x="8044846" y="6570892"/>
            <a:ext cx="1668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u="sng" dirty="0">
                <a:solidFill>
                  <a:schemeClr val="bg1"/>
                </a:solidFill>
                <a:latin typeface="Arial" panose="020B0604020202020204" pitchFamily="34" charset="0"/>
                <a:ea typeface="MyriadPro-Regular"/>
                <a:cs typeface="Arial" panose="020B0604020202020204" pitchFamily="34" charset="0"/>
              </a:rPr>
              <a:t>Рогівка</a:t>
            </a:r>
            <a:endParaRPr lang="ru-RU" sz="3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" name="Групувати 60">
            <a:extLst>
              <a:ext uri="{FF2B5EF4-FFF2-40B4-BE49-F238E27FC236}">
                <a16:creationId xmlns="" xmlns:a16="http://schemas.microsoft.com/office/drawing/2014/main" id="{0A639D04-A065-4C5E-9A0C-5F544637E947}"/>
              </a:ext>
            </a:extLst>
          </p:cNvPr>
          <p:cNvGrpSpPr/>
          <p:nvPr/>
        </p:nvGrpSpPr>
        <p:grpSpPr>
          <a:xfrm flipH="1">
            <a:off x="7104081" y="3135086"/>
            <a:ext cx="907803" cy="1961234"/>
            <a:chOff x="859121" y="2498305"/>
            <a:chExt cx="1751856" cy="1604703"/>
          </a:xfrm>
        </p:grpSpPr>
        <p:cxnSp>
          <p:nvCxnSpPr>
            <p:cNvPr id="62" name="Пряма сполучна лінія 61">
              <a:extLst>
                <a:ext uri="{FF2B5EF4-FFF2-40B4-BE49-F238E27FC236}">
                  <a16:creationId xmlns="" xmlns:a16="http://schemas.microsoft.com/office/drawing/2014/main" id="{A69C8804-A86A-46A0-9ED1-35FFE41BA5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9121" y="2498305"/>
              <a:ext cx="1579282" cy="1289926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Прямокутник 62">
              <a:extLst>
                <a:ext uri="{FF2B5EF4-FFF2-40B4-BE49-F238E27FC236}">
                  <a16:creationId xmlns="" xmlns:a16="http://schemas.microsoft.com/office/drawing/2014/main" id="{143DA59B-2749-4D85-A860-9B52025C0E2B}"/>
                </a:ext>
              </a:extLst>
            </p:cNvPr>
            <p:cNvSpPr/>
            <p:nvPr/>
          </p:nvSpPr>
          <p:spPr>
            <a:xfrm>
              <a:off x="2240364" y="3608178"/>
              <a:ext cx="370613" cy="49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MyriadPro-Regular"/>
                  <a:cs typeface="Arial" panose="020B0604020202020204" pitchFamily="34" charset="0"/>
                </a:rPr>
                <a:t>●</a:t>
              </a:r>
              <a:endParaRPr lang="ru-RU" sz="2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4" name="Прямокутник 63">
            <a:extLst>
              <a:ext uri="{FF2B5EF4-FFF2-40B4-BE49-F238E27FC236}">
                <a16:creationId xmlns="" xmlns:a16="http://schemas.microsoft.com/office/drawing/2014/main" id="{7A4BFDD6-3CBA-4357-9520-8816902E562C}"/>
              </a:ext>
            </a:extLst>
          </p:cNvPr>
          <p:cNvSpPr/>
          <p:nvPr/>
        </p:nvSpPr>
        <p:spPr>
          <a:xfrm>
            <a:off x="7899861" y="2654639"/>
            <a:ext cx="1545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u="sng" dirty="0">
                <a:solidFill>
                  <a:schemeClr val="bg1"/>
                </a:solidFill>
                <a:latin typeface="Arial" panose="020B0604020202020204" pitchFamily="34" charset="0"/>
                <a:ea typeface="MyriadPro-Regular"/>
                <a:cs typeface="Arial" panose="020B0604020202020204" pitchFamily="34" charset="0"/>
              </a:rPr>
              <a:t>Зіниця</a:t>
            </a:r>
            <a:endParaRPr lang="ru-RU" sz="3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Групувати 70">
            <a:extLst>
              <a:ext uri="{FF2B5EF4-FFF2-40B4-BE49-F238E27FC236}">
                <a16:creationId xmlns="" xmlns:a16="http://schemas.microsoft.com/office/drawing/2014/main" id="{D10AE894-8883-4359-B437-DD88D6828ADB}"/>
              </a:ext>
            </a:extLst>
          </p:cNvPr>
          <p:cNvGrpSpPr/>
          <p:nvPr/>
        </p:nvGrpSpPr>
        <p:grpSpPr>
          <a:xfrm flipH="1">
            <a:off x="6977740" y="1973951"/>
            <a:ext cx="373583" cy="2408334"/>
            <a:chOff x="2069290" y="2483676"/>
            <a:chExt cx="496188" cy="1614022"/>
          </a:xfrm>
        </p:grpSpPr>
        <p:cxnSp>
          <p:nvCxnSpPr>
            <p:cNvPr id="72" name="Пряма сполучна лінія 71">
              <a:extLst>
                <a:ext uri="{FF2B5EF4-FFF2-40B4-BE49-F238E27FC236}">
                  <a16:creationId xmlns="" xmlns:a16="http://schemas.microsoft.com/office/drawing/2014/main" id="{40F577CC-D188-49B4-9B4B-3DED0604B3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69290" y="2483676"/>
              <a:ext cx="313433" cy="1253522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Прямокутник 72">
              <a:extLst>
                <a:ext uri="{FF2B5EF4-FFF2-40B4-BE49-F238E27FC236}">
                  <a16:creationId xmlns="" xmlns:a16="http://schemas.microsoft.com/office/drawing/2014/main" id="{3E2A5A77-62BF-46D0-A287-73995085A5AC}"/>
                </a:ext>
              </a:extLst>
            </p:cNvPr>
            <p:cNvSpPr/>
            <p:nvPr/>
          </p:nvSpPr>
          <p:spPr>
            <a:xfrm>
              <a:off x="2194864" y="3602868"/>
              <a:ext cx="370614" cy="49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MyriadPro-Regular"/>
                  <a:cs typeface="Arial" panose="020B0604020202020204" pitchFamily="34" charset="0"/>
                </a:rPr>
                <a:t>●</a:t>
              </a:r>
              <a:endParaRPr lang="ru-RU" sz="2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4" name="Прямокутник 73">
            <a:extLst>
              <a:ext uri="{FF2B5EF4-FFF2-40B4-BE49-F238E27FC236}">
                <a16:creationId xmlns="" xmlns:a16="http://schemas.microsoft.com/office/drawing/2014/main" id="{FB9EF020-321A-4A68-A206-25B7BE6C52B9}"/>
              </a:ext>
            </a:extLst>
          </p:cNvPr>
          <p:cNvSpPr/>
          <p:nvPr/>
        </p:nvSpPr>
        <p:spPr>
          <a:xfrm>
            <a:off x="7233330" y="1476969"/>
            <a:ext cx="21561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u="sng" dirty="0">
                <a:solidFill>
                  <a:schemeClr val="bg1"/>
                </a:solidFill>
                <a:latin typeface="Arial" panose="020B0604020202020204" pitchFamily="34" charset="0"/>
                <a:ea typeface="MyriadPro-Regular"/>
                <a:cs typeface="Arial" panose="020B0604020202020204" pitchFamily="34" charset="0"/>
              </a:rPr>
              <a:t>Райдужка</a:t>
            </a:r>
            <a:endParaRPr lang="ru-RU" sz="3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Групувати 74">
            <a:extLst>
              <a:ext uri="{FF2B5EF4-FFF2-40B4-BE49-F238E27FC236}">
                <a16:creationId xmlns="" xmlns:a16="http://schemas.microsoft.com/office/drawing/2014/main" id="{862A92E8-0B93-496E-9EDF-719368261D43}"/>
              </a:ext>
            </a:extLst>
          </p:cNvPr>
          <p:cNvGrpSpPr/>
          <p:nvPr/>
        </p:nvGrpSpPr>
        <p:grpSpPr>
          <a:xfrm flipH="1" flipV="1">
            <a:off x="5542799" y="4560553"/>
            <a:ext cx="2597899" cy="1628503"/>
            <a:chOff x="2069290" y="2483676"/>
            <a:chExt cx="498740" cy="1552771"/>
          </a:xfrm>
        </p:grpSpPr>
        <p:cxnSp>
          <p:nvCxnSpPr>
            <p:cNvPr id="76" name="Пряма сполучна лінія 75">
              <a:extLst>
                <a:ext uri="{FF2B5EF4-FFF2-40B4-BE49-F238E27FC236}">
                  <a16:creationId xmlns="" xmlns:a16="http://schemas.microsoft.com/office/drawing/2014/main" id="{4061A8F1-CCF1-4E40-9176-085287B204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69290" y="2483676"/>
              <a:ext cx="313433" cy="1253522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Прямокутник 76">
              <a:extLst>
                <a:ext uri="{FF2B5EF4-FFF2-40B4-BE49-F238E27FC236}">
                  <a16:creationId xmlns="" xmlns:a16="http://schemas.microsoft.com/office/drawing/2014/main" id="{C8253BC8-A912-4F46-A8AD-DB5711917385}"/>
                </a:ext>
              </a:extLst>
            </p:cNvPr>
            <p:cNvSpPr/>
            <p:nvPr/>
          </p:nvSpPr>
          <p:spPr>
            <a:xfrm>
              <a:off x="2197416" y="3541617"/>
              <a:ext cx="370614" cy="49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MyriadPro-Regular"/>
                  <a:cs typeface="Arial" panose="020B0604020202020204" pitchFamily="34" charset="0"/>
                </a:rPr>
                <a:t>●</a:t>
              </a:r>
              <a:endParaRPr lang="ru-RU" sz="2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Прямокутник 81">
            <a:extLst>
              <a:ext uri="{FF2B5EF4-FFF2-40B4-BE49-F238E27FC236}">
                <a16:creationId xmlns="" xmlns:a16="http://schemas.microsoft.com/office/drawing/2014/main" id="{ADD092DC-165E-4224-895D-39FBE719ADB8}"/>
              </a:ext>
            </a:extLst>
          </p:cNvPr>
          <p:cNvSpPr/>
          <p:nvPr/>
        </p:nvSpPr>
        <p:spPr>
          <a:xfrm>
            <a:off x="8011882" y="5696628"/>
            <a:ext cx="2424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u="sng" dirty="0">
                <a:solidFill>
                  <a:schemeClr val="bg1"/>
                </a:solidFill>
                <a:latin typeface="Arial" panose="020B0604020202020204" pitchFamily="34" charset="0"/>
                <a:ea typeface="MyriadPro-Regular"/>
                <a:cs typeface="Arial" panose="020B0604020202020204" pitchFamily="34" charset="0"/>
              </a:rPr>
              <a:t>Кришталик</a:t>
            </a:r>
            <a:endParaRPr lang="ru-RU" sz="3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Групувати 82">
            <a:extLst>
              <a:ext uri="{FF2B5EF4-FFF2-40B4-BE49-F238E27FC236}">
                <a16:creationId xmlns="" xmlns:a16="http://schemas.microsoft.com/office/drawing/2014/main" id="{2425C4F2-BB34-46FA-9F69-02B1D04B7C26}"/>
              </a:ext>
            </a:extLst>
          </p:cNvPr>
          <p:cNvGrpSpPr/>
          <p:nvPr/>
        </p:nvGrpSpPr>
        <p:grpSpPr>
          <a:xfrm flipH="1" flipV="1">
            <a:off x="3676649" y="6502900"/>
            <a:ext cx="3007797" cy="1278126"/>
            <a:chOff x="2069290" y="2483676"/>
            <a:chExt cx="500517" cy="1589645"/>
          </a:xfrm>
        </p:grpSpPr>
        <p:cxnSp>
          <p:nvCxnSpPr>
            <p:cNvPr id="84" name="Пряма сполучна лінія 83">
              <a:extLst>
                <a:ext uri="{FF2B5EF4-FFF2-40B4-BE49-F238E27FC236}">
                  <a16:creationId xmlns="" xmlns:a16="http://schemas.microsoft.com/office/drawing/2014/main" id="{6532A9CE-6B76-4576-B42D-808E6A1278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69290" y="2483676"/>
              <a:ext cx="311371" cy="1326472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Прямокутник 84">
              <a:extLst>
                <a:ext uri="{FF2B5EF4-FFF2-40B4-BE49-F238E27FC236}">
                  <a16:creationId xmlns="" xmlns:a16="http://schemas.microsoft.com/office/drawing/2014/main" id="{A0A63AF6-146F-49D7-932D-CD0DB97E946B}"/>
                </a:ext>
              </a:extLst>
            </p:cNvPr>
            <p:cNvSpPr/>
            <p:nvPr/>
          </p:nvSpPr>
          <p:spPr>
            <a:xfrm>
              <a:off x="2199193" y="3578491"/>
              <a:ext cx="370614" cy="49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MyriadPro-Regular"/>
                  <a:cs typeface="Arial" panose="020B0604020202020204" pitchFamily="34" charset="0"/>
                </a:rPr>
                <a:t>●</a:t>
              </a:r>
              <a:endParaRPr lang="ru-RU" sz="2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Прямокутник 85">
            <a:extLst>
              <a:ext uri="{FF2B5EF4-FFF2-40B4-BE49-F238E27FC236}">
                <a16:creationId xmlns="" xmlns:a16="http://schemas.microsoft.com/office/drawing/2014/main" id="{2ABDA61C-A632-4267-B26B-55DE7A316563}"/>
              </a:ext>
            </a:extLst>
          </p:cNvPr>
          <p:cNvSpPr/>
          <p:nvPr/>
        </p:nvSpPr>
        <p:spPr>
          <a:xfrm>
            <a:off x="6243077" y="7300048"/>
            <a:ext cx="34691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u="sng" dirty="0">
                <a:solidFill>
                  <a:schemeClr val="bg1"/>
                </a:solidFill>
                <a:latin typeface="Arial" panose="020B0604020202020204" pitchFamily="34" charset="0"/>
                <a:ea typeface="MyriadPro-Regular"/>
                <a:cs typeface="Arial" panose="020B0604020202020204" pitchFamily="34" charset="0"/>
              </a:rPr>
              <a:t>Склисте тіло</a:t>
            </a:r>
            <a:endParaRPr lang="ru-RU" sz="3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Групувати 88">
            <a:extLst>
              <a:ext uri="{FF2B5EF4-FFF2-40B4-BE49-F238E27FC236}">
                <a16:creationId xmlns="" xmlns:a16="http://schemas.microsoft.com/office/drawing/2014/main" id="{D014FD9D-3994-44BA-8F13-E3AC99D0BC68}"/>
              </a:ext>
            </a:extLst>
          </p:cNvPr>
          <p:cNvGrpSpPr/>
          <p:nvPr/>
        </p:nvGrpSpPr>
        <p:grpSpPr>
          <a:xfrm flipH="1">
            <a:off x="1221759" y="5079517"/>
            <a:ext cx="1080922" cy="1337059"/>
            <a:chOff x="2069290" y="2483676"/>
            <a:chExt cx="512370" cy="1547422"/>
          </a:xfrm>
        </p:grpSpPr>
        <p:cxnSp>
          <p:nvCxnSpPr>
            <p:cNvPr id="90" name="Пряма сполучна лінія 89">
              <a:extLst>
                <a:ext uri="{FF2B5EF4-FFF2-40B4-BE49-F238E27FC236}">
                  <a16:creationId xmlns="" xmlns:a16="http://schemas.microsoft.com/office/drawing/2014/main" id="{0A25E4C9-829B-41E5-AA7B-6A599C849B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69290" y="2483676"/>
              <a:ext cx="313433" cy="1253522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Прямокутник 90">
              <a:extLst>
                <a:ext uri="{FF2B5EF4-FFF2-40B4-BE49-F238E27FC236}">
                  <a16:creationId xmlns="" xmlns:a16="http://schemas.microsoft.com/office/drawing/2014/main" id="{00C702AF-0C01-4186-ACB0-E2B07F2340AB}"/>
                </a:ext>
              </a:extLst>
            </p:cNvPr>
            <p:cNvSpPr/>
            <p:nvPr/>
          </p:nvSpPr>
          <p:spPr>
            <a:xfrm>
              <a:off x="2211046" y="3536268"/>
              <a:ext cx="370614" cy="49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2000" b="1" dirty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MyriadPro-Regular"/>
                  <a:cs typeface="Arial" panose="020B0604020202020204" pitchFamily="34" charset="0"/>
                </a:rPr>
                <a:t>●</a:t>
              </a:r>
              <a:endParaRPr lang="ru-RU" sz="2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Прямокутник 91">
            <a:extLst>
              <a:ext uri="{FF2B5EF4-FFF2-40B4-BE49-F238E27FC236}">
                <a16:creationId xmlns="" xmlns:a16="http://schemas.microsoft.com/office/drawing/2014/main" id="{23E54A4E-C7E8-4EB8-BD68-D6B58CD39130}"/>
              </a:ext>
            </a:extLst>
          </p:cNvPr>
          <p:cNvSpPr/>
          <p:nvPr/>
        </p:nvSpPr>
        <p:spPr>
          <a:xfrm>
            <a:off x="2183860" y="4582009"/>
            <a:ext cx="1798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u="sng" dirty="0">
                <a:solidFill>
                  <a:schemeClr val="bg1"/>
                </a:solidFill>
                <a:latin typeface="Arial" panose="020B0604020202020204" pitchFamily="34" charset="0"/>
                <a:ea typeface="MyriadPro-Regular"/>
                <a:cs typeface="Arial" panose="020B0604020202020204" pitchFamily="34" charset="0"/>
              </a:rPr>
              <a:t>Сітківка</a:t>
            </a:r>
            <a:endParaRPr lang="ru-RU" sz="3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Button Color - Down">
            <a:extLst>
              <a:ext uri="{FF2B5EF4-FFF2-40B4-BE49-F238E27FC236}">
                <a16:creationId xmlns="" xmlns:a16="http://schemas.microsoft.com/office/drawing/2014/main" id="{70EB7E00-CCDA-4F67-A8CC-F311297FD579}"/>
              </a:ext>
            </a:extLst>
          </p:cNvPr>
          <p:cNvSpPr/>
          <p:nvPr/>
        </p:nvSpPr>
        <p:spPr>
          <a:xfrm>
            <a:off x="8539436" y="3454017"/>
            <a:ext cx="5461421" cy="21400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Око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людини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–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це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природна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36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оптична</a:t>
            </a:r>
            <a:r>
              <a:rPr lang="ru-RU" sz="36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система</a:t>
            </a:r>
          </a:p>
        </p:txBody>
      </p:sp>
    </p:spTree>
    <p:extLst>
      <p:ext uri="{BB962C8B-B14F-4D97-AF65-F5344CB8AC3E}">
        <p14:creationId xmlns:p14="http://schemas.microsoft.com/office/powerpoint/2010/main" val="401155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0" grpId="0"/>
      <p:bldP spid="64" grpId="0"/>
      <p:bldP spid="74" grpId="0"/>
      <p:bldP spid="82" grpId="0"/>
      <p:bldP spid="86" grpId="0"/>
      <p:bldP spid="92" grpId="0"/>
      <p:bldP spid="39" grpId="0" animBg="1"/>
      <p:bldP spid="3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7" name="Скругленный прямоугольник 56"/>
          <p:cNvSpPr/>
          <p:nvPr/>
        </p:nvSpPr>
        <p:spPr>
          <a:xfrm>
            <a:off x="5317067" y="268288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Будова ока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ABEC6B8-B536-4EA4-9046-6B4FCA1436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9468" y="2961775"/>
            <a:ext cx="3638755" cy="3023079"/>
          </a:xfrm>
          <a:prstGeom prst="rect">
            <a:avLst/>
          </a:prstGeom>
        </p:spPr>
      </p:pic>
      <p:pic>
        <p:nvPicPr>
          <p:cNvPr id="1028" name="Picture 4" descr="Пов’язане зображення">
            <a:extLst>
              <a:ext uri="{FF2B5EF4-FFF2-40B4-BE49-F238E27FC236}">
                <a16:creationId xmlns="" xmlns:a16="http://schemas.microsoft.com/office/drawing/2014/main" id="{AC1304AB-B530-48E3-A1AF-F63C4BAF6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7" y="3072091"/>
            <a:ext cx="2323839" cy="279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увати 33">
            <a:extLst>
              <a:ext uri="{FF2B5EF4-FFF2-40B4-BE49-F238E27FC236}">
                <a16:creationId xmlns="" xmlns:a16="http://schemas.microsoft.com/office/drawing/2014/main" id="{98B3A297-6062-4871-922D-AAFC11923E5D}"/>
              </a:ext>
            </a:extLst>
          </p:cNvPr>
          <p:cNvGrpSpPr/>
          <p:nvPr/>
        </p:nvGrpSpPr>
        <p:grpSpPr>
          <a:xfrm>
            <a:off x="1380942" y="3091485"/>
            <a:ext cx="9466549" cy="1822446"/>
            <a:chOff x="3951982" y="2736089"/>
            <a:chExt cx="4073925" cy="2164754"/>
          </a:xfrm>
        </p:grpSpPr>
        <p:cxnSp>
          <p:nvCxnSpPr>
            <p:cNvPr id="35" name="Пряма зі стрілкою 34">
              <a:extLst>
                <a:ext uri="{FF2B5EF4-FFF2-40B4-BE49-F238E27FC236}">
                  <a16:creationId xmlns="" xmlns:a16="http://schemas.microsoft.com/office/drawing/2014/main" id="{12B3ECB7-FFA0-44DF-AEB8-0BB60A9B590F}"/>
                </a:ext>
              </a:extLst>
            </p:cNvPr>
            <p:cNvCxnSpPr>
              <a:cxnSpLocks/>
            </p:cNvCxnSpPr>
            <p:nvPr/>
          </p:nvCxnSpPr>
          <p:spPr>
            <a:xfrm>
              <a:off x="3951982" y="2736089"/>
              <a:ext cx="2598257" cy="1383405"/>
            </a:xfrm>
            <a:prstGeom prst="straightConnector1">
              <a:avLst/>
            </a:prstGeom>
            <a:ln w="57150">
              <a:solidFill>
                <a:srgbClr val="D0147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 сполучна лінія 35">
              <a:extLst>
                <a:ext uri="{FF2B5EF4-FFF2-40B4-BE49-F238E27FC236}">
                  <a16:creationId xmlns="" xmlns:a16="http://schemas.microsoft.com/office/drawing/2014/main" id="{EFDDD41D-C7D4-433B-91AC-5621DDF0EF0C}"/>
                </a:ext>
              </a:extLst>
            </p:cNvPr>
            <p:cNvCxnSpPr>
              <a:cxnSpLocks/>
            </p:cNvCxnSpPr>
            <p:nvPr/>
          </p:nvCxnSpPr>
          <p:spPr>
            <a:xfrm>
              <a:off x="6460059" y="4066751"/>
              <a:ext cx="1565848" cy="834092"/>
            </a:xfrm>
            <a:prstGeom prst="line">
              <a:avLst/>
            </a:prstGeom>
            <a:ln w="57150">
              <a:solidFill>
                <a:srgbClr val="D014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Пряма сполучна лінія 36">
            <a:extLst>
              <a:ext uri="{FF2B5EF4-FFF2-40B4-BE49-F238E27FC236}">
                <a16:creationId xmlns="" xmlns:a16="http://schemas.microsoft.com/office/drawing/2014/main" id="{2017A85E-33C5-4F9E-B9B1-46F803C088B1}"/>
              </a:ext>
            </a:extLst>
          </p:cNvPr>
          <p:cNvCxnSpPr>
            <a:cxnSpLocks/>
          </p:cNvCxnSpPr>
          <p:nvPr/>
        </p:nvCxnSpPr>
        <p:spPr>
          <a:xfrm flipV="1">
            <a:off x="10847491" y="4732130"/>
            <a:ext cx="2282827" cy="181801"/>
          </a:xfrm>
          <a:prstGeom prst="line">
            <a:avLst/>
          </a:prstGeom>
          <a:ln w="57150">
            <a:solidFill>
              <a:srgbClr val="D014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увати 38">
            <a:extLst>
              <a:ext uri="{FF2B5EF4-FFF2-40B4-BE49-F238E27FC236}">
                <a16:creationId xmlns="" xmlns:a16="http://schemas.microsoft.com/office/drawing/2014/main" id="{8E4027E6-14C3-47A9-A8B2-E321CB5E3463}"/>
              </a:ext>
            </a:extLst>
          </p:cNvPr>
          <p:cNvGrpSpPr/>
          <p:nvPr/>
        </p:nvGrpSpPr>
        <p:grpSpPr>
          <a:xfrm flipV="1">
            <a:off x="1380942" y="4079780"/>
            <a:ext cx="9466547" cy="1792365"/>
            <a:chOff x="3951982" y="2736089"/>
            <a:chExt cx="4073925" cy="2164754"/>
          </a:xfrm>
        </p:grpSpPr>
        <p:cxnSp>
          <p:nvCxnSpPr>
            <p:cNvPr id="40" name="Пряма зі стрілкою 39">
              <a:extLst>
                <a:ext uri="{FF2B5EF4-FFF2-40B4-BE49-F238E27FC236}">
                  <a16:creationId xmlns="" xmlns:a16="http://schemas.microsoft.com/office/drawing/2014/main" id="{40BFDB08-E22B-4E8D-B5E7-EE24238D1C07}"/>
                </a:ext>
              </a:extLst>
            </p:cNvPr>
            <p:cNvCxnSpPr>
              <a:cxnSpLocks/>
            </p:cNvCxnSpPr>
            <p:nvPr/>
          </p:nvCxnSpPr>
          <p:spPr>
            <a:xfrm>
              <a:off x="3951982" y="2736089"/>
              <a:ext cx="2598257" cy="138340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 сполучна лінія 40">
              <a:extLst>
                <a:ext uri="{FF2B5EF4-FFF2-40B4-BE49-F238E27FC236}">
                  <a16:creationId xmlns="" xmlns:a16="http://schemas.microsoft.com/office/drawing/2014/main" id="{2F26A49A-715A-4673-95B9-D68703AAFBC1}"/>
                </a:ext>
              </a:extLst>
            </p:cNvPr>
            <p:cNvCxnSpPr>
              <a:cxnSpLocks/>
            </p:cNvCxnSpPr>
            <p:nvPr/>
          </p:nvCxnSpPr>
          <p:spPr>
            <a:xfrm>
              <a:off x="6460059" y="4066751"/>
              <a:ext cx="1565848" cy="834092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Пряма сполучна лінія 44">
            <a:extLst>
              <a:ext uri="{FF2B5EF4-FFF2-40B4-BE49-F238E27FC236}">
                <a16:creationId xmlns="" xmlns:a16="http://schemas.microsoft.com/office/drawing/2014/main" id="{F23AB65F-B349-43BC-82C1-4EF174FA99DD}"/>
              </a:ext>
            </a:extLst>
          </p:cNvPr>
          <p:cNvCxnSpPr>
            <a:cxnSpLocks/>
          </p:cNvCxnSpPr>
          <p:nvPr/>
        </p:nvCxnSpPr>
        <p:spPr>
          <a:xfrm>
            <a:off x="10847489" y="4079780"/>
            <a:ext cx="2282829" cy="34543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Групувати 45">
            <a:extLst>
              <a:ext uri="{FF2B5EF4-FFF2-40B4-BE49-F238E27FC236}">
                <a16:creationId xmlns="" xmlns:a16="http://schemas.microsoft.com/office/drawing/2014/main" id="{225B7256-E5B0-4A6F-905A-B2DAEEB7F741}"/>
              </a:ext>
            </a:extLst>
          </p:cNvPr>
          <p:cNvGrpSpPr/>
          <p:nvPr/>
        </p:nvGrpSpPr>
        <p:grpSpPr>
          <a:xfrm flipV="1">
            <a:off x="1380942" y="4473315"/>
            <a:ext cx="9466547" cy="1391852"/>
            <a:chOff x="3951982" y="2736089"/>
            <a:chExt cx="4073925" cy="2164754"/>
          </a:xfrm>
        </p:grpSpPr>
        <p:cxnSp>
          <p:nvCxnSpPr>
            <p:cNvPr id="47" name="Пряма зі стрілкою 46">
              <a:extLst>
                <a:ext uri="{FF2B5EF4-FFF2-40B4-BE49-F238E27FC236}">
                  <a16:creationId xmlns="" xmlns:a16="http://schemas.microsoft.com/office/drawing/2014/main" id="{02104956-DADB-4259-8C9F-93B45DED18FE}"/>
                </a:ext>
              </a:extLst>
            </p:cNvPr>
            <p:cNvCxnSpPr>
              <a:cxnSpLocks/>
            </p:cNvCxnSpPr>
            <p:nvPr/>
          </p:nvCxnSpPr>
          <p:spPr>
            <a:xfrm>
              <a:off x="3951982" y="2736089"/>
              <a:ext cx="2598257" cy="138340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 сполучна лінія 47">
              <a:extLst>
                <a:ext uri="{FF2B5EF4-FFF2-40B4-BE49-F238E27FC236}">
                  <a16:creationId xmlns="" xmlns:a16="http://schemas.microsoft.com/office/drawing/2014/main" id="{FD48D99A-E170-4987-8741-A9C71214DE41}"/>
                </a:ext>
              </a:extLst>
            </p:cNvPr>
            <p:cNvCxnSpPr>
              <a:cxnSpLocks/>
            </p:cNvCxnSpPr>
            <p:nvPr/>
          </p:nvCxnSpPr>
          <p:spPr>
            <a:xfrm>
              <a:off x="6460059" y="4066751"/>
              <a:ext cx="1565848" cy="834092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Пряма сполучна лінія 48">
            <a:extLst>
              <a:ext uri="{FF2B5EF4-FFF2-40B4-BE49-F238E27FC236}">
                <a16:creationId xmlns="" xmlns:a16="http://schemas.microsoft.com/office/drawing/2014/main" id="{C9653A1F-01CA-40E1-B966-56C11967EE54}"/>
              </a:ext>
            </a:extLst>
          </p:cNvPr>
          <p:cNvCxnSpPr>
            <a:cxnSpLocks/>
          </p:cNvCxnSpPr>
          <p:nvPr/>
        </p:nvCxnSpPr>
        <p:spPr>
          <a:xfrm flipV="1">
            <a:off x="10847488" y="4144887"/>
            <a:ext cx="2282830" cy="334565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Групувати 50">
            <a:extLst>
              <a:ext uri="{FF2B5EF4-FFF2-40B4-BE49-F238E27FC236}">
                <a16:creationId xmlns="" xmlns:a16="http://schemas.microsoft.com/office/drawing/2014/main" id="{E932833E-BBAD-43F0-BDCD-5230B93EDF66}"/>
              </a:ext>
            </a:extLst>
          </p:cNvPr>
          <p:cNvGrpSpPr/>
          <p:nvPr/>
        </p:nvGrpSpPr>
        <p:grpSpPr>
          <a:xfrm flipV="1">
            <a:off x="1404527" y="4909631"/>
            <a:ext cx="9442962" cy="965554"/>
            <a:chOff x="3951982" y="2736089"/>
            <a:chExt cx="4073925" cy="2164754"/>
          </a:xfrm>
        </p:grpSpPr>
        <p:cxnSp>
          <p:nvCxnSpPr>
            <p:cNvPr id="52" name="Пряма зі стрілкою 51">
              <a:extLst>
                <a:ext uri="{FF2B5EF4-FFF2-40B4-BE49-F238E27FC236}">
                  <a16:creationId xmlns="" xmlns:a16="http://schemas.microsoft.com/office/drawing/2014/main" id="{0E0439C0-9541-4168-8A08-454B5048BAEF}"/>
                </a:ext>
              </a:extLst>
            </p:cNvPr>
            <p:cNvCxnSpPr>
              <a:cxnSpLocks/>
            </p:cNvCxnSpPr>
            <p:nvPr/>
          </p:nvCxnSpPr>
          <p:spPr>
            <a:xfrm>
              <a:off x="3951982" y="2736089"/>
              <a:ext cx="2598257" cy="138340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 сполучна лінія 52">
              <a:extLst>
                <a:ext uri="{FF2B5EF4-FFF2-40B4-BE49-F238E27FC236}">
                  <a16:creationId xmlns="" xmlns:a16="http://schemas.microsoft.com/office/drawing/2014/main" id="{80C6B320-293B-403F-AF05-BD5E1A5965A1}"/>
                </a:ext>
              </a:extLst>
            </p:cNvPr>
            <p:cNvCxnSpPr>
              <a:cxnSpLocks/>
            </p:cNvCxnSpPr>
            <p:nvPr/>
          </p:nvCxnSpPr>
          <p:spPr>
            <a:xfrm>
              <a:off x="6460059" y="4066751"/>
              <a:ext cx="1565848" cy="834092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Пряма сполучна лінія 53">
            <a:extLst>
              <a:ext uri="{FF2B5EF4-FFF2-40B4-BE49-F238E27FC236}">
                <a16:creationId xmlns="" xmlns:a16="http://schemas.microsoft.com/office/drawing/2014/main" id="{098E63A5-E0EF-4991-A1ED-DE022381516A}"/>
              </a:ext>
            </a:extLst>
          </p:cNvPr>
          <p:cNvCxnSpPr>
            <a:cxnSpLocks/>
          </p:cNvCxnSpPr>
          <p:nvPr/>
        </p:nvCxnSpPr>
        <p:spPr>
          <a:xfrm flipV="1">
            <a:off x="10847488" y="4128832"/>
            <a:ext cx="2282830" cy="7797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Групувати 16">
            <a:extLst>
              <a:ext uri="{FF2B5EF4-FFF2-40B4-BE49-F238E27FC236}">
                <a16:creationId xmlns="" xmlns:a16="http://schemas.microsoft.com/office/drawing/2014/main" id="{CFEEAD8E-7D62-458A-891D-0CDB7C7F4B6D}"/>
              </a:ext>
            </a:extLst>
          </p:cNvPr>
          <p:cNvGrpSpPr/>
          <p:nvPr/>
        </p:nvGrpSpPr>
        <p:grpSpPr>
          <a:xfrm>
            <a:off x="1380942" y="3082946"/>
            <a:ext cx="9466551" cy="1021360"/>
            <a:chOff x="3951982" y="2736089"/>
            <a:chExt cx="4073925" cy="2164754"/>
          </a:xfrm>
        </p:grpSpPr>
        <p:cxnSp>
          <p:nvCxnSpPr>
            <p:cNvPr id="18" name="Пряма зі стрілкою 17">
              <a:extLst>
                <a:ext uri="{FF2B5EF4-FFF2-40B4-BE49-F238E27FC236}">
                  <a16:creationId xmlns="" xmlns:a16="http://schemas.microsoft.com/office/drawing/2014/main" id="{B7513D50-138E-45E3-9F9F-13A2B8D98A0A}"/>
                </a:ext>
              </a:extLst>
            </p:cNvPr>
            <p:cNvCxnSpPr>
              <a:cxnSpLocks/>
            </p:cNvCxnSpPr>
            <p:nvPr/>
          </p:nvCxnSpPr>
          <p:spPr>
            <a:xfrm>
              <a:off x="3951982" y="2736089"/>
              <a:ext cx="2598257" cy="1383405"/>
            </a:xfrm>
            <a:prstGeom prst="straightConnector1">
              <a:avLst/>
            </a:prstGeom>
            <a:ln w="57150">
              <a:solidFill>
                <a:srgbClr val="D0147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 сполучна лінія 18">
              <a:extLst>
                <a:ext uri="{FF2B5EF4-FFF2-40B4-BE49-F238E27FC236}">
                  <a16:creationId xmlns="" xmlns:a16="http://schemas.microsoft.com/office/drawing/2014/main" id="{3059A006-7FCB-4906-9212-BBCAE3C4D490}"/>
                </a:ext>
              </a:extLst>
            </p:cNvPr>
            <p:cNvCxnSpPr>
              <a:cxnSpLocks/>
            </p:cNvCxnSpPr>
            <p:nvPr/>
          </p:nvCxnSpPr>
          <p:spPr>
            <a:xfrm>
              <a:off x="6460059" y="4066751"/>
              <a:ext cx="1565848" cy="834092"/>
            </a:xfrm>
            <a:prstGeom prst="line">
              <a:avLst/>
            </a:prstGeom>
            <a:ln w="57150">
              <a:solidFill>
                <a:srgbClr val="D014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 сполучна лінія 22">
            <a:extLst>
              <a:ext uri="{FF2B5EF4-FFF2-40B4-BE49-F238E27FC236}">
                <a16:creationId xmlns="" xmlns:a16="http://schemas.microsoft.com/office/drawing/2014/main" id="{7DFA15BA-B315-486A-89FC-756DC3429180}"/>
              </a:ext>
            </a:extLst>
          </p:cNvPr>
          <p:cNvCxnSpPr>
            <a:cxnSpLocks/>
          </p:cNvCxnSpPr>
          <p:nvPr/>
        </p:nvCxnSpPr>
        <p:spPr>
          <a:xfrm>
            <a:off x="10847493" y="4104306"/>
            <a:ext cx="2282825" cy="627824"/>
          </a:xfrm>
          <a:prstGeom prst="line">
            <a:avLst/>
          </a:prstGeom>
          <a:ln w="57150">
            <a:solidFill>
              <a:srgbClr val="D014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Групувати 24">
            <a:extLst>
              <a:ext uri="{FF2B5EF4-FFF2-40B4-BE49-F238E27FC236}">
                <a16:creationId xmlns="" xmlns:a16="http://schemas.microsoft.com/office/drawing/2014/main" id="{947163A2-0887-4D11-8A51-DF467310E612}"/>
              </a:ext>
            </a:extLst>
          </p:cNvPr>
          <p:cNvGrpSpPr/>
          <p:nvPr/>
        </p:nvGrpSpPr>
        <p:grpSpPr>
          <a:xfrm>
            <a:off x="1380942" y="3110919"/>
            <a:ext cx="9466551" cy="1298187"/>
            <a:chOff x="3951982" y="2736089"/>
            <a:chExt cx="4073925" cy="2164754"/>
          </a:xfrm>
        </p:grpSpPr>
        <p:cxnSp>
          <p:nvCxnSpPr>
            <p:cNvPr id="26" name="Пряма зі стрілкою 25">
              <a:extLst>
                <a:ext uri="{FF2B5EF4-FFF2-40B4-BE49-F238E27FC236}">
                  <a16:creationId xmlns="" xmlns:a16="http://schemas.microsoft.com/office/drawing/2014/main" id="{2647BC13-8370-469A-8AD7-5B693D7EBBF0}"/>
                </a:ext>
              </a:extLst>
            </p:cNvPr>
            <p:cNvCxnSpPr>
              <a:cxnSpLocks/>
            </p:cNvCxnSpPr>
            <p:nvPr/>
          </p:nvCxnSpPr>
          <p:spPr>
            <a:xfrm>
              <a:off x="3951982" y="2736089"/>
              <a:ext cx="2598257" cy="1383405"/>
            </a:xfrm>
            <a:prstGeom prst="straightConnector1">
              <a:avLst/>
            </a:prstGeom>
            <a:ln w="57150">
              <a:solidFill>
                <a:srgbClr val="D0147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 сполучна лінія 26">
              <a:extLst>
                <a:ext uri="{FF2B5EF4-FFF2-40B4-BE49-F238E27FC236}">
                  <a16:creationId xmlns="" xmlns:a16="http://schemas.microsoft.com/office/drawing/2014/main" id="{5EDEBD7D-A29F-444D-A191-E833300F1DDA}"/>
                </a:ext>
              </a:extLst>
            </p:cNvPr>
            <p:cNvCxnSpPr>
              <a:cxnSpLocks/>
            </p:cNvCxnSpPr>
            <p:nvPr/>
          </p:nvCxnSpPr>
          <p:spPr>
            <a:xfrm>
              <a:off x="6460059" y="4066751"/>
              <a:ext cx="1565848" cy="834092"/>
            </a:xfrm>
            <a:prstGeom prst="line">
              <a:avLst/>
            </a:prstGeom>
            <a:ln w="57150">
              <a:solidFill>
                <a:srgbClr val="D014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Пряма сполучна лінія 27">
            <a:extLst>
              <a:ext uri="{FF2B5EF4-FFF2-40B4-BE49-F238E27FC236}">
                <a16:creationId xmlns="" xmlns:a16="http://schemas.microsoft.com/office/drawing/2014/main" id="{16D1A1AB-A081-4BD6-9AC5-ED11F1E13F4B}"/>
              </a:ext>
            </a:extLst>
          </p:cNvPr>
          <p:cNvCxnSpPr>
            <a:cxnSpLocks/>
          </p:cNvCxnSpPr>
          <p:nvPr/>
        </p:nvCxnSpPr>
        <p:spPr>
          <a:xfrm>
            <a:off x="10847492" y="4409106"/>
            <a:ext cx="2282826" cy="323024"/>
          </a:xfrm>
          <a:prstGeom prst="line">
            <a:avLst/>
          </a:prstGeom>
          <a:ln w="57150">
            <a:solidFill>
              <a:srgbClr val="D014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4" descr="Пов’язане зображення">
            <a:extLst>
              <a:ext uri="{FF2B5EF4-FFF2-40B4-BE49-F238E27FC236}">
                <a16:creationId xmlns="" xmlns:a16="http://schemas.microsoft.com/office/drawing/2014/main" id="{9C268E2C-9DAB-4588-AC8C-05B828561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877385" y="4138849"/>
            <a:ext cx="505866" cy="60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Button Color - Down">
            <a:extLst>
              <a:ext uri="{FF2B5EF4-FFF2-40B4-BE49-F238E27FC236}">
                <a16:creationId xmlns="" xmlns:a16="http://schemas.microsoft.com/office/drawing/2014/main" id="{1D7DE885-4D9E-4B2C-9537-C7069A5CC842}"/>
              </a:ext>
            </a:extLst>
          </p:cNvPr>
          <p:cNvSpPr/>
          <p:nvPr/>
        </p:nvSpPr>
        <p:spPr>
          <a:xfrm>
            <a:off x="1828800" y="1252626"/>
            <a:ext cx="11126267" cy="1277944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r>
              <a:rPr lang="ru-RU" sz="4400" b="1" kern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Як </a:t>
            </a:r>
            <a:r>
              <a:rPr lang="ru-RU" sz="4400" b="1" kern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утворюється</a:t>
            </a:r>
            <a:r>
              <a:rPr lang="ru-RU" sz="4400" b="1" kern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і </a:t>
            </a:r>
            <a:r>
              <a:rPr lang="ru-RU" sz="4400" b="1" kern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сприймається</a:t>
            </a:r>
            <a:r>
              <a:rPr lang="ru-RU" sz="4400" b="1" kern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оком </a:t>
            </a:r>
            <a:r>
              <a:rPr lang="ru-RU" sz="4400" b="1" kern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зображення</a:t>
            </a:r>
            <a:r>
              <a:rPr lang="ru-RU" sz="4400" b="1" kern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предмета?</a:t>
            </a:r>
            <a:endParaRPr lang="en-US" sz="4400" b="1" kern="0" dirty="0">
              <a:solidFill>
                <a:srgbClr val="FFFF0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2" name="Button Color - Down">
            <a:extLst>
              <a:ext uri="{FF2B5EF4-FFF2-40B4-BE49-F238E27FC236}">
                <a16:creationId xmlns="" xmlns:a16="http://schemas.microsoft.com/office/drawing/2014/main" id="{3DDC3417-9374-4C91-A43E-3C356D547BF2}"/>
              </a:ext>
            </a:extLst>
          </p:cNvPr>
          <p:cNvSpPr/>
          <p:nvPr/>
        </p:nvSpPr>
        <p:spPr>
          <a:xfrm>
            <a:off x="1113648" y="6668899"/>
            <a:ext cx="6502049" cy="118468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r>
              <a:rPr lang="ru-RU" sz="3600" b="1" kern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Зображення</a:t>
            </a:r>
            <a:r>
              <a:rPr lang="ru-RU" sz="3600" b="1" kern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яке </a:t>
            </a:r>
            <a:r>
              <a:rPr lang="ru-RU" sz="3600" b="1" kern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утворюється</a:t>
            </a:r>
            <a:r>
              <a:rPr lang="ru-RU" sz="3600" b="1" kern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на </a:t>
            </a:r>
            <a:r>
              <a:rPr lang="ru-RU" sz="3600" b="1" kern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сітківці</a:t>
            </a:r>
            <a:r>
              <a:rPr lang="ru-RU" sz="3600" b="1" kern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ока</a:t>
            </a:r>
            <a:endParaRPr lang="en-US" sz="3600" b="1" kern="0" dirty="0">
              <a:solidFill>
                <a:srgbClr val="FFFF0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3" name="Button Color - Down">
            <a:extLst>
              <a:ext uri="{FF2B5EF4-FFF2-40B4-BE49-F238E27FC236}">
                <a16:creationId xmlns="" xmlns:a16="http://schemas.microsoft.com/office/drawing/2014/main" id="{CF531AE3-9E8B-4931-B815-CBEBD4A1C67F}"/>
              </a:ext>
            </a:extLst>
          </p:cNvPr>
          <p:cNvSpPr/>
          <p:nvPr/>
        </p:nvSpPr>
        <p:spPr>
          <a:xfrm>
            <a:off x="7757821" y="6457028"/>
            <a:ext cx="2741653" cy="650396"/>
          </a:xfrm>
          <a:prstGeom prst="rect">
            <a:avLst/>
          </a:prstGeom>
          <a:solidFill>
            <a:srgbClr val="2E7E32"/>
          </a:solidFill>
          <a:ln w="38100">
            <a:solidFill>
              <a:srgbClr val="2E7E3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Дійсне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Button Color - Down">
            <a:extLst>
              <a:ext uri="{FF2B5EF4-FFF2-40B4-BE49-F238E27FC236}">
                <a16:creationId xmlns="" xmlns:a16="http://schemas.microsoft.com/office/drawing/2014/main" id="{2EA947C4-B3C4-4AD4-9822-155B6566E600}"/>
              </a:ext>
            </a:extLst>
          </p:cNvPr>
          <p:cNvSpPr/>
          <p:nvPr/>
        </p:nvSpPr>
        <p:spPr>
          <a:xfrm>
            <a:off x="7757821" y="7293502"/>
            <a:ext cx="2741653" cy="650396"/>
          </a:xfrm>
          <a:prstGeom prst="rect">
            <a:avLst/>
          </a:prstGeom>
          <a:solidFill>
            <a:srgbClr val="2E7E32"/>
          </a:solidFill>
          <a:ln w="38100">
            <a:solidFill>
              <a:srgbClr val="2E7E3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Зменшене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Button Color - Down">
            <a:extLst>
              <a:ext uri="{FF2B5EF4-FFF2-40B4-BE49-F238E27FC236}">
                <a16:creationId xmlns="" xmlns:a16="http://schemas.microsoft.com/office/drawing/2014/main" id="{8FF0B81D-00D9-4A79-8AAA-EEC6F7B869A3}"/>
              </a:ext>
            </a:extLst>
          </p:cNvPr>
          <p:cNvSpPr/>
          <p:nvPr/>
        </p:nvSpPr>
        <p:spPr>
          <a:xfrm>
            <a:off x="10641598" y="6881178"/>
            <a:ext cx="2741653" cy="650396"/>
          </a:xfrm>
          <a:prstGeom prst="rect">
            <a:avLst/>
          </a:prstGeom>
          <a:solidFill>
            <a:srgbClr val="2E7E32"/>
          </a:solidFill>
          <a:ln w="38100">
            <a:solidFill>
              <a:srgbClr val="2E7E3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Обернене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82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2" grpId="0" animBg="1"/>
      <p:bldP spid="43" grpId="0" animBg="1"/>
      <p:bldP spid="44" grpId="0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5" name="Скругленный прямоугольник 14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Зір і бачення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pic>
        <p:nvPicPr>
          <p:cNvPr id="1028" name="Picture 4" descr="Пов’язане зображення">
            <a:extLst>
              <a:ext uri="{FF2B5EF4-FFF2-40B4-BE49-F238E27FC236}">
                <a16:creationId xmlns="" xmlns:a16="http://schemas.microsoft.com/office/drawing/2014/main" id="{5B21320C-7C86-4D42-AF63-58383A8D2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155" y="1259916"/>
            <a:ext cx="6610350" cy="467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Результат пошуку зображень за запитом &quot;кошеня&quot;">
            <a:extLst>
              <a:ext uri="{FF2B5EF4-FFF2-40B4-BE49-F238E27FC236}">
                <a16:creationId xmlns="" xmlns:a16="http://schemas.microsoft.com/office/drawing/2014/main" id="{1BD8D89C-8F76-4B57-AEA4-CEEBCD9D1B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0" r="8556"/>
          <a:stretch/>
        </p:blipFill>
        <p:spPr bwMode="auto">
          <a:xfrm>
            <a:off x="10315914" y="4305993"/>
            <a:ext cx="3713489" cy="360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Button Color - Down">
            <a:extLst>
              <a:ext uri="{FF2B5EF4-FFF2-40B4-BE49-F238E27FC236}">
                <a16:creationId xmlns="" xmlns:a16="http://schemas.microsoft.com/office/drawing/2014/main" id="{CF592EEE-650B-4D74-AC3D-D3705C585ED2}"/>
              </a:ext>
            </a:extLst>
          </p:cNvPr>
          <p:cNvSpPr/>
          <p:nvPr/>
        </p:nvSpPr>
        <p:spPr>
          <a:xfrm>
            <a:off x="419589" y="2252549"/>
            <a:ext cx="4435044" cy="384944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79906"/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Чому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людина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бачить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як </a:t>
            </a:r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віддалені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предмети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так і </a:t>
            </a:r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ті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що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400" i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поряд</a:t>
            </a:r>
            <a:r>
              <a:rPr lang="ru-RU" sz="4400" i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4400" i="1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31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3" name="Button Color - Down">
            <a:extLst>
              <a:ext uri="{FF2B5EF4-FFF2-40B4-BE49-F238E27FC236}">
                <a16:creationId xmlns="" xmlns:a16="http://schemas.microsoft.com/office/drawing/2014/main" id="{FE259417-FA11-4947-835A-1C52C6D49867}"/>
              </a:ext>
            </a:extLst>
          </p:cNvPr>
          <p:cNvSpPr/>
          <p:nvPr/>
        </p:nvSpPr>
        <p:spPr>
          <a:xfrm>
            <a:off x="670362" y="1511763"/>
            <a:ext cx="5514307" cy="582830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000" b="1" i="1" kern="0" dirty="0" err="1" smtClean="0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Акомодація</a:t>
            </a:r>
            <a:r>
              <a:rPr lang="ru-RU" sz="4000" b="1" i="1" kern="0" dirty="0" smtClean="0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–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це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здатність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кришталика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змінювати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свою кривизну в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разі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зміни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відстані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до </a:t>
            </a:r>
            <a:r>
              <a:rPr lang="ru-RU" sz="4000" i="1" kern="0" dirty="0" err="1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розглядуваного</a:t>
            </a:r>
            <a:r>
              <a:rPr lang="ru-RU" sz="4000" i="1" kern="0" dirty="0" smtClean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предмета</a:t>
            </a:r>
            <a:endParaRPr lang="ru-RU" sz="4000" i="1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Результат пошуку зображень за запитом &quot;акомодація&quot;">
            <a:extLst>
              <a:ext uri="{FF2B5EF4-FFF2-40B4-BE49-F238E27FC236}">
                <a16:creationId xmlns="" xmlns:a16="http://schemas.microsoft.com/office/drawing/2014/main" id="{73B8EA4A-5D67-4029-BA0C-5221B5A9E4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1"/>
          <a:stretch/>
        </p:blipFill>
        <p:spPr bwMode="auto">
          <a:xfrm>
            <a:off x="7039516" y="988406"/>
            <a:ext cx="5679439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Результат пошуку зображень за запитом &quot;акомодація&quot;">
            <a:extLst>
              <a:ext uri="{FF2B5EF4-FFF2-40B4-BE49-F238E27FC236}">
                <a16:creationId xmlns="" xmlns:a16="http://schemas.microsoft.com/office/drawing/2014/main" id="{A816FBA7-BF0E-4E27-9571-5AAC0C0FE6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68"/>
          <a:stretch/>
        </p:blipFill>
        <p:spPr bwMode="auto">
          <a:xfrm>
            <a:off x="7286097" y="4241800"/>
            <a:ext cx="5432858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Зір і бачення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3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6" name="Скругленный прямоугольник 15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Зір і бачення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Button Color - Down">
            <a:extLst>
              <a:ext uri="{FF2B5EF4-FFF2-40B4-BE49-F238E27FC236}">
                <a16:creationId xmlns="" xmlns:a16="http://schemas.microsoft.com/office/drawing/2014/main" id="{FE259417-FA11-4947-835A-1C52C6D49867}"/>
              </a:ext>
            </a:extLst>
          </p:cNvPr>
          <p:cNvSpPr/>
          <p:nvPr/>
        </p:nvSpPr>
        <p:spPr>
          <a:xfrm>
            <a:off x="670362" y="1511763"/>
            <a:ext cx="5514307" cy="582830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000" b="1" kern="0" dirty="0" err="1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Відстань</a:t>
            </a:r>
            <a:r>
              <a:rPr lang="ru-RU" sz="4000" b="1" kern="0" dirty="0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kern="0" dirty="0" err="1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найкращого</a:t>
            </a:r>
            <a:r>
              <a:rPr lang="ru-RU" sz="4000" b="1" kern="0" dirty="0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kern="0" dirty="0" err="1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зору</a:t>
            </a:r>
            <a:r>
              <a:rPr lang="ru-RU" sz="4000" b="1" kern="0" dirty="0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– </a:t>
            </a:r>
            <a:r>
              <a:rPr lang="ru-RU" sz="4000" b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це</a:t>
            </a:r>
            <a:r>
              <a:rPr lang="ru-RU" sz="4000" b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найменша</a:t>
            </a:r>
            <a:r>
              <a:rPr lang="ru-RU" sz="4000" b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відстань</a:t>
            </a:r>
            <a:r>
              <a:rPr lang="ru-RU" sz="4000" b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, на </a:t>
            </a:r>
            <a:r>
              <a:rPr lang="ru-RU" sz="4000" b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якій</a:t>
            </a:r>
            <a:r>
              <a:rPr lang="ru-RU" sz="4000" b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око </a:t>
            </a:r>
            <a:r>
              <a:rPr lang="ru-RU" sz="4000" b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бачить</a:t>
            </a:r>
            <a:r>
              <a:rPr lang="ru-RU" sz="4000" b="1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предмет практично не </a:t>
            </a:r>
            <a:r>
              <a:rPr lang="ru-RU" sz="4000" b="1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втомлюючись</a:t>
            </a:r>
            <a:endParaRPr lang="ru-RU" sz="4000" b="1" kern="0" dirty="0">
              <a:solidFill>
                <a:schemeClr val="tx1"/>
              </a:solidFill>
              <a:latin typeface="Georgia" panose="02040502050405020303" pitchFamily="18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Результат пошуку зображень за запитом &quot;ребенок читает&quot;">
            <a:extLst>
              <a:ext uri="{FF2B5EF4-FFF2-40B4-BE49-F238E27FC236}">
                <a16:creationId xmlns="" xmlns:a16="http://schemas.microsoft.com/office/drawing/2014/main" id="{77192AD3-9ED6-43ED-B87E-CEE5AEE095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0" r="14049"/>
          <a:stretch/>
        </p:blipFill>
        <p:spPr bwMode="auto">
          <a:xfrm>
            <a:off x="6633860" y="1259916"/>
            <a:ext cx="7099069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Button Color - Down">
            <a:extLst>
              <a:ext uri="{FF2B5EF4-FFF2-40B4-BE49-F238E27FC236}">
                <a16:creationId xmlns="" xmlns:a16="http://schemas.microsoft.com/office/drawing/2014/main" id="{F15B54F6-4304-4870-8588-465972ED9C27}"/>
              </a:ext>
            </a:extLst>
          </p:cNvPr>
          <p:cNvSpPr/>
          <p:nvPr/>
        </p:nvSpPr>
        <p:spPr>
          <a:xfrm>
            <a:off x="7927511" y="7145967"/>
            <a:ext cx="4511765" cy="650396"/>
          </a:xfrm>
          <a:prstGeom prst="rect">
            <a:avLst/>
          </a:prstGeom>
          <a:solidFill>
            <a:srgbClr val="2E7E32"/>
          </a:solidFill>
          <a:ln w="38100">
            <a:solidFill>
              <a:srgbClr val="2E7E3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людини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25 см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54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zwalls.ru/pic/201310/1920x1080/zwalls.ru-295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4400213" cy="80883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9" name="Скругленный прямоугольник 18"/>
          <p:cNvSpPr/>
          <p:nvPr/>
        </p:nvSpPr>
        <p:spPr>
          <a:xfrm>
            <a:off x="5330432" y="375536"/>
            <a:ext cx="8698971" cy="6969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107972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0033CC"/>
                </a:solidFill>
                <a:latin typeface="Georgia" panose="02040502050405020303" pitchFamily="18" charset="0"/>
              </a:rPr>
              <a:t>Інерція зору</a:t>
            </a:r>
            <a:endParaRPr lang="ru-RU" sz="4000" b="1" i="1" dirty="0">
              <a:solidFill>
                <a:srgbClr val="0033CC"/>
              </a:solidFill>
              <a:latin typeface="Georgia" panose="02040502050405020303" pitchFamily="18" charset="0"/>
            </a:endParaRPr>
          </a:p>
        </p:txBody>
      </p:sp>
      <p:pic>
        <p:nvPicPr>
          <p:cNvPr id="4098" name="Picture 2" descr="мода, девушка, бенгальский огонь">
            <a:extLst>
              <a:ext uri="{FF2B5EF4-FFF2-40B4-BE49-F238E27FC236}">
                <a16:creationId xmlns="" xmlns:a16="http://schemas.microsoft.com/office/drawing/2014/main" id="{2604682E-F840-45A9-BBE8-410FE3C46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805" y="1261711"/>
            <a:ext cx="4762500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Результат пошуку зображень за запитом &quot;карусель ночью&quot;">
            <a:extLst>
              <a:ext uri="{FF2B5EF4-FFF2-40B4-BE49-F238E27FC236}">
                <a16:creationId xmlns="" xmlns:a16="http://schemas.microsoft.com/office/drawing/2014/main" id="{8604C66D-09BF-4B99-8F1A-5456DEC24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402" y="4151630"/>
            <a:ext cx="5270234" cy="351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Button Color - Down">
            <a:extLst>
              <a:ext uri="{FF2B5EF4-FFF2-40B4-BE49-F238E27FC236}">
                <a16:creationId xmlns="" xmlns:a16="http://schemas.microsoft.com/office/drawing/2014/main" id="{FE259417-FA11-4947-835A-1C52C6D49867}"/>
              </a:ext>
            </a:extLst>
          </p:cNvPr>
          <p:cNvSpPr/>
          <p:nvPr/>
        </p:nvSpPr>
        <p:spPr>
          <a:xfrm>
            <a:off x="670362" y="1259916"/>
            <a:ext cx="5873635" cy="665204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079906"/>
            <a:r>
              <a:rPr lang="ru-RU" sz="4000" b="1" kern="0" dirty="0" err="1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Інерція</a:t>
            </a:r>
            <a:r>
              <a:rPr lang="ru-RU" sz="4000" b="1" kern="0" dirty="0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b="1" kern="0" dirty="0" err="1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зору</a:t>
            </a:r>
            <a:r>
              <a:rPr lang="ru-RU" sz="4000" b="1" kern="0" dirty="0">
                <a:solidFill>
                  <a:srgbClr val="FFFF00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–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після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того як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зображення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предмета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зникає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із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сітківки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ока,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зоровий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образ,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викликаний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цим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предметом,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зберігається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у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свідомості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людини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4000" kern="0" dirty="0" err="1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протягом</a:t>
            </a:r>
            <a:r>
              <a:rPr lang="ru-RU" sz="4000" kern="0" dirty="0">
                <a:solidFill>
                  <a:schemeClr val="tx1"/>
                </a:solidFill>
                <a:latin typeface="Georgia" panose="02040502050405020303" pitchFamily="18" charset="0"/>
                <a:ea typeface="Verdana" panose="020B0604030504040204" pitchFamily="34" charset="0"/>
                <a:cs typeface="Arial" panose="020B0604020202020204" pitchFamily="34" charset="0"/>
              </a:rPr>
              <a:t> 0,1 с</a:t>
            </a:r>
          </a:p>
        </p:txBody>
      </p:sp>
      <p:sp>
        <p:nvSpPr>
          <p:cNvPr id="16" name="Button Color - Down">
            <a:extLst>
              <a:ext uri="{FF2B5EF4-FFF2-40B4-BE49-F238E27FC236}">
                <a16:creationId xmlns="" xmlns:a16="http://schemas.microsoft.com/office/drawing/2014/main" id="{4205008C-B2F2-4833-A414-63A95D2D071E}"/>
              </a:ext>
            </a:extLst>
          </p:cNvPr>
          <p:cNvSpPr/>
          <p:nvPr/>
        </p:nvSpPr>
        <p:spPr>
          <a:xfrm>
            <a:off x="7665095" y="4039218"/>
            <a:ext cx="3483920" cy="1093436"/>
          </a:xfrm>
          <a:prstGeom prst="rect">
            <a:avLst/>
          </a:prstGeom>
          <a:solidFill>
            <a:srgbClr val="2E7E32"/>
          </a:solidFill>
          <a:ln w="38100">
            <a:solidFill>
              <a:srgbClr val="2E7E3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Бенгальський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вогонь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Button Color - Down">
            <a:extLst>
              <a:ext uri="{FF2B5EF4-FFF2-40B4-BE49-F238E27FC236}">
                <a16:creationId xmlns="" xmlns:a16="http://schemas.microsoft.com/office/drawing/2014/main" id="{C143A321-39F4-4503-87B1-5154928E486B}"/>
              </a:ext>
            </a:extLst>
          </p:cNvPr>
          <p:cNvSpPr/>
          <p:nvPr/>
        </p:nvSpPr>
        <p:spPr>
          <a:xfrm>
            <a:off x="10472468" y="7259765"/>
            <a:ext cx="2369779" cy="650396"/>
          </a:xfrm>
          <a:prstGeom prst="rect">
            <a:avLst/>
          </a:prstGeom>
          <a:solidFill>
            <a:srgbClr val="2E7E32"/>
          </a:solidFill>
          <a:ln w="38100">
            <a:solidFill>
              <a:srgbClr val="2E7E3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Карусель</a:t>
            </a:r>
          </a:p>
        </p:txBody>
      </p:sp>
    </p:spTree>
    <p:extLst>
      <p:ext uri="{BB962C8B-B14F-4D97-AF65-F5344CB8AC3E}">
        <p14:creationId xmlns:p14="http://schemas.microsoft.com/office/powerpoint/2010/main" val="132834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44336"/>
      </a:accent1>
      <a:accent2>
        <a:srgbClr val="FF4081"/>
      </a:accent2>
      <a:accent3>
        <a:srgbClr val="3F51B5"/>
      </a:accent3>
      <a:accent4>
        <a:srgbClr val="2196F3"/>
      </a:accent4>
      <a:accent5>
        <a:srgbClr val="4CAF50"/>
      </a:accent5>
      <a:accent6>
        <a:srgbClr val="FFC10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8409</TotalTime>
  <Words>458</Words>
  <Application>Microsoft Office PowerPoint</Application>
  <PresentationFormat>Произвольный</PresentationFormat>
  <Paragraphs>74</Paragraphs>
  <Slides>18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Georgia</vt:lpstr>
      <vt:lpstr>MyriadPro-Regular</vt:lpstr>
      <vt:lpstr>Roboto</vt:lpstr>
      <vt:lpstr>Verdana</vt:lpstr>
      <vt:lpstr>Office Theme</vt:lpstr>
      <vt:lpstr>1_Office Theme</vt:lpstr>
      <vt:lpstr>Око як оптична система. Зір і бачення. Окуляри. Вади зору та їх корекція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Мартин Коноплянка</dc:creator>
  <cp:lastModifiedBy>User</cp:lastModifiedBy>
  <cp:revision>813</cp:revision>
  <dcterms:created xsi:type="dcterms:W3CDTF">2015-01-15T13:10:55Z</dcterms:created>
  <dcterms:modified xsi:type="dcterms:W3CDTF">2017-12-25T20:52:26Z</dcterms:modified>
</cp:coreProperties>
</file>