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53"/>
  </p:notesMasterIdLst>
  <p:sldIdLst>
    <p:sldId id="368" r:id="rId2"/>
    <p:sldId id="256" r:id="rId3"/>
    <p:sldId id="373" r:id="rId4"/>
    <p:sldId id="369" r:id="rId5"/>
    <p:sldId id="370" r:id="rId6"/>
    <p:sldId id="371" r:id="rId7"/>
    <p:sldId id="390" r:id="rId8"/>
    <p:sldId id="325" r:id="rId9"/>
    <p:sldId id="326" r:id="rId10"/>
    <p:sldId id="329" r:id="rId11"/>
    <p:sldId id="330" r:id="rId12"/>
    <p:sldId id="331" r:id="rId13"/>
    <p:sldId id="335" r:id="rId14"/>
    <p:sldId id="336" r:id="rId15"/>
    <p:sldId id="289" r:id="rId16"/>
    <p:sldId id="290" r:id="rId17"/>
    <p:sldId id="333" r:id="rId18"/>
    <p:sldId id="334" r:id="rId19"/>
    <p:sldId id="291" r:id="rId20"/>
    <p:sldId id="295" r:id="rId21"/>
    <p:sldId id="347" r:id="rId22"/>
    <p:sldId id="387" r:id="rId23"/>
    <p:sldId id="351" r:id="rId24"/>
    <p:sldId id="349" r:id="rId25"/>
    <p:sldId id="396" r:id="rId26"/>
    <p:sldId id="384" r:id="rId27"/>
    <p:sldId id="353" r:id="rId28"/>
    <p:sldId id="355" r:id="rId29"/>
    <p:sldId id="358" r:id="rId30"/>
    <p:sldId id="397" r:id="rId31"/>
    <p:sldId id="359" r:id="rId32"/>
    <p:sldId id="360" r:id="rId33"/>
    <p:sldId id="361" r:id="rId34"/>
    <p:sldId id="365" r:id="rId35"/>
    <p:sldId id="394" r:id="rId36"/>
    <p:sldId id="389" r:id="rId37"/>
    <p:sldId id="379" r:id="rId38"/>
    <p:sldId id="395" r:id="rId39"/>
    <p:sldId id="386" r:id="rId40"/>
    <p:sldId id="375" r:id="rId41"/>
    <p:sldId id="376" r:id="rId42"/>
    <p:sldId id="377" r:id="rId43"/>
    <p:sldId id="383" r:id="rId44"/>
    <p:sldId id="381" r:id="rId45"/>
    <p:sldId id="398" r:id="rId46"/>
    <p:sldId id="388" r:id="rId47"/>
    <p:sldId id="399" r:id="rId48"/>
    <p:sldId id="378" r:id="rId49"/>
    <p:sldId id="391" r:id="rId50"/>
    <p:sldId id="367" r:id="rId51"/>
    <p:sldId id="380" r:id="rId52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00"/>
    <a:srgbClr val="FF3300"/>
    <a:srgbClr val="00FFFF"/>
    <a:srgbClr val="009900"/>
    <a:srgbClr val="800000"/>
    <a:srgbClr val="0000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2" autoAdjust="0"/>
    <p:restoredTop sz="94660"/>
  </p:normalViewPr>
  <p:slideViewPr>
    <p:cSldViewPr>
      <p:cViewPr>
        <p:scale>
          <a:sx n="100" d="100"/>
          <a:sy n="100" d="100"/>
        </p:scale>
        <p:origin x="-1092" y="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6EB2403-9462-49A2-9150-4A6D15375C58}" type="datetimeFigureOut">
              <a:rPr lang="uk-UA"/>
              <a:pPr>
                <a:defRPr/>
              </a:pPr>
              <a:t>03.12.2017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DAE08A8-42F4-4B47-AE00-42180DA14D5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204240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1F744E-3AB9-494E-98EF-28A3B8034E64}" type="slidenum">
              <a:rPr 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uk-U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2D5E39-B525-4F28-B431-2E94E850FC64}" type="slidenum">
              <a:rPr 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uk-U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85C018-519B-4562-B13B-CA334D7627C4}" type="slidenum">
              <a:rPr 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uk-U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656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A754D983-A333-4A19-89CD-E562C8D7AEF6}" type="slidenum">
              <a:rPr lang="uk-UA" sz="1200">
                <a:latin typeface="Calibri" pitchFamily="34" charset="0"/>
              </a:rPr>
              <a:pPr algn="r" eaLnBrk="1" hangingPunct="1"/>
              <a:t>21</a:t>
            </a:fld>
            <a:endParaRPr lang="uk-UA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266CE8-2D68-4BF3-8DDD-DAD2031BBE51}" type="slidenum">
              <a:rPr 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uk-U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530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BCED18A-0F2A-4B46-99FF-EB47E2DD85A6}" type="slidenum">
              <a:rPr lang="uk-UA" sz="1200">
                <a:latin typeface="Calibri" pitchFamily="34" charset="0"/>
              </a:rPr>
              <a:pPr algn="r" eaLnBrk="1" hangingPunct="1"/>
              <a:t>10</a:t>
            </a:fld>
            <a:endParaRPr lang="uk-UA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E1E3F08-FCD9-4561-BF10-E3406F9A1F9E}" type="slidenum">
              <a:rPr lang="uk-UA" sz="1200">
                <a:latin typeface="Calibri" pitchFamily="34" charset="0"/>
              </a:rPr>
              <a:pPr algn="r" eaLnBrk="1" hangingPunct="1"/>
              <a:t>11</a:t>
            </a:fld>
            <a:endParaRPr lang="uk-UA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fld id="{B302D59F-9068-4CE2-9420-33C27367ABF6}" type="slidenum">
              <a:rPr lang="ru-RU" sz="1200"/>
              <a:pPr algn="r"/>
              <a:t>14</a:t>
            </a:fld>
            <a:endParaRPr lang="ru-RU" sz="120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</a:pPr>
            <a:r>
              <a:rPr lang="uk-UA" b="1" smtClean="0"/>
              <a:t>ЗМІСТ</a:t>
            </a:r>
            <a:endParaRPr lang="uk-UA" smtClean="0"/>
          </a:p>
          <a:p>
            <a:pPr marL="228600" indent="-228600" eaLnBrk="1" hangingPunct="1">
              <a:spcBef>
                <a:spcPct val="0"/>
              </a:spcBef>
            </a:pPr>
            <a:r>
              <a:rPr lang="uk-UA" smtClean="0"/>
              <a:t>ВСТУП												3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uk-UA" smtClean="0"/>
              <a:t>Групова територіальність								4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uk-UA" smtClean="0"/>
              <a:t>Колонії морських птахів								7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uk-UA" smtClean="0"/>
              <a:t>Мурашині колонії									9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uk-UA" smtClean="0"/>
              <a:t>Колонії пінгвіна імператорського					        13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uk-UA" smtClean="0"/>
              <a:t>ВИСНОВКИ										        19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uk-UA" smtClean="0"/>
              <a:t>СПИСОК ВИКОРИСТАНИХ ДЖЕРЕЛ				                            20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uk-UA" smtClean="0"/>
              <a:t>ДОДАТКИ											        21</a:t>
            </a: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C55BD2-7E27-445F-879A-634D99E7B4FA}" type="slidenum">
              <a:rPr 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uk-U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B1F806-910E-4E68-87C9-F17DDC73BEE1}" type="slidenum">
              <a:rPr 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uk-U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246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956AD60-DD63-40AE-9E1F-5697E5134FD1}" type="slidenum">
              <a:rPr lang="uk-UA" sz="1200">
                <a:latin typeface="Calibri" pitchFamily="34" charset="0"/>
              </a:rPr>
              <a:pPr algn="r" eaLnBrk="1" hangingPunct="1"/>
              <a:t>17</a:t>
            </a:fld>
            <a:endParaRPr lang="uk-UA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349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0A217317-7C58-44E2-87D2-8BE93CF47392}" type="slidenum">
              <a:rPr lang="uk-UA" sz="1200">
                <a:latin typeface="Calibri" pitchFamily="34" charset="0"/>
              </a:rPr>
              <a:pPr algn="r" eaLnBrk="1" hangingPunct="1"/>
              <a:t>18</a:t>
            </a:fld>
            <a:endParaRPr lang="uk-UA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830 w 5740"/>
                <a:gd name="T1" fmla="*/ 33 h 4316"/>
                <a:gd name="T2" fmla="*/ 0 w 5740"/>
                <a:gd name="T3" fmla="*/ 33 h 4316"/>
                <a:gd name="T4" fmla="*/ 0 w 5740"/>
                <a:gd name="T5" fmla="*/ 0 h 4316"/>
                <a:gd name="T6" fmla="*/ 5830 w 5740"/>
                <a:gd name="T7" fmla="*/ 0 h 4316"/>
                <a:gd name="T8" fmla="*/ 5830 w 5740"/>
                <a:gd name="T9" fmla="*/ 33 h 4316"/>
                <a:gd name="T10" fmla="*/ 5830 w 5740"/>
                <a:gd name="T11" fmla="*/ 33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4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4 w 382"/>
                  <a:gd name="T19" fmla="*/ 96 h 96"/>
                  <a:gd name="T20" fmla="*/ 268 w 382"/>
                  <a:gd name="T21" fmla="*/ 90 h 96"/>
                  <a:gd name="T22" fmla="*/ 316 w 382"/>
                  <a:gd name="T23" fmla="*/ 84 h 96"/>
                  <a:gd name="T24" fmla="*/ 357 w 382"/>
                  <a:gd name="T25" fmla="*/ 66 h 96"/>
                  <a:gd name="T26" fmla="*/ 387 w 382"/>
                  <a:gd name="T27" fmla="*/ 42 h 96"/>
                  <a:gd name="T28" fmla="*/ 381 w 382"/>
                  <a:gd name="T29" fmla="*/ 42 h 96"/>
                  <a:gd name="T30" fmla="*/ 351 w 382"/>
                  <a:gd name="T31" fmla="*/ 66 h 96"/>
                  <a:gd name="T32" fmla="*/ 310 w 382"/>
                  <a:gd name="T33" fmla="*/ 78 h 96"/>
                  <a:gd name="T34" fmla="*/ 268 w 382"/>
                  <a:gd name="T35" fmla="*/ 90 h 96"/>
                  <a:gd name="T36" fmla="*/ 214 w 382"/>
                  <a:gd name="T37" fmla="*/ 96 h 96"/>
                  <a:gd name="T38" fmla="*/ 214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4 w 185"/>
                  <a:gd name="T5" fmla="*/ 36 h 210"/>
                  <a:gd name="T6" fmla="*/ 160 w 185"/>
                  <a:gd name="T7" fmla="*/ 72 h 210"/>
                  <a:gd name="T8" fmla="*/ 166 w 185"/>
                  <a:gd name="T9" fmla="*/ 90 h 210"/>
                  <a:gd name="T10" fmla="*/ 172 w 185"/>
                  <a:gd name="T11" fmla="*/ 114 h 210"/>
                  <a:gd name="T12" fmla="*/ 166 w 185"/>
                  <a:gd name="T13" fmla="*/ 138 h 210"/>
                  <a:gd name="T14" fmla="*/ 154 w 185"/>
                  <a:gd name="T15" fmla="*/ 162 h 210"/>
                  <a:gd name="T16" fmla="*/ 124 w 185"/>
                  <a:gd name="T17" fmla="*/ 180 h 210"/>
                  <a:gd name="T18" fmla="*/ 90 w 185"/>
                  <a:gd name="T19" fmla="*/ 198 h 210"/>
                  <a:gd name="T20" fmla="*/ 101 w 185"/>
                  <a:gd name="T21" fmla="*/ 210 h 210"/>
                  <a:gd name="T22" fmla="*/ 136 w 185"/>
                  <a:gd name="T23" fmla="*/ 192 h 210"/>
                  <a:gd name="T24" fmla="*/ 166 w 185"/>
                  <a:gd name="T25" fmla="*/ 168 h 210"/>
                  <a:gd name="T26" fmla="*/ 184 w 185"/>
                  <a:gd name="T27" fmla="*/ 144 h 210"/>
                  <a:gd name="T28" fmla="*/ 190 w 185"/>
                  <a:gd name="T29" fmla="*/ 114 h 210"/>
                  <a:gd name="T30" fmla="*/ 184 w 185"/>
                  <a:gd name="T31" fmla="*/ 90 h 210"/>
                  <a:gd name="T32" fmla="*/ 178 w 185"/>
                  <a:gd name="T33" fmla="*/ 66 h 210"/>
                  <a:gd name="T34" fmla="*/ 160 w 185"/>
                  <a:gd name="T35" fmla="*/ 48 h 210"/>
                  <a:gd name="T36" fmla="*/ 136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172098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2099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21F60-C38F-4CDA-B951-C273BC492445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3F361-B451-4747-8F60-61489D2BD7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898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EE5BD-7F36-4FB1-A135-1E915B43B5EF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199C3-9648-4B0B-907B-008E613DB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498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A7502-F032-480F-B2A4-DE769097C6AA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A2312-1555-42FF-8C58-23D04B488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255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FAFA5-9A39-4561-98CE-4495A60F9571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57D1B-FCB1-4885-85F2-46B10807A1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115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6F795-496E-4288-9EDE-223FB241C198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1FECD-5D78-4864-B3B5-F8A79A969A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212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050BE-D841-4502-8F47-63A1A925EBB0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F80B3-E67E-4AA0-897C-FB45ADF28B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294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D9BDD-E830-48FF-A5A5-F960DEE7A582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D74A3-E7FC-4372-AF7B-84CB1E13D6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264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CA569-006B-4153-B848-207310182E68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EA768-9D09-4E2B-8A8E-41E53C99B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22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CED33-B2CD-40EE-B5B6-045A5ABE6F98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21972-196D-4AED-92A5-81D623103F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318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05195-E0FC-45D9-8A84-736B7EB7119C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D131D-0D16-45A4-8A90-2A8115ADA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090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B1BB4-7D61-4DF7-AB95-989867C667EC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36EB8-A41D-43FB-943E-694F791F9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972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uk-UA"/>
          </a:p>
        </p:txBody>
      </p:sp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830 w 5740"/>
                <a:gd name="T1" fmla="*/ 33 h 4316"/>
                <a:gd name="T2" fmla="*/ 0 w 5740"/>
                <a:gd name="T3" fmla="*/ 33 h 4316"/>
                <a:gd name="T4" fmla="*/ 0 w 5740"/>
                <a:gd name="T5" fmla="*/ 0 h 4316"/>
                <a:gd name="T6" fmla="*/ 5830 w 5740"/>
                <a:gd name="T7" fmla="*/ 0 h 4316"/>
                <a:gd name="T8" fmla="*/ 5830 w 5740"/>
                <a:gd name="T9" fmla="*/ 33 h 4316"/>
                <a:gd name="T10" fmla="*/ 5830 w 5740"/>
                <a:gd name="T11" fmla="*/ 33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58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71014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15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16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17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18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19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20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21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22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23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24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2059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71026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27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28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29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30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31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32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33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34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35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36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37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103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04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1040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41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42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108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60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71045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46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47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48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49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50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51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081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1053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54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55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56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57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58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59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60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1061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2061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2062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4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4 w 382"/>
                  <a:gd name="T19" fmla="*/ 96 h 96"/>
                  <a:gd name="T20" fmla="*/ 268 w 382"/>
                  <a:gd name="T21" fmla="*/ 90 h 96"/>
                  <a:gd name="T22" fmla="*/ 316 w 382"/>
                  <a:gd name="T23" fmla="*/ 84 h 96"/>
                  <a:gd name="T24" fmla="*/ 357 w 382"/>
                  <a:gd name="T25" fmla="*/ 66 h 96"/>
                  <a:gd name="T26" fmla="*/ 387 w 382"/>
                  <a:gd name="T27" fmla="*/ 42 h 96"/>
                  <a:gd name="T28" fmla="*/ 381 w 382"/>
                  <a:gd name="T29" fmla="*/ 42 h 96"/>
                  <a:gd name="T30" fmla="*/ 351 w 382"/>
                  <a:gd name="T31" fmla="*/ 66 h 96"/>
                  <a:gd name="T32" fmla="*/ 310 w 382"/>
                  <a:gd name="T33" fmla="*/ 78 h 96"/>
                  <a:gd name="T34" fmla="*/ 268 w 382"/>
                  <a:gd name="T35" fmla="*/ 90 h 96"/>
                  <a:gd name="T36" fmla="*/ 214 w 382"/>
                  <a:gd name="T37" fmla="*/ 96 h 96"/>
                  <a:gd name="T38" fmla="*/ 214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3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4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5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6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7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4 w 185"/>
                  <a:gd name="T5" fmla="*/ 36 h 210"/>
                  <a:gd name="T6" fmla="*/ 160 w 185"/>
                  <a:gd name="T7" fmla="*/ 72 h 210"/>
                  <a:gd name="T8" fmla="*/ 166 w 185"/>
                  <a:gd name="T9" fmla="*/ 90 h 210"/>
                  <a:gd name="T10" fmla="*/ 172 w 185"/>
                  <a:gd name="T11" fmla="*/ 114 h 210"/>
                  <a:gd name="T12" fmla="*/ 166 w 185"/>
                  <a:gd name="T13" fmla="*/ 138 h 210"/>
                  <a:gd name="T14" fmla="*/ 154 w 185"/>
                  <a:gd name="T15" fmla="*/ 162 h 210"/>
                  <a:gd name="T16" fmla="*/ 124 w 185"/>
                  <a:gd name="T17" fmla="*/ 180 h 210"/>
                  <a:gd name="T18" fmla="*/ 90 w 185"/>
                  <a:gd name="T19" fmla="*/ 198 h 210"/>
                  <a:gd name="T20" fmla="*/ 101 w 185"/>
                  <a:gd name="T21" fmla="*/ 210 h 210"/>
                  <a:gd name="T22" fmla="*/ 136 w 185"/>
                  <a:gd name="T23" fmla="*/ 192 h 210"/>
                  <a:gd name="T24" fmla="*/ 166 w 185"/>
                  <a:gd name="T25" fmla="*/ 168 h 210"/>
                  <a:gd name="T26" fmla="*/ 184 w 185"/>
                  <a:gd name="T27" fmla="*/ 144 h 210"/>
                  <a:gd name="T28" fmla="*/ 190 w 185"/>
                  <a:gd name="T29" fmla="*/ 114 h 210"/>
                  <a:gd name="T30" fmla="*/ 184 w 185"/>
                  <a:gd name="T31" fmla="*/ 90 h 210"/>
                  <a:gd name="T32" fmla="*/ 178 w 185"/>
                  <a:gd name="T33" fmla="*/ 66 h 210"/>
                  <a:gd name="T34" fmla="*/ 160 w 185"/>
                  <a:gd name="T35" fmla="*/ 48 h 210"/>
                  <a:gd name="T36" fmla="*/ 136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8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2069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2070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71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72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73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17107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1076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1077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3F0AC30-42E4-4944-8FF9-E80568B5E685}" type="datetimeFigureOut">
              <a:rPr lang="uk-UA"/>
              <a:pPr>
                <a:defRPr/>
              </a:pPr>
              <a:t>03.12.2017</a:t>
            </a:fld>
            <a:endParaRPr lang="ru-RU"/>
          </a:p>
        </p:txBody>
      </p:sp>
      <p:sp>
        <p:nvSpPr>
          <p:cNvPr id="171078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1079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16FB2AB-02E2-4976-8C5A-3D6DC8A061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6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gif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9;&#1088;&#1086;&#1082;.%20&#1056;&#1110;&#1079;&#1085;&#1086;&#1084;&#1072;&#1085;&#1110;&#1090;&#1085;&#1110;&#1089;&#1090;&#1100;%20&#1087;&#1090;&#1072;&#1093;&#1110;&#1074;\&#1051;&#1091;&#1095;&#1096;&#1080;&#1077;%20&#1079;&#1074;&#1091;&#1082;&#1080;%20&#1087;&#1088;&#1080;&#1088;&#1086;&#1076;&#1099;%20-%20&#1087;&#1077;&#1085;&#1080;&#1077;%20&#1087;&#1090;&#1080;&#1094;%20(mp3ostrov.com).mp3" TargetMode="External"/><Relationship Id="rId6" Type="http://schemas.openxmlformats.org/officeDocument/2006/relationships/image" Target="../media/image4.gif"/><Relationship Id="rId11" Type="http://schemas.openxmlformats.org/officeDocument/2006/relationships/image" Target="../media/image9.gif"/><Relationship Id="rId5" Type="http://schemas.openxmlformats.org/officeDocument/2006/relationships/image" Target="../media/image3.gif"/><Relationship Id="rId10" Type="http://schemas.openxmlformats.org/officeDocument/2006/relationships/image" Target="../media/image8.png"/><Relationship Id="rId4" Type="http://schemas.openxmlformats.org/officeDocument/2006/relationships/image" Target="../media/image2.gif"/><Relationship Id="rId9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ellf.ru/uploads/posts/2008-12/1230655198_20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12" Type="http://schemas.openxmlformats.org/officeDocument/2006/relationships/image" Target="../media/image81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eg"/><Relationship Id="rId11" Type="http://schemas.openxmlformats.org/officeDocument/2006/relationships/image" Target="../media/image93.jpeg"/><Relationship Id="rId5" Type="http://schemas.openxmlformats.org/officeDocument/2006/relationships/image" Target="../media/image88.jpeg"/><Relationship Id="rId10" Type="http://schemas.openxmlformats.org/officeDocument/2006/relationships/image" Target="../media/image92.jpeg"/><Relationship Id="rId4" Type="http://schemas.openxmlformats.org/officeDocument/2006/relationships/image" Target="../media/image87.jpeg"/><Relationship Id="rId9" Type="http://schemas.openxmlformats.org/officeDocument/2006/relationships/image" Target="../media/image9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jpeg"/><Relationship Id="rId4" Type="http://schemas.openxmlformats.org/officeDocument/2006/relationships/image" Target="../media/image4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9;&#1088;&#1086;&#1082;.%20&#1056;&#1110;&#1079;&#1085;&#1086;&#1084;&#1072;&#1085;&#1110;&#1090;&#1085;&#1110;&#1089;&#1090;&#1100;%20&#1087;&#1090;&#1072;&#1093;&#1110;&#1074;\&#1047;&#1074;&#1091;&#1082;%20&#1089;&#1086;&#1083;&#1086;&#1074;&#1100;&#1103;.mp3" TargetMode="External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9;&#1088;&#1086;&#1082;.%20&#1056;&#1110;&#1079;&#1085;&#1086;&#1084;&#1072;&#1085;&#1110;&#1090;&#1085;&#1110;&#1089;&#1090;&#1100;%20&#1087;&#1090;&#1072;&#1093;&#1110;&#1074;\Golosa%20Ptic%20-%20&#1057;&#1082;&#1074;&#1086;&#1088;&#1077;&#1094;%20(musico.cc).mp3" TargetMode="External"/><Relationship Id="rId4" Type="http://schemas.openxmlformats.org/officeDocument/2006/relationships/image" Target="../media/image10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gif"/><Relationship Id="rId2" Type="http://schemas.openxmlformats.org/officeDocument/2006/relationships/image" Target="../media/image105.gi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gif"/><Relationship Id="rId2" Type="http://schemas.openxmlformats.org/officeDocument/2006/relationships/image" Target="../media/image107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20264" y="642918"/>
            <a:ext cx="58221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  </a:t>
            </a:r>
          </a:p>
        </p:txBody>
      </p:sp>
      <p:pic>
        <p:nvPicPr>
          <p:cNvPr id="1026" name="Picture 2" descr="C:\Users\Людмила\Desktop\фото\Разделители с животными\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513" y="5373216"/>
            <a:ext cx="6429375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450" y="0"/>
            <a:ext cx="3384550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2" descr="http://s11.radikal.ru/i184/1102/f3/af5e6578654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364" y="-19397"/>
            <a:ext cx="14859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4" descr="Птицы синицы среди цветов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068638"/>
            <a:ext cx="2338387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5" descr="http://odvas.ru/_ph/100/1/732710477.jpg?1505753580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50" y="2060575"/>
            <a:ext cx="216058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2" descr="Снегирь - Птицы анимированные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268760"/>
            <a:ext cx="1917700" cy="235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7" descr="Анимация Птицы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6" y="3689350"/>
            <a:ext cx="2276750" cy="1611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Лучшие звуки природы - пение птиц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5004048" y="5656398"/>
            <a:ext cx="648072" cy="648072"/>
          </a:xfrm>
          <a:prstGeom prst="rect">
            <a:avLst/>
          </a:prstGeom>
        </p:spPr>
      </p:pic>
      <p:pic>
        <p:nvPicPr>
          <p:cNvPr id="12" name="Picture 4" descr="http://s019.radikal.ru/i612/1210/30/276a0cc77a44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86" y="5143512"/>
            <a:ext cx="857256" cy="1356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890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2-конечная звезда 3"/>
          <p:cNvSpPr/>
          <p:nvPr/>
        </p:nvSpPr>
        <p:spPr>
          <a:xfrm>
            <a:off x="142875" y="214313"/>
            <a:ext cx="8429625" cy="6215062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7800" b="1">
                <a:solidFill>
                  <a:srgbClr val="FFFF00"/>
                </a:solidFill>
                <a:latin typeface="Times New Roman" pitchFamily="18" charset="0"/>
              </a:rPr>
              <a:t>Пінгвіни 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580063" y="1700213"/>
            <a:ext cx="3352800" cy="4105275"/>
          </a:xfrm>
        </p:spPr>
        <p:txBody>
          <a:bodyPr anchor="b" anchorCtr="0">
            <a:normAutofit fontScale="90000"/>
          </a:bodyPr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002060"/>
                </a:solidFill>
              </a:rPr>
              <a:t/>
            </a:r>
            <a:br>
              <a:rPr lang="uk-UA" b="1" dirty="0" smtClean="0">
                <a:solidFill>
                  <a:srgbClr val="002060"/>
                </a:solidFill>
              </a:rPr>
            </a:b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</a:rPr>
              <a:t>ІМПЕРАТОРСЬКИЙ ПІНГВІН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</a:rPr>
              <a:t/>
            </a:r>
            <a:br>
              <a:rPr lang="uk-UA" sz="2800" b="1" dirty="0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</a:rPr>
              <a:t/>
            </a:r>
            <a:br>
              <a:rPr lang="uk-UA" sz="2800" b="1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</a:rPr>
              <a:t/>
            </a:r>
            <a:br>
              <a:rPr lang="uk-UA" sz="2400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</a:rPr>
              <a:t>Імператорський пінгвін досягає росту до 1.30м., і важить 50 кг. Це найбільший птах серед пінгвінів. Замість крил має ласти, покрив утворений дрібним пір'ям.</a:t>
            </a:r>
            <a:br>
              <a:rPr lang="uk-UA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178179" name="Picture 2" descr="Emperor Penguin Manchot empereu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14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580063" y="333375"/>
            <a:ext cx="3313112" cy="2651125"/>
          </a:xfrm>
        </p:spPr>
        <p:txBody>
          <a:bodyPr anchor="b" anchorCtr="0">
            <a:normAutofit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rgbClr val="FFFF00"/>
                </a:solidFill>
                <a:latin typeface="Times New Roman" pitchFamily="18" charset="0"/>
              </a:rPr>
              <a:t>МАЛІ  ПІНГВІНИ</a:t>
            </a:r>
            <a:br>
              <a:rPr lang="uk-UA" sz="2400" b="1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uk-UA" sz="2400" b="1" smtClean="0">
                <a:solidFill>
                  <a:srgbClr val="FFFF00"/>
                </a:solidFill>
                <a:latin typeface="Times New Roman" pitchFamily="18" charset="0"/>
              </a:rPr>
              <a:t/>
            </a:r>
            <a:br>
              <a:rPr lang="uk-UA" sz="2400" b="1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uk-UA" sz="2400" b="1" smtClean="0">
                <a:solidFill>
                  <a:schemeClr val="tx1"/>
                </a:solidFill>
                <a:latin typeface="Times New Roman" pitchFamily="18" charset="0"/>
              </a:rPr>
              <a:t>Найменший пінгвін - це малий пінгвін, сягає близько 40 см.,</a:t>
            </a:r>
            <a:r>
              <a:rPr lang="uk-UA" sz="2400" b="1" smtClean="0">
                <a:solidFill>
                  <a:schemeClr val="tx1"/>
                </a:solidFill>
              </a:rPr>
              <a:t/>
            </a:r>
            <a:br>
              <a:rPr lang="uk-UA" sz="2400" b="1" smtClean="0">
                <a:solidFill>
                  <a:schemeClr val="tx1"/>
                </a:solidFill>
              </a:rPr>
            </a:br>
            <a:endParaRPr lang="uk-UA" sz="2400" b="1" smtClean="0">
              <a:solidFill>
                <a:schemeClr val="tx1"/>
              </a:solidFill>
            </a:endParaRPr>
          </a:p>
        </p:txBody>
      </p:sp>
      <p:pic>
        <p:nvPicPr>
          <p:cNvPr id="180227" name="Picture 2" descr="Картинка 13 из 17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14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0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4652963"/>
            <a:ext cx="8229600" cy="12858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uk-UA" sz="800" smtClean="0"/>
          </a:p>
          <a:p>
            <a:pPr eaLnBrk="1" hangingPunct="1">
              <a:lnSpc>
                <a:spcPct val="80000"/>
              </a:lnSpc>
              <a:defRPr/>
            </a:pPr>
            <a:endParaRPr lang="uk-UA" sz="800" smtClean="0"/>
          </a:p>
          <a:p>
            <a:pPr eaLnBrk="1" hangingPunct="1">
              <a:lnSpc>
                <a:spcPct val="80000"/>
              </a:lnSpc>
              <a:defRPr/>
            </a:pPr>
            <a:endParaRPr lang="uk-UA" sz="800" smtClean="0"/>
          </a:p>
          <a:p>
            <a:pPr eaLnBrk="1" hangingPunct="1">
              <a:lnSpc>
                <a:spcPct val="80000"/>
              </a:lnSpc>
              <a:defRPr/>
            </a:pPr>
            <a:endParaRPr lang="uk-UA" sz="800" smtClean="0"/>
          </a:p>
          <a:p>
            <a:pPr eaLnBrk="1" hangingPunct="1">
              <a:lnSpc>
                <a:spcPct val="80000"/>
              </a:lnSpc>
              <a:defRPr/>
            </a:pPr>
            <a:endParaRPr lang="uk-UA" sz="800" smtClean="0"/>
          </a:p>
          <a:p>
            <a:pPr eaLnBrk="1" hangingPunct="1">
              <a:lnSpc>
                <a:spcPct val="80000"/>
              </a:lnSpc>
              <a:defRPr/>
            </a:pPr>
            <a:endParaRPr lang="uk-UA" sz="800" smtClean="0"/>
          </a:p>
          <a:p>
            <a:pPr eaLnBrk="1" hangingPunct="1">
              <a:lnSpc>
                <a:spcPct val="80000"/>
              </a:lnSpc>
              <a:defRPr/>
            </a:pPr>
            <a:endParaRPr lang="uk-UA" sz="800" smtClean="0"/>
          </a:p>
          <a:p>
            <a:pPr eaLnBrk="1" hangingPunct="1">
              <a:lnSpc>
                <a:spcPct val="80000"/>
              </a:lnSpc>
              <a:defRPr/>
            </a:pPr>
            <a:endParaRPr lang="uk-UA" sz="800" smtClean="0"/>
          </a:p>
          <a:p>
            <a:pPr eaLnBrk="1" hangingPunct="1">
              <a:lnSpc>
                <a:spcPct val="80000"/>
              </a:lnSpc>
              <a:defRPr/>
            </a:pPr>
            <a:endParaRPr lang="uk-UA" sz="800" smtClean="0"/>
          </a:p>
          <a:p>
            <a:pPr eaLnBrk="1" hangingPunct="1">
              <a:lnSpc>
                <a:spcPct val="80000"/>
              </a:lnSpc>
              <a:defRPr/>
            </a:pPr>
            <a:endParaRPr lang="uk-UA" sz="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800" smtClean="0"/>
          </a:p>
        </p:txBody>
      </p:sp>
      <p:pic>
        <p:nvPicPr>
          <p:cNvPr id="64516" name="Picture 4" descr="untitle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40313" cy="446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Picture 5" descr="i-pengu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0"/>
            <a:ext cx="3486150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8" name="Rectangle 6"/>
          <p:cNvSpPr>
            <a:spLocks noRot="1" noChangeArrowheads="1"/>
          </p:cNvSpPr>
          <p:nvPr/>
        </p:nvSpPr>
        <p:spPr bwMode="auto">
          <a:xfrm>
            <a:off x="539750" y="4724400"/>
            <a:ext cx="822960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uk-UA" sz="20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 суходолі пінгвіни пересуваються незграбно, перевалюючись з ноги на ногу. В разі небезпеки вони лягають черевом на сніг і швидко ковзають, загрібаючи його крильми і лапами. Пінгвіни не вміють літати і бігати, але прекрасно почуваються у воді, де полюють на дрібну рибу. Імператорський пінгвін здатний пірнати на глибину понад 200 метрів!!!</a:t>
            </a:r>
            <a:endParaRPr lang="ru-RU" sz="20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39750" y="5013325"/>
            <a:ext cx="8153400" cy="838200"/>
          </a:xfrm>
        </p:spPr>
        <p:txBody>
          <a:bodyPr lIns="91424" tIns="45712" rIns="91424" bIns="45712"/>
          <a:lstStyle/>
          <a:p>
            <a:pPr marL="0" indent="0" algn="ctr" eaLnBrk="1" hangingPunct="1">
              <a:lnSpc>
                <a:spcPct val="90000"/>
              </a:lnSpc>
              <a:buClr>
                <a:srgbClr val="000000"/>
              </a:buClr>
              <a:buFont typeface="Wingdings" pitchFamily="2" charset="2"/>
              <a:buNone/>
              <a:defRPr/>
            </a:pPr>
            <a:r>
              <a:rPr lang="uk-UA" sz="2400" b="1" smtClean="0">
                <a:latin typeface="Times New Roman" pitchFamily="18" charset="0"/>
              </a:rPr>
              <a:t>Пінгвіни живуть багатотисячними, а іноді й мільйонними колоніями. У колоніях вони поділяються на пари. Розмноження пінгвінів починається навесні, а в імператорського пінгвіна – в середині зими. </a:t>
            </a:r>
            <a:endParaRPr lang="ru-RU" sz="2400" b="1" smtClean="0">
              <a:latin typeface="Times New Roman" pitchFamily="18" charset="0"/>
            </a:endParaRPr>
          </a:p>
        </p:txBody>
      </p:sp>
      <p:pic>
        <p:nvPicPr>
          <p:cNvPr id="187395" name="Picture 3" descr="Рисунок2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1863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396" name="Picture 4" descr="Рисунок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38"/>
          <a:stretch>
            <a:fillRect/>
          </a:stretch>
        </p:blipFill>
        <p:spPr bwMode="auto">
          <a:xfrm>
            <a:off x="6102350" y="0"/>
            <a:ext cx="3041650" cy="46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2-конечная звезда 5"/>
          <p:cNvSpPr/>
          <p:nvPr/>
        </p:nvSpPr>
        <p:spPr>
          <a:xfrm>
            <a:off x="357188" y="0"/>
            <a:ext cx="8358187" cy="685800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/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uk-UA" sz="12800" b="1" dirty="0" err="1" smtClean="0">
                <a:solidFill>
                  <a:srgbClr val="FFFF00"/>
                </a:solidFill>
                <a:latin typeface="Monotype Corsiva" pitchFamily="66" charset="0"/>
              </a:rPr>
              <a:t>Безкілеві</a:t>
            </a:r>
            <a:endParaRPr lang="uk-UA" sz="12800" b="1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uk-UA" sz="12800" b="1" dirty="0" smtClean="0">
                <a:solidFill>
                  <a:srgbClr val="FFFF00"/>
                </a:solidFill>
                <a:latin typeface="Monotype Corsiva" pitchFamily="66" charset="0"/>
              </a:rPr>
              <a:t>птахи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787900" y="0"/>
            <a:ext cx="3844925" cy="1628775"/>
          </a:xfrm>
        </p:spPr>
        <p:txBody>
          <a:bodyPr anchor="b" anchorCtr="0">
            <a:normAutofit fontScale="90000"/>
          </a:bodyPr>
          <a:lstStyle/>
          <a:p>
            <a:pPr eaLnBrk="1" hangingPunct="1">
              <a:defRPr/>
            </a:pPr>
            <a:r>
              <a:rPr lang="uk-UA" sz="4200" smtClean="0">
                <a:solidFill>
                  <a:srgbClr val="002060"/>
                </a:solidFill>
              </a:rPr>
              <a:t>                                              </a:t>
            </a:r>
            <a:r>
              <a:rPr lang="uk-UA" sz="3600" b="1" smtClean="0">
                <a:solidFill>
                  <a:srgbClr val="FFFF00"/>
                </a:solidFill>
                <a:effectLst/>
                <a:latin typeface="Times New Roman" pitchFamily="18" charset="0"/>
              </a:rPr>
              <a:t>РЯД </a:t>
            </a:r>
            <a:br>
              <a:rPr lang="uk-UA" sz="3600" b="1" smtClean="0">
                <a:solidFill>
                  <a:srgbClr val="FFFF00"/>
                </a:solidFill>
                <a:effectLst/>
                <a:latin typeface="Times New Roman" pitchFamily="18" charset="0"/>
              </a:rPr>
            </a:br>
            <a:r>
              <a:rPr lang="uk-UA" sz="3600" b="1" smtClean="0">
                <a:solidFill>
                  <a:srgbClr val="FFFF00"/>
                </a:solidFill>
                <a:effectLst/>
                <a:latin typeface="Times New Roman" pitchFamily="18" charset="0"/>
              </a:rPr>
              <a:t>Африканські страуси</a:t>
            </a:r>
          </a:p>
        </p:txBody>
      </p:sp>
      <p:pic>
        <p:nvPicPr>
          <p:cNvPr id="12291" name="Picture 2" descr="Самка масайського страуса(Struthio camelus massaicus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5076825" y="2205038"/>
            <a:ext cx="381635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sz="2000" b="1">
                <a:latin typeface="Times New Roman" pitchFamily="18" charset="0"/>
              </a:rPr>
              <a:t>Це найбільший  сучасний птах, заввишки 3м., а його маса до 175 кг. Бігає зі швидкістю 70 км/год., а довжина його кроку сягає 5 метрів. </a:t>
            </a:r>
            <a:endParaRPr lang="ru-RU" sz="2000" b="1">
              <a:latin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286375" y="214313"/>
            <a:ext cx="3678238" cy="5159375"/>
          </a:xfrm>
        </p:spPr>
        <p:txBody>
          <a:bodyPr anchor="b" anchorCtr="0">
            <a:normAutofit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rgbClr val="FFFF00"/>
                </a:solidFill>
                <a:latin typeface="Times New Roman" pitchFamily="18" charset="0"/>
              </a:rPr>
              <a:t>РЯД </a:t>
            </a:r>
            <a:br>
              <a:rPr lang="uk-UA" sz="2400" b="1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uk-UA" sz="2800" b="1" smtClean="0">
                <a:solidFill>
                  <a:srgbClr val="FFFF00"/>
                </a:solidFill>
                <a:latin typeface="Times New Roman" pitchFamily="18" charset="0"/>
              </a:rPr>
              <a:t>Американські страуси</a:t>
            </a:r>
            <a:r>
              <a:rPr lang="uk-UA" sz="2400" b="1" smtClean="0">
                <a:solidFill>
                  <a:srgbClr val="FFFF00"/>
                </a:solidFill>
                <a:latin typeface="Times New Roman" pitchFamily="18" charset="0"/>
              </a:rPr>
              <a:t/>
            </a:r>
            <a:br>
              <a:rPr lang="uk-UA" sz="2400" b="1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uk-UA" sz="2400" smtClean="0">
                <a:solidFill>
                  <a:srgbClr val="FFFF00"/>
                </a:solidFill>
                <a:latin typeface="Times New Roman" pitchFamily="18" charset="0"/>
              </a:rPr>
              <a:t/>
            </a:r>
            <a:br>
              <a:rPr lang="uk-UA" sz="2400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uk-UA" sz="2400" b="1" smtClean="0">
                <a:solidFill>
                  <a:srgbClr val="FF0000"/>
                </a:solidFill>
                <a:latin typeface="Times New Roman" pitchFamily="18" charset="0"/>
              </a:rPr>
              <a:t>НАНДУ</a:t>
            </a:r>
            <a:br>
              <a:rPr lang="uk-UA" sz="2400" b="1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uk-UA" sz="1800" smtClean="0">
                <a:solidFill>
                  <a:srgbClr val="C00000"/>
                </a:solidFill>
              </a:rPr>
              <a:t/>
            </a:r>
            <a:br>
              <a:rPr lang="uk-UA" sz="1800" smtClean="0">
                <a:solidFill>
                  <a:srgbClr val="C00000"/>
                </a:solidFill>
              </a:rPr>
            </a:br>
            <a:r>
              <a:rPr lang="uk-UA" sz="1800" b="1" smtClean="0">
                <a:solidFill>
                  <a:schemeClr val="tx1"/>
                </a:solidFill>
                <a:latin typeface="Times New Roman" pitchFamily="18" charset="0"/>
              </a:rPr>
              <a:t>Це великі птахи, хоча й менші за розміром від африканського страуса. Особливостями зовнішньої будови американського страуса є відсутність великих пер на хвості й крилах. Висота цих страусів до 1,5 м., а маса – близько 50 кілограмів. </a:t>
            </a:r>
            <a:br>
              <a:rPr lang="uk-UA" sz="1800" b="1" smtClean="0">
                <a:solidFill>
                  <a:schemeClr val="tx1"/>
                </a:solidFill>
                <a:latin typeface="Times New Roman" pitchFamily="18" charset="0"/>
              </a:rPr>
            </a:br>
            <a:endParaRPr lang="uk-UA" sz="1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2275" name="Picture 2" descr="Американський нанду (Rhea americana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14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435600" y="115888"/>
            <a:ext cx="3529013" cy="5834062"/>
          </a:xfrm>
        </p:spPr>
        <p:txBody>
          <a:bodyPr anchor="b" anchorCtr="0">
            <a:normAutofit/>
          </a:bodyPr>
          <a:lstStyle/>
          <a:p>
            <a:pPr eaLnBrk="1" hangingPunct="1">
              <a:defRPr/>
            </a:pPr>
            <a:r>
              <a:rPr lang="uk-UA" sz="2000" b="1" smtClean="0">
                <a:solidFill>
                  <a:srgbClr val="FFFF00"/>
                </a:solidFill>
                <a:latin typeface="Times New Roman" pitchFamily="18" charset="0"/>
              </a:rPr>
              <a:t>РЯД</a:t>
            </a:r>
            <a:r>
              <a:rPr lang="uk-UA" sz="1800" b="1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br>
              <a:rPr lang="uk-UA" sz="1800" b="1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uk-UA" sz="2800" b="1" smtClean="0">
                <a:solidFill>
                  <a:srgbClr val="FFFF00"/>
                </a:solidFill>
                <a:latin typeface="Times New Roman" pitchFamily="18" charset="0"/>
              </a:rPr>
              <a:t>Австралійські страуси</a:t>
            </a:r>
            <a:r>
              <a:rPr lang="uk-UA" sz="2800" b="1" smtClean="0">
                <a:solidFill>
                  <a:srgbClr val="FFFF00"/>
                </a:solidFill>
              </a:rPr>
              <a:t>.</a:t>
            </a:r>
            <a:br>
              <a:rPr lang="uk-UA" sz="2800" b="1" smtClean="0">
                <a:solidFill>
                  <a:srgbClr val="FFFF00"/>
                </a:solidFill>
              </a:rPr>
            </a:br>
            <a:r>
              <a:rPr lang="uk-UA" sz="1800" b="1" smtClean="0"/>
              <a:t/>
            </a:r>
            <a:br>
              <a:rPr lang="uk-UA" sz="1800" b="1" smtClean="0"/>
            </a:b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</a:rPr>
              <a:t>ЕМУ</a:t>
            </a:r>
            <a:br>
              <a:rPr lang="uk-UA" sz="2800" b="1" smtClean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uk-UA" sz="1800" b="1" smtClean="0">
                <a:solidFill>
                  <a:srgbClr val="C00000"/>
                </a:solidFill>
              </a:rPr>
              <a:t/>
            </a:r>
            <a:br>
              <a:rPr lang="uk-UA" sz="1800" b="1" smtClean="0">
                <a:solidFill>
                  <a:srgbClr val="C00000"/>
                </a:solidFill>
              </a:rPr>
            </a:br>
            <a:r>
              <a:rPr lang="uk-UA" sz="1600" b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ЗВИЧАЙНЕ ОПЕРЕННЯ ЕМУ – ТЕМНОГО ЗАБАРВЛЕННЯ, А ДО ПЕРІОДУ ГНІЗДУВАННЯ ВОНО СТАЄ СВІТЛОКОРИЧНЕВИМ. ЦЕЙ НЕЗВИЧАЙНИЙ ПТАХ, ЩО НЕ ЛІТАЄ, Є БЛИЗЬКИМ РОДИЧЕМ КАЗУАРА, НАНДУ І АФРИКАНСЬКОГО СТРАУСА. УСІ ЦІ ПТАХИ МАЮТЬ ПОДІБНУ МІЖ СОБОЮ БУДОВУ ЧЕРЕПА І ОДНАКОВО ДОВГІ, СИЛЬНІ НОГИ.</a:t>
            </a:r>
            <a:r>
              <a:rPr lang="uk-UA" sz="3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8432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651500" y="115888"/>
            <a:ext cx="3214688" cy="5689600"/>
          </a:xfrm>
        </p:spPr>
        <p:txBody>
          <a:bodyPr anchor="b" anchorCtr="0">
            <a:normAutofit/>
          </a:bodyPr>
          <a:lstStyle/>
          <a:p>
            <a:pPr eaLnBrk="1" hangingPunct="1">
              <a:defRPr/>
            </a:pP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</a:rPr>
              <a:t>РЯД</a:t>
            </a:r>
            <a:br>
              <a:rPr lang="uk-UA" sz="2400" b="1" dirty="0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</a:rPr>
              <a:t> КІВІПОДІБНІ</a:t>
            </a:r>
            <a:br>
              <a:rPr lang="uk-UA" sz="2400" b="1" dirty="0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</a:rPr>
              <a:t/>
            </a:r>
            <a:br>
              <a:rPr lang="uk-UA" sz="1800" b="1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</a:rPr>
              <a:t>КІВІ ЗВИЧАЙНИЙ</a:t>
            </a:r>
            <a:br>
              <a:rPr lang="uk-UA" sz="28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uk-UA" sz="1800" dirty="0" smtClean="0">
                <a:solidFill>
                  <a:srgbClr val="C00000"/>
                </a:solidFill>
                <a:latin typeface="Times New Roman" pitchFamily="18" charset="0"/>
              </a:rPr>
              <a:t/>
            </a:r>
            <a:br>
              <a:rPr lang="uk-UA" sz="1800" dirty="0" smtClean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uk-UA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НАЙЗНАМЕНИТІШИЙ ПТАХ НОВОЇ ЗЕЛАНДІЇ. ВІН ВЕДЕ СКРИТНИЙ СПОСІБ ЖИТТЯ. ВДЕНЬ  КІВІ СПИТЬ У ДОБРЕ ЗАМАСКОВАНОМУ УКРИТТІ, А ГОДУВАТИСЬ ВИХОДИТЬ ТІЛЬКИ ВНОЧІ.МАЄ ДОВГИЙ ТОНКИЙ ДЗЬОБ, У НЬОГО ДОБРЕ РОЗВИНЕНИЙ НЮХ. ЗАВДЯКИ ЧУТЛИВОМУ НЮХУ І ВІБРИСАМ ВІН МОЖЕ ЗНАХОДИТИ  ПОЖИВУ НАВІТЬ У СУЦІЛЬНІЙ ТЕМРЯВІ.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29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95288" y="692150"/>
            <a:ext cx="8497887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sz="8000" b="1" dirty="0">
                <a:solidFill>
                  <a:schemeClr val="hlink"/>
                </a:solidFill>
                <a:latin typeface="Times New Roman" pitchFamily="18" charset="0"/>
              </a:rPr>
              <a:t>ТЕМА УРОКУ:</a:t>
            </a:r>
          </a:p>
          <a:p>
            <a:pPr algn="ctr" eaLnBrk="1" hangingPunct="1"/>
            <a:r>
              <a:rPr lang="uk-UA" sz="8000" b="1" dirty="0">
                <a:latin typeface="Times New Roman" pitchFamily="18" charset="0"/>
              </a:rPr>
              <a:t> </a:t>
            </a:r>
            <a:r>
              <a:rPr lang="uk-UA" sz="5400" b="1" dirty="0">
                <a:latin typeface="Times New Roman" pitchFamily="18" charset="0"/>
              </a:rPr>
              <a:t>“Різноманітність птахів.                             Роль у природі та значення у житті людини”</a:t>
            </a:r>
            <a:endParaRPr lang="ru-RU" sz="5400" b="1" dirty="0">
              <a:latin typeface="Times New Roman" pitchFamily="18" charset="0"/>
            </a:endParaRPr>
          </a:p>
        </p:txBody>
      </p:sp>
      <p:pic>
        <p:nvPicPr>
          <p:cNvPr id="5123" name="Picture 11" descr="Рисунок1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57150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2-конечная звезда 3"/>
          <p:cNvSpPr/>
          <p:nvPr/>
        </p:nvSpPr>
        <p:spPr>
          <a:xfrm>
            <a:off x="357188" y="0"/>
            <a:ext cx="8358187" cy="685800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800" b="1" dirty="0">
                <a:solidFill>
                  <a:srgbClr val="C00000"/>
                </a:solidFill>
                <a:latin typeface="Monotype Corsiva" pitchFamily="66" charset="0"/>
              </a:rPr>
              <a:t>Кілегруді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800" b="1" dirty="0">
                <a:solidFill>
                  <a:srgbClr val="C00000"/>
                </a:solidFill>
                <a:latin typeface="Monotype Corsiva" pitchFamily="66" charset="0"/>
              </a:rPr>
              <a:t>птахи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061" y="4365625"/>
            <a:ext cx="287972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97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43" y="4365625"/>
            <a:ext cx="2881313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978" name="Rectangle 10"/>
          <p:cNvSpPr>
            <a:spLocks noChangeArrowheads="1"/>
          </p:cNvSpPr>
          <p:nvPr/>
        </p:nvSpPr>
        <p:spPr bwMode="auto">
          <a:xfrm>
            <a:off x="3491880" y="188913"/>
            <a:ext cx="5472607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РЯД </a:t>
            </a:r>
            <a:r>
              <a:rPr lang="uk-UA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ГУСЕПОДІБНІ</a:t>
            </a:r>
            <a:endParaRPr lang="ru-RU" sz="3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11971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7500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980" name="Text Box 12"/>
          <p:cNvSpPr txBox="1">
            <a:spLocks noChangeArrowheads="1"/>
          </p:cNvSpPr>
          <p:nvPr/>
        </p:nvSpPr>
        <p:spPr bwMode="auto">
          <a:xfrm>
            <a:off x="250825" y="4437063"/>
            <a:ext cx="24495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 dirty="0">
                <a:latin typeface="Times New Roman" pitchFamily="18" charset="0"/>
              </a:rPr>
              <a:t>Чирок </a:t>
            </a:r>
            <a:r>
              <a:rPr lang="uk-UA" sz="2000" b="1" dirty="0" err="1">
                <a:latin typeface="Times New Roman" pitchFamily="18" charset="0"/>
              </a:rPr>
              <a:t>тріскунок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211981" name="Text Box 13"/>
          <p:cNvSpPr txBox="1">
            <a:spLocks noChangeArrowheads="1"/>
          </p:cNvSpPr>
          <p:nvPr/>
        </p:nvSpPr>
        <p:spPr bwMode="auto">
          <a:xfrm>
            <a:off x="179388" y="115888"/>
            <a:ext cx="25209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>
                <a:latin typeface="Times New Roman" pitchFamily="18" charset="0"/>
              </a:rPr>
              <a:t>Лебідь - шипун</a:t>
            </a:r>
            <a:endParaRPr lang="ru-RU" sz="2000" b="1">
              <a:latin typeface="Times New Roman" pitchFamily="18" charset="0"/>
            </a:endParaRPr>
          </a:p>
        </p:txBody>
      </p:sp>
      <p:sp>
        <p:nvSpPr>
          <p:cNvPr id="211982" name="Rectangle 14"/>
          <p:cNvSpPr>
            <a:spLocks noChangeArrowheads="1"/>
          </p:cNvSpPr>
          <p:nvPr/>
        </p:nvSpPr>
        <p:spPr bwMode="auto">
          <a:xfrm>
            <a:off x="3563938" y="4508500"/>
            <a:ext cx="1655762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uk-UA" sz="20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</a:t>
            </a:r>
            <a:r>
              <a:rPr lang="uk-UA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Крижень</a:t>
            </a:r>
            <a:endParaRPr lang="ru-RU" sz="20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11983" name="Picture 1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0"/>
          <a:stretch/>
        </p:blipFill>
        <p:spPr bwMode="auto">
          <a:xfrm>
            <a:off x="6300192" y="4365624"/>
            <a:ext cx="2737148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986" name="Text Box 18"/>
          <p:cNvSpPr txBox="1">
            <a:spLocks noChangeArrowheads="1"/>
          </p:cNvSpPr>
          <p:nvPr/>
        </p:nvSpPr>
        <p:spPr bwMode="auto">
          <a:xfrm>
            <a:off x="7559675" y="4581525"/>
            <a:ext cx="15843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 dirty="0">
                <a:latin typeface="Times New Roman" pitchFamily="18" charset="0"/>
              </a:rPr>
              <a:t>Гуска сіра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211987" name="Rectangle 19"/>
          <p:cNvSpPr>
            <a:spLocks noChangeArrowheads="1"/>
          </p:cNvSpPr>
          <p:nvPr/>
        </p:nvSpPr>
        <p:spPr bwMode="auto">
          <a:xfrm>
            <a:off x="3924300" y="836613"/>
            <a:ext cx="4537075" cy="267765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Об'єднує виводкових </a:t>
            </a:r>
            <a:br>
              <a:rPr lang="uk-UA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uk-UA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водоплавних </a:t>
            </a:r>
            <a:r>
              <a:rPr lang="uk-U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птахів. з </a:t>
            </a:r>
            <a:r>
              <a:rPr lang="uk-UA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довгою шиєю, пласким широким </a:t>
            </a:r>
            <a:r>
              <a:rPr lang="uk-U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дзьобом. Ноги у них короткі,  є  перетинка, </a:t>
            </a:r>
            <a:r>
              <a:rPr lang="uk-UA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що сполучає три пальці. Це відомі птахи: гуси, лебеді, качки.</a:t>
            </a:r>
            <a:r>
              <a:rPr lang="uk-UA" sz="2400" dirty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1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1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19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11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19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1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1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1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80" grpId="0"/>
      <p:bldP spid="211981" grpId="0"/>
      <p:bldP spid="211982" grpId="0"/>
      <p:bldP spid="2119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b="1" dirty="0" smtClean="0"/>
              <a:t>ПАМ</a:t>
            </a:r>
            <a:r>
              <a:rPr lang="en-US" b="1" dirty="0" smtClean="0"/>
              <a:t>’</a:t>
            </a:r>
            <a:r>
              <a:rPr lang="uk-UA" b="1" dirty="0" smtClean="0"/>
              <a:t>ЯТНИКИ ПТАХАМ</a:t>
            </a:r>
            <a:endParaRPr lang="ru-RU" b="1" dirty="0"/>
          </a:p>
        </p:txBody>
      </p:sp>
      <p:pic>
        <p:nvPicPr>
          <p:cNvPr id="27651" name="Содержимое 3" descr="http://images.myshared.ru/33/1324809/slide_1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6" r="12048" b="10255"/>
          <a:stretch>
            <a:fillRect/>
          </a:stretch>
        </p:blipFill>
        <p:spPr>
          <a:xfrm>
            <a:off x="395288" y="1628775"/>
            <a:ext cx="3387725" cy="2736850"/>
          </a:xfrm>
        </p:spPr>
      </p:pic>
      <p:pic>
        <p:nvPicPr>
          <p:cNvPr id="27652" name="Рисунок 4" descr="http://etsphoto.ru/photocache/1b/1b97de8844ccdee917f9992b6c4d24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11" t="36325" r="1389"/>
          <a:stretch>
            <a:fillRect/>
          </a:stretch>
        </p:blipFill>
        <p:spPr bwMode="auto">
          <a:xfrm>
            <a:off x="5651500" y="1412875"/>
            <a:ext cx="2665413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5" descr="Пам’ятники птаха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221163"/>
            <a:ext cx="280828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2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240506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11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746500"/>
            <a:ext cx="3203575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60350"/>
            <a:ext cx="7427913" cy="919163"/>
          </a:xfrm>
        </p:spPr>
        <p:txBody>
          <a:bodyPr/>
          <a:lstStyle/>
          <a:p>
            <a:pPr algn="l" eaLnBrk="1" hangingPunct="1">
              <a:defRPr/>
            </a:pPr>
            <a:r>
              <a:rPr lang="uk-UA" b="1" dirty="0" smtClean="0"/>
              <a:t>Ряд </a:t>
            </a:r>
            <a:r>
              <a:rPr lang="uk-UA" b="1" dirty="0" err="1" smtClean="0"/>
              <a:t>Журавлеподібні</a:t>
            </a:r>
            <a:endParaRPr lang="ru-RU" b="1" dirty="0" smtClean="0"/>
          </a:p>
        </p:txBody>
      </p:sp>
      <p:pic>
        <p:nvPicPr>
          <p:cNvPr id="21811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19475" y="2781300"/>
            <a:ext cx="2776538" cy="3644900"/>
          </a:xfrm>
        </p:spPr>
      </p:pic>
      <p:pic>
        <p:nvPicPr>
          <p:cNvPr id="2181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5988"/>
            <a:ext cx="3348038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118" name="Text Box 6"/>
          <p:cNvSpPr txBox="1">
            <a:spLocks noChangeArrowheads="1"/>
          </p:cNvSpPr>
          <p:nvPr/>
        </p:nvSpPr>
        <p:spPr bwMode="auto">
          <a:xfrm>
            <a:off x="4067175" y="6308725"/>
            <a:ext cx="1565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 dirty="0">
                <a:solidFill>
                  <a:srgbClr val="000000"/>
                </a:solidFill>
              </a:rPr>
              <a:t>    </a:t>
            </a:r>
            <a:r>
              <a:rPr lang="uk-UA" b="1" dirty="0"/>
              <a:t>Ж</a:t>
            </a:r>
            <a:r>
              <a:rPr lang="uk-UA" sz="2000" b="1" dirty="0">
                <a:latin typeface="Times New Roman" pitchFamily="18" charset="0"/>
              </a:rPr>
              <a:t>уравлі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218119" name="Text Box 7"/>
          <p:cNvSpPr txBox="1">
            <a:spLocks noChangeArrowheads="1"/>
          </p:cNvSpPr>
          <p:nvPr/>
        </p:nvSpPr>
        <p:spPr bwMode="auto">
          <a:xfrm>
            <a:off x="7885113" y="5516563"/>
            <a:ext cx="10175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>
                <a:solidFill>
                  <a:srgbClr val="000000"/>
                </a:solidFill>
                <a:latin typeface="Times New Roman" pitchFamily="18" charset="0"/>
              </a:rPr>
              <a:t>Дрохва</a:t>
            </a:r>
            <a:endParaRPr lang="ru-RU" sz="20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18120" name="Text Box 8"/>
          <p:cNvSpPr txBox="1">
            <a:spLocks noChangeArrowheads="1"/>
          </p:cNvSpPr>
          <p:nvPr/>
        </p:nvSpPr>
        <p:spPr bwMode="auto">
          <a:xfrm>
            <a:off x="107950" y="5373688"/>
            <a:ext cx="13604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>
                <a:solidFill>
                  <a:srgbClr val="000000"/>
                </a:solidFill>
                <a:latin typeface="Times New Roman" pitchFamily="18" charset="0"/>
              </a:rPr>
              <a:t>Пастушок</a:t>
            </a:r>
            <a:endParaRPr lang="ru-RU" sz="20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9706" name="Text Box 9"/>
          <p:cNvSpPr txBox="1">
            <a:spLocks noChangeArrowheads="1"/>
          </p:cNvSpPr>
          <p:nvPr/>
        </p:nvSpPr>
        <p:spPr bwMode="auto">
          <a:xfrm>
            <a:off x="2484438" y="1268413"/>
            <a:ext cx="650081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sz="2000" b="1" dirty="0">
                <a:latin typeface="Times New Roman" pitchFamily="18" charset="0"/>
              </a:rPr>
              <a:t>Виводкові птахи з стрункими довгими ногами та гострим дзьобом. Усі вони здатні швидко бігати. Гніздяться на території нашої країни. 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218123" name="Rectangle 11"/>
          <p:cNvSpPr>
            <a:spLocks noChangeArrowheads="1"/>
          </p:cNvSpPr>
          <p:nvPr/>
        </p:nvSpPr>
        <p:spPr bwMode="auto">
          <a:xfrm>
            <a:off x="468313" y="1558925"/>
            <a:ext cx="1800225" cy="6413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uk-UA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ОЧЕРЕТЯНКА</a:t>
            </a:r>
            <a:br>
              <a:rPr lang="uk-UA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8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8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8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8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8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8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8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8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8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8" grpId="0"/>
      <p:bldP spid="218119" grpId="0"/>
      <p:bldP spid="218120" grpId="0"/>
      <p:bldP spid="2181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7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41713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0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916113"/>
            <a:ext cx="316865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391025" y="188913"/>
            <a:ext cx="4752975" cy="774700"/>
          </a:xfrm>
        </p:spPr>
        <p:txBody>
          <a:bodyPr/>
          <a:lstStyle/>
          <a:p>
            <a:pPr eaLnBrk="1" hangingPunct="1">
              <a:defRPr/>
            </a:pPr>
            <a:r>
              <a:rPr lang="uk-UA" sz="4000" smtClean="0"/>
              <a:t>Ряд Лелекоподібні</a:t>
            </a:r>
            <a:endParaRPr lang="ru-RU" sz="4000" smtClean="0"/>
          </a:p>
        </p:txBody>
      </p:sp>
      <p:pic>
        <p:nvPicPr>
          <p:cNvPr id="21606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4305300"/>
            <a:ext cx="3635375" cy="2552700"/>
          </a:xfrm>
        </p:spPr>
      </p:pic>
      <p:sp>
        <p:nvSpPr>
          <p:cNvPr id="216070" name="Text Box 6"/>
          <p:cNvSpPr txBox="1">
            <a:spLocks noChangeArrowheads="1"/>
          </p:cNvSpPr>
          <p:nvPr/>
        </p:nvSpPr>
        <p:spPr bwMode="auto">
          <a:xfrm>
            <a:off x="2484438" y="6165850"/>
            <a:ext cx="1438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>
                <a:solidFill>
                  <a:srgbClr val="000000"/>
                </a:solidFill>
                <a:latin typeface="Times New Roman" pitchFamily="18" charset="0"/>
              </a:rPr>
              <a:t>Чапля сіра</a:t>
            </a:r>
            <a:endParaRPr lang="ru-RU" sz="2000" b="1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1607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228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072" name="Text Box 8"/>
          <p:cNvSpPr txBox="1">
            <a:spLocks noChangeArrowheads="1"/>
          </p:cNvSpPr>
          <p:nvPr/>
        </p:nvSpPr>
        <p:spPr bwMode="auto">
          <a:xfrm>
            <a:off x="179388" y="3573463"/>
            <a:ext cx="15843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/>
              <a:t>   Б</a:t>
            </a:r>
            <a:r>
              <a:rPr lang="uk-UA" sz="2000" b="1"/>
              <a:t>угайчик</a:t>
            </a:r>
            <a:endParaRPr lang="ru-RU" sz="2000" b="1"/>
          </a:p>
        </p:txBody>
      </p:sp>
      <p:sp>
        <p:nvSpPr>
          <p:cNvPr id="216074" name="Text Box 10"/>
          <p:cNvSpPr txBox="1">
            <a:spLocks noChangeArrowheads="1"/>
          </p:cNvSpPr>
          <p:nvPr/>
        </p:nvSpPr>
        <p:spPr bwMode="auto">
          <a:xfrm>
            <a:off x="107950" y="1628775"/>
            <a:ext cx="1679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000000"/>
                </a:solidFill>
              </a:rPr>
              <a:t>Лелека білий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16069" name="Text Box 5"/>
          <p:cNvSpPr txBox="1">
            <a:spLocks noChangeArrowheads="1"/>
          </p:cNvSpPr>
          <p:nvPr/>
        </p:nvSpPr>
        <p:spPr bwMode="auto">
          <a:xfrm>
            <a:off x="3779838" y="2060575"/>
            <a:ext cx="17478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/>
              <a:t>Водяний бугай</a:t>
            </a:r>
            <a:endParaRPr lang="ru-RU"/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5867400" y="1052513"/>
            <a:ext cx="3168650" cy="463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/>
              <a:t>  </a:t>
            </a:r>
          </a:p>
          <a:p>
            <a:pPr algn="ctr" eaLnBrk="1" hangingPunct="1"/>
            <a:r>
              <a:rPr lang="uk-UA" sz="2000" b="1">
                <a:latin typeface="Times New Roman" pitchFamily="18" charset="0"/>
              </a:rPr>
              <a:t>Ці птахи гніздяться на території України, пристосувалися жити на мілководді та болотах, мають довгі ноги з широкими розставленими пальцями. Живляться рибою, жабами, комахами, гризунами. Пташенята в них з'являються на світ голими та безпорадними. </a:t>
            </a:r>
          </a:p>
          <a:p>
            <a:pPr algn="ctr" eaLnBrk="1" hangingPunct="1"/>
            <a:endParaRPr lang="ru-RU" sz="20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6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6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6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6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6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16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6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70" grpId="0"/>
      <p:bldP spid="216072" grpId="0"/>
      <p:bldP spid="216074" grpId="0"/>
      <p:bldP spid="21606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новые красивые Анимашки, анимационные картинки Птицы, анимированные картинки Птицы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12192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2" descr="новые красивые Анимашки, анимационные картинки Птицы, анимированные картинки Птицы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0"/>
            <a:ext cx="12192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2" descr="новые красивые Анимашки, анимационные картинки Птицы, анимированные картинки Птицы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0"/>
            <a:ext cx="12192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" descr="новые красивые Анимашки, анимационные картинки Птицы, анимированные картинки Птицы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12192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1676400" y="1143000"/>
            <a:ext cx="6172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4400" b="1" i="1"/>
              <a:t>Фізкультхвилинка</a:t>
            </a:r>
            <a:endParaRPr lang="ru-RU" sz="4400" b="1" i="1"/>
          </a:p>
        </p:txBody>
      </p:sp>
      <p:sp>
        <p:nvSpPr>
          <p:cNvPr id="10247" name="Text Box 10"/>
          <p:cNvSpPr txBox="1">
            <a:spLocks noChangeArrowheads="1"/>
          </p:cNvSpPr>
          <p:nvPr/>
        </p:nvSpPr>
        <p:spPr bwMode="auto">
          <a:xfrm>
            <a:off x="1066800" y="2438400"/>
            <a:ext cx="662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0248" name="Text Box 11"/>
          <p:cNvSpPr txBox="1">
            <a:spLocks noChangeArrowheads="1"/>
          </p:cNvSpPr>
          <p:nvPr/>
        </p:nvSpPr>
        <p:spPr bwMode="auto">
          <a:xfrm>
            <a:off x="1600200" y="1905000"/>
            <a:ext cx="6019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4000" b="1">
                <a:solidFill>
                  <a:srgbClr val="FFFF00"/>
                </a:solidFill>
              </a:rPr>
              <a:t>“Каченята”</a:t>
            </a:r>
            <a:endParaRPr lang="ru-RU" sz="4000" b="1">
              <a:solidFill>
                <a:srgbClr val="FFFF00"/>
              </a:solidFill>
            </a:endParaRPr>
          </a:p>
        </p:txBody>
      </p:sp>
      <p:sp>
        <p:nvSpPr>
          <p:cNvPr id="10249" name="Text Box 12"/>
          <p:cNvSpPr txBox="1">
            <a:spLocks noChangeArrowheads="1"/>
          </p:cNvSpPr>
          <p:nvPr/>
        </p:nvSpPr>
        <p:spPr bwMode="auto">
          <a:xfrm>
            <a:off x="304800" y="2667000"/>
            <a:ext cx="8305800" cy="399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700" b="1"/>
              <a:t>Раз-два – всі пірнають;                                                      Три-чотири – виринають;                                                 П</a:t>
            </a:r>
            <a:r>
              <a:rPr lang="en-US" sz="2700" b="1"/>
              <a:t>’</a:t>
            </a:r>
            <a:r>
              <a:rPr lang="uk-UA" sz="2700" b="1"/>
              <a:t>ять, шість – на воді;                                                        Кріпнуть крильця молоді;</a:t>
            </a:r>
          </a:p>
          <a:p>
            <a:pPr eaLnBrk="1" hangingPunct="1"/>
            <a:r>
              <a:rPr lang="uk-UA" sz="2700" b="1"/>
              <a:t>Сім, вісім – що є сили</a:t>
            </a:r>
          </a:p>
          <a:p>
            <a:pPr eaLnBrk="1" hangingPunct="1"/>
            <a:r>
              <a:rPr lang="uk-UA" sz="2700" b="1"/>
              <a:t>Всі до берега поплили;</a:t>
            </a:r>
          </a:p>
          <a:p>
            <a:pPr eaLnBrk="1" hangingPunct="1"/>
            <a:r>
              <a:rPr lang="uk-UA" sz="2700" b="1"/>
              <a:t>Дев'ять, десять – обтрусились,</a:t>
            </a:r>
          </a:p>
          <a:p>
            <a:pPr eaLnBrk="1" hangingPunct="1"/>
            <a:r>
              <a:rPr lang="uk-UA" sz="2700" b="1"/>
              <a:t>І за парти опустились.</a:t>
            </a:r>
            <a:endParaRPr lang="ru-RU" sz="2700" b="1"/>
          </a:p>
          <a:p>
            <a:pPr eaLnBrk="1" hangingPunct="1"/>
            <a:endParaRPr lang="ru-RU" sz="2700" b="1"/>
          </a:p>
        </p:txBody>
      </p:sp>
      <p:pic>
        <p:nvPicPr>
          <p:cNvPr id="11" name="Picture 15" descr="Анимация Птицы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4572008"/>
            <a:ext cx="2143108" cy="1143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428605"/>
            <a:ext cx="7772400" cy="1643074"/>
          </a:xfrm>
        </p:spPr>
        <p:txBody>
          <a:bodyPr/>
          <a:lstStyle/>
          <a:p>
            <a:pPr>
              <a:defRPr/>
            </a:pPr>
            <a:r>
              <a:rPr lang="uk-UA" sz="6000" b="1" dirty="0" smtClean="0"/>
              <a:t>Станція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sz="6000" b="1" dirty="0" smtClean="0"/>
              <a:t>юних орнітологів</a:t>
            </a:r>
            <a:endParaRPr lang="ru-RU" sz="6000" b="1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sz="quarter" idx="1"/>
          </p:nvPr>
        </p:nvSpPr>
        <p:spPr>
          <a:xfrm>
            <a:off x="1371600" y="2500306"/>
            <a:ext cx="6400800" cy="3138494"/>
          </a:xfrm>
        </p:spPr>
        <p:txBody>
          <a:bodyPr/>
          <a:lstStyle/>
          <a:p>
            <a:r>
              <a:rPr lang="uk-UA" sz="4000" dirty="0" smtClean="0"/>
              <a:t>План</a:t>
            </a:r>
          </a:p>
          <a:p>
            <a:pPr marL="514350" indent="-514350" algn="l">
              <a:buAutoNum type="arabicPeriod"/>
            </a:pPr>
            <a:r>
              <a:rPr lang="uk-UA" dirty="0" smtClean="0"/>
              <a:t>Види птахів певного ряду</a:t>
            </a:r>
          </a:p>
          <a:p>
            <a:pPr marL="514350" indent="-514350" algn="l">
              <a:buAutoNum type="arabicPeriod"/>
            </a:pPr>
            <a:r>
              <a:rPr lang="uk-UA" dirty="0" smtClean="0"/>
              <a:t>Місце існування</a:t>
            </a:r>
          </a:p>
          <a:p>
            <a:pPr marL="514350" indent="-514350" algn="l">
              <a:buAutoNum type="arabicPeriod"/>
            </a:pPr>
            <a:r>
              <a:rPr lang="uk-UA" dirty="0" smtClean="0"/>
              <a:t>Характерні ознаки</a:t>
            </a:r>
          </a:p>
          <a:p>
            <a:pPr marL="514350" indent="-514350" algn="l">
              <a:buAutoNum type="arabicPeriod"/>
            </a:pPr>
            <a:r>
              <a:rPr lang="uk-UA" dirty="0" smtClean="0"/>
              <a:t>Значення</a:t>
            </a:r>
          </a:p>
          <a:p>
            <a:pPr marL="514350" indent="-514350" algn="l">
              <a:buAutoNum type="arabicPeriod"/>
            </a:pPr>
            <a:endParaRPr lang="ru-RU" dirty="0"/>
          </a:p>
        </p:txBody>
      </p:sp>
      <p:pic>
        <p:nvPicPr>
          <p:cNvPr id="30725" name="Содержимое 8" descr="Анимашки Птицы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2852"/>
            <a:ext cx="1871663" cy="1439862"/>
          </a:xfrm>
        </p:spPr>
      </p:pic>
      <p:pic>
        <p:nvPicPr>
          <p:cNvPr id="30723" name="Рисунок 4" descr="Анимация Птиц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4714884"/>
            <a:ext cx="1800225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6" descr="Анимация Птиц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5143512"/>
            <a:ext cx="10080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Рисунок 9" descr="Анимашки птиц, анимированные птицы, разные анимашки с птицами | Smayli.r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0" y="-357214"/>
            <a:ext cx="187325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47725"/>
          </a:xfrm>
        </p:spPr>
        <p:txBody>
          <a:bodyPr/>
          <a:lstStyle/>
          <a:p>
            <a:pPr eaLnBrk="1" hangingPunct="1">
              <a:defRPr/>
            </a:pPr>
            <a:r>
              <a:rPr lang="uk-UA" smtClean="0"/>
              <a:t>Ряд Соколоподібні</a:t>
            </a:r>
            <a:endParaRPr lang="ru-RU" smtClean="0"/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03848" y="1341438"/>
            <a:ext cx="2808312" cy="38163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uk-UA" sz="1600" b="1" dirty="0" smtClean="0">
                <a:solidFill>
                  <a:srgbClr val="00FF00"/>
                </a:solidFill>
                <a:latin typeface="Times New Roman" pitchFamily="18" charset="0"/>
              </a:rPr>
              <a:t>       </a:t>
            </a:r>
            <a:endParaRPr lang="ru-RU" sz="1600" b="1" dirty="0" smtClean="0">
              <a:solidFill>
                <a:srgbClr val="00FF00"/>
              </a:solidFill>
              <a:latin typeface="Times New Roman" pitchFamily="18" charset="0"/>
            </a:endParaRPr>
          </a:p>
        </p:txBody>
      </p:sp>
      <p:pic>
        <p:nvPicPr>
          <p:cNvPr id="2201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187825"/>
            <a:ext cx="3563937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16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6713"/>
            <a:ext cx="3348038" cy="26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16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2627312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168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341438"/>
            <a:ext cx="2987675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0169" name="Text Box 9"/>
          <p:cNvSpPr txBox="1">
            <a:spLocks noChangeArrowheads="1"/>
          </p:cNvSpPr>
          <p:nvPr/>
        </p:nvSpPr>
        <p:spPr bwMode="auto">
          <a:xfrm>
            <a:off x="6227763" y="1412875"/>
            <a:ext cx="7493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dirty="0"/>
              <a:t>Орел</a:t>
            </a:r>
            <a:endParaRPr lang="ru-RU" dirty="0"/>
          </a:p>
        </p:txBody>
      </p:sp>
      <p:sp>
        <p:nvSpPr>
          <p:cNvPr id="220170" name="Text Box 10"/>
          <p:cNvSpPr txBox="1">
            <a:spLocks noChangeArrowheads="1"/>
          </p:cNvSpPr>
          <p:nvPr/>
        </p:nvSpPr>
        <p:spPr bwMode="auto">
          <a:xfrm>
            <a:off x="2124075" y="4221163"/>
            <a:ext cx="996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 dirty="0">
                <a:solidFill>
                  <a:srgbClr val="000000"/>
                </a:solidFill>
              </a:rPr>
              <a:t>Яструб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220171" name="Text Box 11"/>
          <p:cNvSpPr txBox="1">
            <a:spLocks noChangeArrowheads="1"/>
          </p:cNvSpPr>
          <p:nvPr/>
        </p:nvSpPr>
        <p:spPr bwMode="auto">
          <a:xfrm>
            <a:off x="250825" y="1557338"/>
            <a:ext cx="990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 dirty="0" smtClean="0">
                <a:solidFill>
                  <a:srgbClr val="000000"/>
                </a:solidFill>
              </a:rPr>
              <a:t>Шуліка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220172" name="Text Box 12"/>
          <p:cNvSpPr txBox="1">
            <a:spLocks noChangeArrowheads="1"/>
          </p:cNvSpPr>
          <p:nvPr/>
        </p:nvSpPr>
        <p:spPr bwMode="auto">
          <a:xfrm>
            <a:off x="7740650" y="4365625"/>
            <a:ext cx="10271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000000"/>
                </a:solidFill>
              </a:rPr>
              <a:t>Сокіл</a:t>
            </a:r>
            <a:endParaRPr lang="ru-RU" b="1">
              <a:solidFill>
                <a:srgbClr val="000000"/>
              </a:solidFill>
            </a:endParaRPr>
          </a:p>
        </p:txBody>
      </p:sp>
      <p:pic>
        <p:nvPicPr>
          <p:cNvPr id="12" name="Рисунок 11" descr="http://azovzoo.com/fileadmin/_processed_/f/a/csm_chernyj-grif-8_696a88713a.jpg"/>
          <p:cNvPicPr/>
          <p:nvPr/>
        </p:nvPicPr>
        <p:blipFill>
          <a:blip r:embed="rId6"/>
          <a:srcRect l="12667" t="10897" r="13423"/>
          <a:stretch>
            <a:fillRect/>
          </a:stretch>
        </p:blipFill>
        <p:spPr bwMode="auto">
          <a:xfrm>
            <a:off x="3000365" y="1357299"/>
            <a:ext cx="278608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0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20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0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20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20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20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20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9" grpId="0"/>
      <p:bldP spid="220170" grpId="0"/>
      <p:bldP spid="220171" grpId="0"/>
      <p:bldP spid="2201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200" y="3429000"/>
            <a:ext cx="27178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95963" y="115888"/>
            <a:ext cx="3168650" cy="374491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uk-UA" sz="1600" b="1" dirty="0" smtClean="0">
                <a:effectLst/>
                <a:latin typeface="Times New Roman" pitchFamily="18" charset="0"/>
              </a:rPr>
              <a:t>       </a:t>
            </a:r>
            <a:endParaRPr lang="ru-RU" sz="1600" dirty="0" smtClean="0">
              <a:solidFill>
                <a:srgbClr val="FFFF00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22214" name="Picture 4" descr="200px-Tawny_wik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213100"/>
            <a:ext cx="3125788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215" name="Picture 5" descr="47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2681288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217" name="Picture 4" descr="30_snowy_owl_previe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32"/>
          <a:stretch>
            <a:fillRect/>
          </a:stretch>
        </p:blipFill>
        <p:spPr bwMode="auto">
          <a:xfrm>
            <a:off x="3347864" y="908720"/>
            <a:ext cx="3563937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ext Box 10"/>
          <p:cNvSpPr txBox="1">
            <a:spLocks noChangeArrowheads="1"/>
          </p:cNvSpPr>
          <p:nvPr/>
        </p:nvSpPr>
        <p:spPr bwMode="auto">
          <a:xfrm>
            <a:off x="0" y="0"/>
            <a:ext cx="6121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4400" b="1">
                <a:solidFill>
                  <a:schemeClr val="tx2"/>
                </a:solidFill>
                <a:latin typeface="Times New Roman" pitchFamily="18" charset="0"/>
              </a:rPr>
              <a:t>      Ряд Совоподібні</a:t>
            </a:r>
            <a:endParaRPr lang="ru-RU" sz="4400" b="1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222212" name="Picture 4" descr="47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2713"/>
            <a:ext cx="3203575" cy="293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2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2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5761038" cy="792162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/>
              <a:t>Ряд Куроподібні</a:t>
            </a:r>
            <a:endParaRPr lang="ru-RU" b="1" dirty="0" smtClean="0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6613"/>
            <a:ext cx="5472113" cy="194468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>
              <a:solidFill>
                <a:srgbClr val="00FF00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sz="1400" b="1" dirty="0" smtClean="0">
                <a:solidFill>
                  <a:srgbClr val="00FF00"/>
                </a:solidFill>
                <a:latin typeface="Times New Roman" pitchFamily="18" charset="0"/>
              </a:rPr>
              <a:t/>
            </a:r>
            <a:br>
              <a:rPr lang="uk-UA" sz="1400" b="1" dirty="0" smtClean="0">
                <a:solidFill>
                  <a:srgbClr val="00FF00"/>
                </a:solidFill>
                <a:latin typeface="Times New Roman" pitchFamily="18" charset="0"/>
              </a:rPr>
            </a:br>
            <a:endParaRPr lang="ru-RU" sz="1400" b="1" dirty="0" smtClean="0">
              <a:solidFill>
                <a:srgbClr val="00FF00"/>
              </a:solidFill>
              <a:latin typeface="Times New Roman" pitchFamily="18" charset="0"/>
            </a:endParaRPr>
          </a:p>
        </p:txBody>
      </p:sp>
      <p:pic>
        <p:nvPicPr>
          <p:cNvPr id="225284" name="Picture 7" descr="dscf67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0" y="1773238"/>
            <a:ext cx="29527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285" name="Text Box 5"/>
          <p:cNvSpPr txBox="1">
            <a:spLocks noChangeArrowheads="1"/>
          </p:cNvSpPr>
          <p:nvPr/>
        </p:nvSpPr>
        <p:spPr bwMode="auto">
          <a:xfrm>
            <a:off x="6227763" y="3213100"/>
            <a:ext cx="966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>
                <a:solidFill>
                  <a:srgbClr val="000000"/>
                </a:solidFill>
                <a:latin typeface="Times New Roman" pitchFamily="18" charset="0"/>
              </a:rPr>
              <a:t>Фазан </a:t>
            </a:r>
            <a:endParaRPr lang="ru-RU" sz="2000" b="1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95240" name="Picture 8" descr="4_2007_6dca75db3638b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8813"/>
            <a:ext cx="3059113" cy="238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287" name="Text Box 7"/>
          <p:cNvSpPr txBox="1">
            <a:spLocks noChangeArrowheads="1"/>
          </p:cNvSpPr>
          <p:nvPr/>
        </p:nvSpPr>
        <p:spPr bwMode="auto">
          <a:xfrm>
            <a:off x="971550" y="6308725"/>
            <a:ext cx="1182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>
                <a:latin typeface="Times New Roman" pitchFamily="18" charset="0"/>
              </a:rPr>
              <a:t>Тетерук</a:t>
            </a:r>
            <a:r>
              <a:rPr lang="uk-UA"/>
              <a:t> </a:t>
            </a:r>
            <a:endParaRPr lang="ru-RU"/>
          </a:p>
        </p:txBody>
      </p:sp>
      <p:pic>
        <p:nvPicPr>
          <p:cNvPr id="225288" name="Picture 4" descr="ряьч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13" y="3933825"/>
            <a:ext cx="2579687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289" name="Text Box 9"/>
          <p:cNvSpPr txBox="1">
            <a:spLocks noChangeArrowheads="1"/>
          </p:cNvSpPr>
          <p:nvPr/>
        </p:nvSpPr>
        <p:spPr bwMode="auto">
          <a:xfrm>
            <a:off x="7885113" y="3933825"/>
            <a:ext cx="10112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 dirty="0">
                <a:latin typeface="Times New Roman" pitchFamily="18" charset="0"/>
              </a:rPr>
              <a:t>Рябчик </a:t>
            </a:r>
            <a:endParaRPr lang="ru-RU" b="1" dirty="0">
              <a:latin typeface="Times New Roman" pitchFamily="18" charset="0"/>
            </a:endParaRPr>
          </a:p>
        </p:txBody>
      </p:sp>
      <p:pic>
        <p:nvPicPr>
          <p:cNvPr id="225290" name="Picture 4" descr="глухар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708525"/>
            <a:ext cx="2987675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291" name="Text Box 11"/>
          <p:cNvSpPr txBox="1">
            <a:spLocks noChangeArrowheads="1"/>
          </p:cNvSpPr>
          <p:nvPr/>
        </p:nvSpPr>
        <p:spPr bwMode="auto">
          <a:xfrm>
            <a:off x="3563938" y="4797425"/>
            <a:ext cx="1081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 dirty="0">
                <a:latin typeface="Times New Roman" pitchFamily="18" charset="0"/>
              </a:rPr>
              <a:t>Глухар </a:t>
            </a:r>
            <a:endParaRPr lang="ru-RU" sz="2000" b="1" dirty="0">
              <a:latin typeface="Times New Roman" pitchFamily="18" charset="0"/>
            </a:endParaRPr>
          </a:p>
        </p:txBody>
      </p:sp>
      <p:pic>
        <p:nvPicPr>
          <p:cNvPr id="225292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498725"/>
            <a:ext cx="2519362" cy="208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293" name="Text Box 13"/>
          <p:cNvSpPr txBox="1">
            <a:spLocks noChangeArrowheads="1"/>
          </p:cNvSpPr>
          <p:nvPr/>
        </p:nvSpPr>
        <p:spPr bwMode="auto">
          <a:xfrm>
            <a:off x="4716463" y="2708275"/>
            <a:ext cx="985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400" b="1" dirty="0">
                <a:solidFill>
                  <a:srgbClr val="000000"/>
                </a:solidFill>
                <a:latin typeface="Times New Roman" pitchFamily="18" charset="0"/>
              </a:rPr>
              <a:t>Індик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25294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1100"/>
            <a:ext cx="2627313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295" name="Text Box 15"/>
          <p:cNvSpPr txBox="1">
            <a:spLocks noChangeArrowheads="1"/>
          </p:cNvSpPr>
          <p:nvPr/>
        </p:nvSpPr>
        <p:spPr bwMode="auto">
          <a:xfrm>
            <a:off x="0" y="2565400"/>
            <a:ext cx="13414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400" b="1">
                <a:solidFill>
                  <a:srgbClr val="000000"/>
                </a:solidFill>
                <a:latin typeface="Times New Roman" pitchFamily="18" charset="0"/>
              </a:rPr>
              <a:t>Цесарка</a:t>
            </a:r>
            <a:endParaRPr lang="ru-RU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25296" name="Picture 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0"/>
            <a:ext cx="2916237" cy="175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045325" y="1268413"/>
            <a:ext cx="1281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/>
              <a:t>Перепілка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5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5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5" grpId="0"/>
      <p:bldP spid="225287" grpId="0"/>
      <p:bldP spid="225289" grpId="0"/>
      <p:bldP spid="225291" grpId="0"/>
      <p:bldP spid="225293" grpId="0"/>
      <p:bldP spid="22529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95288" y="692150"/>
            <a:ext cx="8497887" cy="686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sz="8000" b="1" dirty="0">
                <a:latin typeface="Times New Roman" pitchFamily="18" charset="0"/>
              </a:rPr>
              <a:t>План уроку:</a:t>
            </a:r>
          </a:p>
          <a:p>
            <a:pPr algn="ctr" eaLnBrk="1" hangingPunct="1"/>
            <a:endParaRPr lang="uk-UA" sz="4000" b="1" dirty="0">
              <a:solidFill>
                <a:srgbClr val="C00000"/>
              </a:solidFill>
              <a:latin typeface="Times New Roman" pitchFamily="18" charset="0"/>
            </a:endParaRPr>
          </a:p>
          <a:p>
            <a:pPr marL="742950" indent="-742950" eaLnBrk="1" hangingPunct="1">
              <a:buAutoNum type="arabicPeriod"/>
            </a:pPr>
            <a:r>
              <a:rPr lang="uk-UA" sz="4000" b="1" dirty="0" smtClean="0">
                <a:solidFill>
                  <a:schemeClr val="hlink"/>
                </a:solidFill>
                <a:latin typeface="Times New Roman" pitchFamily="18" charset="0"/>
              </a:rPr>
              <a:t>Різноманітність птахів</a:t>
            </a:r>
          </a:p>
          <a:p>
            <a:pPr marL="742950" indent="-742950" eaLnBrk="1" hangingPunct="1"/>
            <a:endParaRPr lang="uk-UA" sz="4000" b="1" dirty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/>
            <a:r>
              <a:rPr lang="uk-UA" sz="4000" b="1" dirty="0">
                <a:solidFill>
                  <a:schemeClr val="hlink"/>
                </a:solidFill>
                <a:latin typeface="Times New Roman" pitchFamily="18" charset="0"/>
              </a:rPr>
              <a:t>2</a:t>
            </a:r>
            <a:r>
              <a:rPr lang="uk-UA" sz="4000" b="1" dirty="0" smtClean="0">
                <a:solidFill>
                  <a:schemeClr val="hlink"/>
                </a:solidFill>
                <a:latin typeface="Times New Roman" pitchFamily="18" charset="0"/>
              </a:rPr>
              <a:t>. </a:t>
            </a:r>
            <a:r>
              <a:rPr lang="uk-UA" sz="4000" b="1" dirty="0">
                <a:solidFill>
                  <a:schemeClr val="hlink"/>
                </a:solidFill>
                <a:latin typeface="Times New Roman" pitchFamily="18" charset="0"/>
              </a:rPr>
              <a:t>Значення птахів в природі та   житті </a:t>
            </a:r>
            <a:r>
              <a:rPr lang="uk-UA" sz="4000" b="1" dirty="0" smtClean="0">
                <a:solidFill>
                  <a:schemeClr val="hlink"/>
                </a:solidFill>
                <a:latin typeface="Times New Roman" pitchFamily="18" charset="0"/>
              </a:rPr>
              <a:t>людини</a:t>
            </a:r>
          </a:p>
          <a:p>
            <a:pPr eaLnBrk="1" hangingPunct="1"/>
            <a:endParaRPr lang="uk-UA" sz="4000" b="1" dirty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/>
            <a:r>
              <a:rPr lang="uk-UA" sz="4000" b="1" dirty="0">
                <a:solidFill>
                  <a:schemeClr val="hlink"/>
                </a:solidFill>
                <a:latin typeface="Times New Roman" pitchFamily="18" charset="0"/>
              </a:rPr>
              <a:t>3</a:t>
            </a:r>
            <a:r>
              <a:rPr lang="uk-UA" sz="4000" b="1" dirty="0" smtClean="0">
                <a:solidFill>
                  <a:schemeClr val="hlink"/>
                </a:solidFill>
                <a:latin typeface="Times New Roman" pitchFamily="18" charset="0"/>
              </a:rPr>
              <a:t>. </a:t>
            </a:r>
            <a:r>
              <a:rPr lang="uk-UA" sz="4000" b="1" dirty="0">
                <a:solidFill>
                  <a:schemeClr val="hlink"/>
                </a:solidFill>
                <a:latin typeface="Times New Roman" pitchFamily="18" charset="0"/>
              </a:rPr>
              <a:t>Охорона птахів</a:t>
            </a:r>
          </a:p>
          <a:p>
            <a:pPr algn="ctr" eaLnBrk="1" hangingPunct="1"/>
            <a:r>
              <a:rPr lang="uk-UA" sz="8000" b="1" dirty="0">
                <a:latin typeface="Times New Roman" pitchFamily="18" charset="0"/>
              </a:rPr>
              <a:t> </a:t>
            </a:r>
            <a:endParaRPr lang="ru-RU" sz="80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s017.radikal.ru/i441/1111/c0/53cda9d15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475" y="171450"/>
            <a:ext cx="8655050" cy="6461125"/>
          </a:xfrm>
          <a:prstGeom prst="rect">
            <a:avLst/>
          </a:prstGeom>
          <a:noFill/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uk-UA" dirty="0" smtClean="0"/>
              <a:t>		</a:t>
            </a:r>
            <a:endParaRPr lang="ru-RU" dirty="0" smtClean="0"/>
          </a:p>
        </p:txBody>
      </p:sp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8" name="Picture 4" descr="0_c97e_ce2fd5dc_X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427912" cy="847725"/>
          </a:xfrm>
        </p:spPr>
        <p:txBody>
          <a:bodyPr/>
          <a:lstStyle/>
          <a:p>
            <a:pPr eaLnBrk="1" hangingPunct="1">
              <a:defRPr/>
            </a:pPr>
            <a:r>
              <a:rPr lang="uk-UA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Ряд Горобцеподібні</a:t>
            </a:r>
            <a:endParaRPr lang="ru-RU" b="1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26309" name="Text Box 5"/>
          <p:cNvSpPr txBox="1">
            <a:spLocks noChangeArrowheads="1"/>
          </p:cNvSpPr>
          <p:nvPr/>
        </p:nvSpPr>
        <p:spPr bwMode="auto">
          <a:xfrm>
            <a:off x="684213" y="980728"/>
            <a:ext cx="7775575" cy="20621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uk-UA" sz="3600" b="1" dirty="0">
                <a:solidFill>
                  <a:srgbClr val="000000"/>
                </a:solidFill>
                <a:latin typeface="Times New Roman" pitchFamily="18" charset="0"/>
              </a:rPr>
              <a:t>Найчисельніший за кількістю </a:t>
            </a:r>
            <a:r>
              <a:rPr lang="uk-UA" sz="3600" b="1" dirty="0" smtClean="0">
                <a:solidFill>
                  <a:srgbClr val="000000"/>
                </a:solidFill>
                <a:latin typeface="Times New Roman" pitchFamily="18" charset="0"/>
              </a:rPr>
              <a:t>видів: понад 5000 птахів                поширені </a:t>
            </a:r>
            <a:r>
              <a:rPr lang="uk-UA" sz="3600" b="1" dirty="0">
                <a:solidFill>
                  <a:srgbClr val="000000"/>
                </a:solidFill>
                <a:latin typeface="Times New Roman" pitchFamily="18" charset="0"/>
              </a:rPr>
              <a:t>по всій земній кулі.</a:t>
            </a:r>
          </a:p>
          <a:p>
            <a:pPr algn="ctr">
              <a:defRPr/>
            </a:pP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4800" b="1" smtClean="0">
                <a:latin typeface="Times New Roman" pitchFamily="18" charset="0"/>
              </a:rPr>
              <a:t>Родина Ластівкові</a:t>
            </a:r>
            <a:r>
              <a:rPr lang="uk-UA" smtClean="0"/>
              <a:t> </a:t>
            </a:r>
            <a:endParaRPr lang="ru-RU" smtClean="0"/>
          </a:p>
        </p:txBody>
      </p:sp>
      <p:pic>
        <p:nvPicPr>
          <p:cNvPr id="22733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005263"/>
            <a:ext cx="3178175" cy="2738437"/>
          </a:xfrm>
        </p:spPr>
      </p:pic>
      <p:pic>
        <p:nvPicPr>
          <p:cNvPr id="22733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076700"/>
            <a:ext cx="3144838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33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484313"/>
            <a:ext cx="4103687" cy="29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7336" name="Text Box 8"/>
          <p:cNvSpPr txBox="1">
            <a:spLocks noChangeArrowheads="1"/>
          </p:cNvSpPr>
          <p:nvPr/>
        </p:nvSpPr>
        <p:spPr bwMode="auto">
          <a:xfrm>
            <a:off x="3203575" y="4941888"/>
            <a:ext cx="2709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400" b="1">
                <a:latin typeface="Times New Roman" pitchFamily="18" charset="0"/>
              </a:rPr>
              <a:t>Сільська ластівка</a:t>
            </a:r>
            <a:endParaRPr lang="ru-RU" sz="24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7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412875"/>
            <a:ext cx="268128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1484313"/>
            <a:ext cx="26606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341438"/>
            <a:ext cx="27876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063625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/>
              <a:t>Співочі птахи</a:t>
            </a:r>
            <a:endParaRPr lang="ru-RU" b="1" dirty="0" smtClean="0"/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713788" cy="20447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sz="2000" b="1" dirty="0" smtClean="0">
                <a:latin typeface="Times New Roman" pitchFamily="18" charset="0"/>
              </a:rPr>
              <a:t>                     Щиголь                       Чиж                                              Шпак</a:t>
            </a:r>
            <a:endParaRPr lang="ru-RU" sz="2000" b="1" dirty="0" smtClean="0">
              <a:latin typeface="Times New Roman" pitchFamily="18" charset="0"/>
            </a:endParaRPr>
          </a:p>
        </p:txBody>
      </p:sp>
      <p:pic>
        <p:nvPicPr>
          <p:cNvPr id="228356" name="Picture 4" descr="дрізд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4775"/>
            <a:ext cx="392430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835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005263"/>
            <a:ext cx="3624263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358" name="Rectangle 6"/>
          <p:cNvSpPr>
            <a:spLocks noChangeArrowheads="1"/>
          </p:cNvSpPr>
          <p:nvPr/>
        </p:nvSpPr>
        <p:spPr bwMode="auto">
          <a:xfrm>
            <a:off x="1763713" y="6021388"/>
            <a:ext cx="2814637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Дрізд чорний</a:t>
            </a:r>
            <a:endParaRPr lang="ru-RU" sz="24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28359" name="Rectangle 7"/>
          <p:cNvSpPr>
            <a:spLocks noChangeArrowheads="1"/>
          </p:cNvSpPr>
          <p:nvPr/>
        </p:nvSpPr>
        <p:spPr bwMode="auto">
          <a:xfrm>
            <a:off x="6948488" y="6092825"/>
            <a:ext cx="1717675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Соловей</a:t>
            </a:r>
            <a:endParaRPr lang="ru-RU" sz="24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28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28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28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8" grpId="0"/>
      <p:bldP spid="22835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6" r="13646"/>
          <a:stretch>
            <a:fillRect/>
          </a:stretch>
        </p:blipFill>
        <p:spPr bwMode="auto">
          <a:xfrm>
            <a:off x="5580112" y="404664"/>
            <a:ext cx="3057525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6408738" cy="1139825"/>
          </a:xfrm>
        </p:spPr>
        <p:txBody>
          <a:bodyPr/>
          <a:lstStyle/>
          <a:p>
            <a:pPr eaLnBrk="1" hangingPunct="1">
              <a:defRPr/>
            </a:pPr>
            <a:endParaRPr lang="ru-RU" sz="4000" b="1" dirty="0" smtClean="0"/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5400675" cy="259238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uk-UA" sz="4000" b="1" dirty="0">
                <a:solidFill>
                  <a:srgbClr val="CCECFF"/>
                </a:solidFill>
                <a:ea typeface="+mj-ea"/>
                <a:cs typeface="+mj-cs"/>
              </a:rPr>
              <a:t>Родина </a:t>
            </a:r>
            <a:br>
              <a:rPr lang="uk-UA" sz="4000" b="1" dirty="0">
                <a:solidFill>
                  <a:srgbClr val="CCECFF"/>
                </a:solidFill>
                <a:ea typeface="+mj-ea"/>
                <a:cs typeface="+mj-cs"/>
              </a:rPr>
            </a:br>
            <a:r>
              <a:rPr lang="uk-UA" sz="4000" b="1" dirty="0">
                <a:solidFill>
                  <a:srgbClr val="CCECFF"/>
                </a:solidFill>
                <a:ea typeface="+mj-ea"/>
                <a:cs typeface="+mj-cs"/>
              </a:rPr>
              <a:t>Справжні синиці</a:t>
            </a:r>
            <a:endParaRPr lang="ru-RU" sz="1800" b="1" dirty="0" smtClean="0">
              <a:solidFill>
                <a:srgbClr val="FFFF00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324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657600"/>
            <a:ext cx="39957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453" name="Text Box 5"/>
          <p:cNvSpPr txBox="1">
            <a:spLocks noChangeArrowheads="1"/>
          </p:cNvSpPr>
          <p:nvPr/>
        </p:nvSpPr>
        <p:spPr bwMode="auto">
          <a:xfrm>
            <a:off x="179388" y="6308725"/>
            <a:ext cx="19653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 dirty="0">
                <a:latin typeface="Times New Roman" pitchFamily="18" charset="0"/>
              </a:rPr>
              <a:t>Синиця велика</a:t>
            </a:r>
            <a:endParaRPr lang="ru-RU" sz="2000" b="1" dirty="0">
              <a:latin typeface="Times New Roman" pitchFamily="18" charset="0"/>
            </a:endParaRPr>
          </a:p>
        </p:txBody>
      </p:sp>
      <p:pic>
        <p:nvPicPr>
          <p:cNvPr id="2324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4"/>
          <a:stretch>
            <a:fillRect/>
          </a:stretch>
        </p:blipFill>
        <p:spPr bwMode="auto">
          <a:xfrm>
            <a:off x="4859338" y="3687763"/>
            <a:ext cx="41402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455" name="Text Box 7"/>
          <p:cNvSpPr txBox="1">
            <a:spLocks noChangeArrowheads="1"/>
          </p:cNvSpPr>
          <p:nvPr/>
        </p:nvSpPr>
        <p:spPr bwMode="auto">
          <a:xfrm>
            <a:off x="7213600" y="4076700"/>
            <a:ext cx="1930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 dirty="0">
                <a:latin typeface="Times New Roman" pitchFamily="18" charset="0"/>
              </a:rPr>
              <a:t>Синиця чубата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232458" name="Text Box 10"/>
          <p:cNvSpPr txBox="1">
            <a:spLocks noChangeArrowheads="1"/>
          </p:cNvSpPr>
          <p:nvPr/>
        </p:nvSpPr>
        <p:spPr bwMode="auto">
          <a:xfrm>
            <a:off x="6732588" y="1268413"/>
            <a:ext cx="20367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 dirty="0">
                <a:latin typeface="Times New Roman" pitchFamily="18" charset="0"/>
              </a:rPr>
              <a:t>Синиця блакитна</a:t>
            </a:r>
            <a:endParaRPr lang="ru-RU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2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2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2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2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24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32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3" grpId="0"/>
      <p:bldP spid="232455" grpId="0"/>
      <p:bldP spid="23245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Значення птахів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Птахи – справжня окраса природи;</a:t>
            </a:r>
          </a:p>
          <a:p>
            <a:r>
              <a:rPr lang="uk-UA" dirty="0" smtClean="0"/>
              <a:t>Є ланкою у ланцюгах живлення;</a:t>
            </a:r>
          </a:p>
          <a:p>
            <a:r>
              <a:rPr lang="uk-UA" dirty="0" smtClean="0"/>
              <a:t>Запилюють квіти;</a:t>
            </a:r>
          </a:p>
          <a:p>
            <a:r>
              <a:rPr lang="uk-UA" dirty="0" smtClean="0"/>
              <a:t>Сприяють у розповсюдженні насіння;</a:t>
            </a:r>
          </a:p>
          <a:p>
            <a:r>
              <a:rPr lang="uk-UA" dirty="0" smtClean="0"/>
              <a:t>Регулюють чисельність шкідників;</a:t>
            </a:r>
          </a:p>
          <a:p>
            <a:r>
              <a:rPr lang="uk-UA" dirty="0" smtClean="0"/>
              <a:t>М’ясо і яйця - продукти харчування;</a:t>
            </a:r>
          </a:p>
          <a:p>
            <a:r>
              <a:rPr lang="uk-UA" dirty="0" smtClean="0"/>
              <a:t> Пух, перо використовує людина для своїх потреб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Мій фільм птахи Червоної книги України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57158" y="-500090"/>
            <a:ext cx="8429684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77813"/>
            <a:ext cx="8713788" cy="1139825"/>
          </a:xfrm>
        </p:spPr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chemeClr val="accent2"/>
                </a:solidFill>
              </a:rPr>
              <a:t/>
            </a:r>
            <a:br>
              <a:rPr lang="uk-UA" b="1" dirty="0" smtClean="0">
                <a:solidFill>
                  <a:schemeClr val="accent2"/>
                </a:solidFill>
              </a:rPr>
            </a:br>
            <a:r>
              <a:rPr lang="uk-UA" b="1" dirty="0" smtClean="0">
                <a:solidFill>
                  <a:schemeClr val="tx1"/>
                </a:solidFill>
              </a:rPr>
              <a:t>Не лякати, не вбивати, </a:t>
            </a:r>
            <a:br>
              <a:rPr lang="uk-UA" b="1" dirty="0" smtClean="0">
                <a:solidFill>
                  <a:schemeClr val="tx1"/>
                </a:solidFill>
              </a:rPr>
            </a:br>
            <a:r>
              <a:rPr lang="uk-UA" b="1" dirty="0" smtClean="0">
                <a:solidFill>
                  <a:schemeClr val="tx1"/>
                </a:solidFill>
              </a:rPr>
              <a:t>птахів ми будемо охороняти !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defRPr/>
            </a:pPr>
            <a:r>
              <a:rPr lang="uk-UA" b="1" dirty="0" smtClean="0">
                <a:solidFill>
                  <a:schemeClr val="accent2"/>
                </a:solidFill>
              </a:rPr>
              <a:t>Не лякати, не вбивати, </a:t>
            </a:r>
          </a:p>
          <a:p>
            <a:pPr algn="ctr">
              <a:defRPr/>
            </a:pPr>
            <a:r>
              <a:rPr lang="uk-UA" b="1" dirty="0" smtClean="0">
                <a:solidFill>
                  <a:schemeClr val="accent2"/>
                </a:solidFill>
              </a:rPr>
              <a:t>птахів ми будемо охороняти !!!</a:t>
            </a:r>
            <a:endParaRPr lang="ru-RU" b="1" dirty="0" smtClean="0">
              <a:solidFill>
                <a:schemeClr val="accent2"/>
              </a:solidFill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49156" name="Picture 5" descr="ANd9GcQU2_4kNUJtbGiMhkslKopHz1NTFgxE5tAciGAw53U5ggxz-Tw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00213"/>
            <a:ext cx="81375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68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rgbClr val="FFFF00"/>
                </a:solidFill>
              </a:rPr>
              <a:t>Гра  “КРАЩИЙ ЗНАВЕЦЬ ПТАХІВ </a:t>
            </a:r>
            <a:r>
              <a:rPr lang="uk-UA" dirty="0" smtClean="0">
                <a:solidFill>
                  <a:srgbClr val="FFFF00"/>
                </a:solidFill>
              </a:rPr>
              <a:t>”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uk-UA" dirty="0" smtClean="0"/>
          </a:p>
          <a:p>
            <a:pPr>
              <a:buFont typeface="Wingdings" pitchFamily="2" charset="2"/>
              <a:buNone/>
              <a:defRPr/>
            </a:pPr>
            <a:endParaRPr lang="uk-UA" dirty="0" smtClean="0"/>
          </a:p>
          <a:p>
            <a:pPr>
              <a:buFont typeface="Wingdings" pitchFamily="2" charset="2"/>
              <a:buNone/>
              <a:defRPr/>
            </a:pPr>
            <a:endParaRPr lang="uk-UA" dirty="0" smtClean="0"/>
          </a:p>
          <a:p>
            <a:pPr>
              <a:buFont typeface="Wingdings" pitchFamily="2" charset="2"/>
              <a:buNone/>
              <a:defRPr/>
            </a:pPr>
            <a:endParaRPr lang="uk-UA" dirty="0" smtClean="0"/>
          </a:p>
          <a:p>
            <a:pPr>
              <a:buFont typeface="Wingdings" pitchFamily="2" charset="2"/>
              <a:buNone/>
              <a:defRPr/>
            </a:pPr>
            <a:endParaRPr lang="uk-UA" dirty="0" smtClean="0"/>
          </a:p>
          <a:p>
            <a:pPr>
              <a:buFont typeface="Wingdings" pitchFamily="2" charset="2"/>
              <a:buNone/>
              <a:defRPr/>
            </a:pPr>
            <a:endParaRPr lang="uk-UA" dirty="0" smtClean="0"/>
          </a:p>
          <a:p>
            <a:pPr>
              <a:buFont typeface="Wingdings" pitchFamily="2" charset="2"/>
              <a:buNone/>
              <a:defRPr/>
            </a:pPr>
            <a:endParaRPr lang="uk-UA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1873" y="1772816"/>
            <a:ext cx="7020255" cy="75713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uk-UA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>
              <a:defRPr/>
            </a:pPr>
            <a:endParaRPr lang="uk-UA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>
              <a:defRPr/>
            </a:pPr>
            <a:endParaRPr lang="uk-UA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>
              <a:defRPr/>
            </a:pPr>
            <a:endParaRPr lang="uk-UA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>
              <a:defRPr/>
            </a:pPr>
            <a:r>
              <a:rPr lang="uk-UA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КОМАНДА “ СОКІЛ”</a:t>
            </a:r>
          </a:p>
          <a:p>
            <a:pPr algn="ctr">
              <a:defRPr/>
            </a:pPr>
            <a:endParaRPr lang="uk-UA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>
              <a:defRPr/>
            </a:pPr>
            <a:endParaRPr lang="uk-UA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>
              <a:defRPr/>
            </a:pPr>
            <a:endParaRPr lang="uk-UA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>
              <a:defRPr/>
            </a:pPr>
            <a:endParaRPr lang="ru-RU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8536" y="2348880"/>
            <a:ext cx="752693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КОМАНДА “ ЛАСТІВКА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9943" name="Рисунок 6" descr="Анимация Птиц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981075"/>
            <a:ext cx="2030412" cy="166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Содержимое 3" descr="Анимация Птицы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573463"/>
            <a:ext cx="13684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Содержимое 2"/>
          <p:cNvSpPr>
            <a:spLocks noGrp="1"/>
          </p:cNvSpPr>
          <p:nvPr>
            <p:ph idx="4294967295"/>
          </p:nvPr>
        </p:nvSpPr>
        <p:spPr>
          <a:xfrm>
            <a:off x="609600" y="304800"/>
            <a:ext cx="8229600" cy="1600200"/>
          </a:xfrm>
        </p:spPr>
        <p:txBody>
          <a:bodyPr/>
          <a:lstStyle/>
          <a:p>
            <a:pPr marL="292100" indent="-292100">
              <a:buFontTx/>
              <a:buNone/>
              <a:defRPr/>
            </a:pPr>
            <a:r>
              <a:rPr lang="uk-UA" sz="4400" b="1" i="1" u="sng" dirty="0" smtClean="0">
                <a:solidFill>
                  <a:srgbClr val="FFFF00"/>
                </a:solidFill>
              </a:rPr>
              <a:t>ЕПІГРАФ:</a:t>
            </a:r>
            <a:r>
              <a:rPr lang="ru-RU" sz="4400" u="sng" dirty="0" smtClean="0">
                <a:solidFill>
                  <a:srgbClr val="FFFF00"/>
                </a:solidFill>
              </a:rPr>
              <a:t/>
            </a:r>
            <a:br>
              <a:rPr lang="ru-RU" sz="4400" u="sng" dirty="0" smtClean="0">
                <a:solidFill>
                  <a:srgbClr val="FFFF00"/>
                </a:solidFill>
              </a:rPr>
            </a:br>
            <a:r>
              <a:rPr lang="uk-UA" b="1" i="1" dirty="0" smtClean="0"/>
              <a:t>Птахи – частина природи, </a:t>
            </a:r>
          </a:p>
          <a:p>
            <a:pPr marL="292100" indent="-292100">
              <a:buFontTx/>
              <a:buNone/>
              <a:defRPr/>
            </a:pPr>
            <a:r>
              <a:rPr lang="uk-UA" b="1" i="1" dirty="0" smtClean="0"/>
              <a:t>без яких її краса була б неповною</a:t>
            </a:r>
          </a:p>
          <a:p>
            <a:pPr marL="292100" indent="-292100">
              <a:buFontTx/>
              <a:buNone/>
              <a:defRPr/>
            </a:pPr>
            <a:endParaRPr lang="uk-UA" b="1" i="1" u="sng" dirty="0" smtClean="0"/>
          </a:p>
          <a:p>
            <a:pPr marL="292100" indent="-292100">
              <a:buFontTx/>
              <a:buNone/>
              <a:defRPr/>
            </a:pPr>
            <a:r>
              <a:rPr lang="uk-UA" b="1" i="1" u="sng" dirty="0" smtClean="0">
                <a:solidFill>
                  <a:srgbClr val="FFFF00"/>
                </a:solidFill>
              </a:rPr>
              <a:t>Девіз нашої роботи на уроці:</a:t>
            </a:r>
          </a:p>
          <a:p>
            <a:pPr marL="292100" indent="-292100">
              <a:buFontTx/>
              <a:buNone/>
              <a:defRPr/>
            </a:pPr>
            <a:r>
              <a:rPr lang="uk-UA" b="1" i="1" dirty="0" smtClean="0"/>
              <a:t>    “ Почую – не забуду,</a:t>
            </a:r>
          </a:p>
          <a:p>
            <a:pPr marL="292100" indent="-292100">
              <a:buFontTx/>
              <a:buNone/>
              <a:defRPr/>
            </a:pPr>
            <a:r>
              <a:rPr lang="uk-UA" b="1" i="1" dirty="0" smtClean="0"/>
              <a:t>      побачу – </a:t>
            </a:r>
            <a:r>
              <a:rPr lang="uk-UA" b="1" i="1" dirty="0" err="1" smtClean="0"/>
              <a:t>запам</a:t>
            </a:r>
            <a:r>
              <a:rPr lang="en-US" b="1" i="1" dirty="0" smtClean="0"/>
              <a:t>’</a:t>
            </a:r>
            <a:r>
              <a:rPr lang="uk-UA" b="1" i="1" dirty="0" err="1" smtClean="0"/>
              <a:t>ятаю</a:t>
            </a:r>
            <a:r>
              <a:rPr lang="uk-UA" b="1" i="1" dirty="0" smtClean="0"/>
              <a:t>,</a:t>
            </a:r>
          </a:p>
          <a:p>
            <a:pPr marL="292100" indent="-292100">
              <a:buFontTx/>
              <a:buNone/>
              <a:defRPr/>
            </a:pPr>
            <a:r>
              <a:rPr lang="uk-UA" b="1" i="1" dirty="0" smtClean="0"/>
              <a:t>      зроблю – зрозумію ” </a:t>
            </a:r>
          </a:p>
          <a:p>
            <a:pPr marL="292100" indent="-292100">
              <a:buFontTx/>
              <a:buNone/>
              <a:defRPr/>
            </a:pPr>
            <a:endParaRPr lang="uk-UA" b="1" dirty="0" smtClean="0">
              <a:latin typeface="Cambria" pitchFamily="18" charset="0"/>
            </a:endParaRPr>
          </a:p>
          <a:p>
            <a:pPr marL="292100" indent="-292100">
              <a:buFontTx/>
              <a:buNone/>
              <a:defRPr/>
            </a:pPr>
            <a:endParaRPr lang="ru-RU" sz="2400" b="1" dirty="0" smtClean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7171" name="Picture 6" descr="http://otkrytkabest.ru/_ph/315/2/393197799.gif?1509890585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100" y="2636838"/>
            <a:ext cx="237490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6538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28600"/>
            <a:ext cx="141763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>
            <a:off x="7543800" y="2819400"/>
            <a:ext cx="1181100" cy="1143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Усі</a:t>
            </a:r>
          </a:p>
          <a:p>
            <a:r>
              <a:rPr lang="ru-RU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птахи</a:t>
            </a:r>
          </a:p>
        </p:txBody>
      </p:sp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>
            <a:off x="6781800" y="5105400"/>
            <a:ext cx="1181100" cy="1143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Усі</a:t>
            </a:r>
          </a:p>
          <a:p>
            <a:r>
              <a:rPr lang="ru-RU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птахи</a:t>
            </a:r>
          </a:p>
        </p:txBody>
      </p:sp>
      <p:pic>
        <p:nvPicPr>
          <p:cNvPr id="7176" name="Picture 8" descr="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800600"/>
            <a:ext cx="141763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 descr="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8400"/>
            <a:ext cx="8493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 descr="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4200"/>
            <a:ext cx="11557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 descr="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1335088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  <p:bldP spid="717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2400"/>
            <a:ext cx="7794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52400"/>
            <a:ext cx="715963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066800"/>
            <a:ext cx="10033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5334000" y="3048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FF3300"/>
                </a:solidFill>
              </a:rPr>
              <a:t>1</a:t>
            </a:r>
            <a:endParaRPr lang="ru-RU" b="1">
              <a:solidFill>
                <a:srgbClr val="FF3300"/>
              </a:solidFill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400800" y="36576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FF3300"/>
                </a:solidFill>
              </a:rPr>
              <a:t>2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6154" name="Picture 10" descr="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063" y="2514600"/>
            <a:ext cx="1277937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5410200" y="51816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FF3300"/>
                </a:solidFill>
              </a:rPr>
              <a:t>3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6162" name="Picture 18" descr="1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800600"/>
            <a:ext cx="992188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3200400" y="56388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FF3300"/>
                </a:solidFill>
              </a:rPr>
              <a:t>4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6165" name="Picture 21" descr="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791200"/>
            <a:ext cx="1008063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22" descr="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757863"/>
            <a:ext cx="94297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Picture 24" descr="2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876800"/>
            <a:ext cx="1176338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1905000" y="31242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FF3300"/>
                </a:solidFill>
              </a:rPr>
              <a:t>5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6170" name="Picture 26" descr="2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667000"/>
            <a:ext cx="769938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1" name="Picture 27" descr="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29000"/>
            <a:ext cx="10033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3962400" y="9906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FF3300"/>
                </a:solidFill>
              </a:rPr>
              <a:t>6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6173" name="Picture 29" descr="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1000"/>
            <a:ext cx="11366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3" grpId="0"/>
      <p:bldP spid="6161" grpId="0"/>
      <p:bldP spid="6164" grpId="0"/>
      <p:bldP spid="6169" grpId="0"/>
      <p:bldP spid="617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WordArt 2"/>
          <p:cNvSpPr>
            <a:spLocks noChangeArrowheads="1" noChangeShapeType="1" noTextEdit="1"/>
          </p:cNvSpPr>
          <p:nvPr/>
        </p:nvSpPr>
        <p:spPr bwMode="auto">
          <a:xfrm>
            <a:off x="1763713" y="115888"/>
            <a:ext cx="54006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Знайдіть відповідність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50825" y="1557338"/>
            <a:ext cx="12969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 i="1"/>
              <a:t>Совопо-дібні</a:t>
            </a:r>
            <a:endParaRPr lang="ru-RU" sz="2000" b="1" i="1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619250" y="1557338"/>
            <a:ext cx="1511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 i="1"/>
              <a:t>Горобце-подібні</a:t>
            </a:r>
            <a:endParaRPr lang="ru-RU" sz="2000" b="1" i="1"/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3203575" y="1557338"/>
            <a:ext cx="1727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 i="1"/>
              <a:t> </a:t>
            </a:r>
            <a:r>
              <a:rPr lang="uk-UA" sz="2000" b="1" i="1"/>
              <a:t>Соколо-подібні</a:t>
            </a:r>
            <a:endParaRPr lang="ru-RU" sz="2000" b="1" i="1"/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5003800" y="1628775"/>
            <a:ext cx="1727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 i="1"/>
              <a:t>Лелеко-подібні</a:t>
            </a:r>
            <a:endParaRPr lang="ru-RU" sz="2000" b="1" i="1"/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7019925" y="1628775"/>
            <a:ext cx="11033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000" b="1" i="1"/>
              <a:t>Гусе-</a:t>
            </a:r>
          </a:p>
          <a:p>
            <a:pPr eaLnBrk="1" hangingPunct="1"/>
            <a:r>
              <a:rPr lang="uk-UA" sz="2000" b="1" i="1"/>
              <a:t>подібні</a:t>
            </a:r>
            <a:endParaRPr lang="ru-RU" sz="2000" b="1" i="1"/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H="1">
            <a:off x="5653088" y="2349500"/>
            <a:ext cx="1798637" cy="1727200"/>
          </a:xfrm>
          <a:prstGeom prst="line">
            <a:avLst/>
          </a:prstGeom>
          <a:noFill/>
          <a:ln w="57150">
            <a:solidFill>
              <a:srgbClr val="99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 flipH="1">
            <a:off x="4068763" y="2276475"/>
            <a:ext cx="71437" cy="1657350"/>
          </a:xfrm>
          <a:prstGeom prst="line">
            <a:avLst/>
          </a:prstGeom>
          <a:noFill/>
          <a:ln w="57150">
            <a:solidFill>
              <a:srgbClr val="99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 flipH="1">
            <a:off x="827088" y="2276475"/>
            <a:ext cx="4608512" cy="1657350"/>
          </a:xfrm>
          <a:prstGeom prst="line">
            <a:avLst/>
          </a:prstGeom>
          <a:noFill/>
          <a:ln w="57150">
            <a:solidFill>
              <a:srgbClr val="99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>
            <a:off x="2843213" y="2205038"/>
            <a:ext cx="4826000" cy="1728787"/>
          </a:xfrm>
          <a:prstGeom prst="line">
            <a:avLst/>
          </a:prstGeom>
          <a:noFill/>
          <a:ln w="57150">
            <a:solidFill>
              <a:srgbClr val="99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1042988" y="2205038"/>
            <a:ext cx="1512887" cy="1800225"/>
          </a:xfrm>
          <a:prstGeom prst="line">
            <a:avLst/>
          </a:prstGeom>
          <a:noFill/>
          <a:ln w="57150">
            <a:solidFill>
              <a:srgbClr val="99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4302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076700"/>
            <a:ext cx="14874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2" name="Picture 14" descr="Birds049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4076700"/>
            <a:ext cx="17272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3" name="Picture 15" descr="Birds00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4076700"/>
            <a:ext cx="158432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4" name="Picture 16" descr="Birds03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4076700"/>
            <a:ext cx="15113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5" name="Picture 17" descr="Birds057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149725"/>
            <a:ext cx="195897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 animBg="1"/>
      <p:bldP spid="29704" grpId="1" animBg="1"/>
      <p:bldP spid="29705" grpId="0" animBg="1"/>
      <p:bldP spid="29705" grpId="1" animBg="1"/>
      <p:bldP spid="29706" grpId="0" animBg="1"/>
      <p:bldP spid="29706" grpId="1" animBg="1"/>
      <p:bldP spid="29707" grpId="0" animBg="1"/>
      <p:bldP spid="29707" grpId="1" animBg="1"/>
      <p:bldP spid="29708" grpId="0" animBg="1"/>
      <p:bldP spid="29708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47725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/>
              <a:t>Хто зайвий </a:t>
            </a:r>
            <a:endParaRPr lang="ru-RU" b="1" dirty="0" smtClean="0"/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43213" y="1341438"/>
            <a:ext cx="3313112" cy="38163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uk-UA" sz="1600" b="1" dirty="0" smtClean="0">
                <a:solidFill>
                  <a:srgbClr val="00FF00"/>
                </a:solidFill>
                <a:latin typeface="Times New Roman" pitchFamily="18" charset="0"/>
              </a:rPr>
              <a:t>.  </a:t>
            </a:r>
            <a:endParaRPr lang="ru-RU" sz="1600" b="1" dirty="0" smtClean="0">
              <a:solidFill>
                <a:srgbClr val="00FF00"/>
              </a:solidFill>
              <a:latin typeface="Times New Roman" pitchFamily="18" charset="0"/>
            </a:endParaRPr>
          </a:p>
        </p:txBody>
      </p:sp>
      <p:pic>
        <p:nvPicPr>
          <p:cNvPr id="2201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187825"/>
            <a:ext cx="3563937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16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6713"/>
            <a:ext cx="3348038" cy="26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16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341438"/>
            <a:ext cx="2987675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0169" name="Text Box 9"/>
          <p:cNvSpPr txBox="1">
            <a:spLocks noChangeArrowheads="1"/>
          </p:cNvSpPr>
          <p:nvPr/>
        </p:nvSpPr>
        <p:spPr bwMode="auto">
          <a:xfrm>
            <a:off x="6227763" y="1412875"/>
            <a:ext cx="7493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/>
              <a:t>Орел</a:t>
            </a:r>
            <a:endParaRPr lang="ru-RU"/>
          </a:p>
        </p:txBody>
      </p:sp>
      <p:sp>
        <p:nvSpPr>
          <p:cNvPr id="220170" name="Text Box 10"/>
          <p:cNvSpPr txBox="1">
            <a:spLocks noChangeArrowheads="1"/>
          </p:cNvSpPr>
          <p:nvPr/>
        </p:nvSpPr>
        <p:spPr bwMode="auto">
          <a:xfrm>
            <a:off x="2124075" y="4221163"/>
            <a:ext cx="996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000000"/>
                </a:solidFill>
              </a:rPr>
              <a:t>Яструб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20171" name="Text Box 11"/>
          <p:cNvSpPr txBox="1">
            <a:spLocks noChangeArrowheads="1"/>
          </p:cNvSpPr>
          <p:nvPr/>
        </p:nvSpPr>
        <p:spPr bwMode="auto">
          <a:xfrm>
            <a:off x="250825" y="1268413"/>
            <a:ext cx="1274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000000"/>
                </a:solidFill>
              </a:rPr>
              <a:t>    </a:t>
            </a:r>
            <a:r>
              <a:rPr lang="uk-UA" b="1"/>
              <a:t>Сорока</a:t>
            </a:r>
            <a:endParaRPr lang="ru-RU" b="1"/>
          </a:p>
        </p:txBody>
      </p:sp>
      <p:sp>
        <p:nvSpPr>
          <p:cNvPr id="220172" name="Text Box 12"/>
          <p:cNvSpPr txBox="1">
            <a:spLocks noChangeArrowheads="1"/>
          </p:cNvSpPr>
          <p:nvPr/>
        </p:nvSpPr>
        <p:spPr bwMode="auto">
          <a:xfrm>
            <a:off x="7740650" y="4365625"/>
            <a:ext cx="10271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000000"/>
                </a:solidFill>
              </a:rPr>
              <a:t>Сокіл</a:t>
            </a:r>
            <a:endParaRPr lang="ru-RU" b="1">
              <a:solidFill>
                <a:srgbClr val="000000"/>
              </a:solidFill>
            </a:endParaRPr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00213"/>
            <a:ext cx="3140075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0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2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0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20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20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20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20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9" grpId="0"/>
      <p:bldP spid="220170" grpId="0"/>
      <p:bldP spid="220171" grpId="0"/>
      <p:bldP spid="22017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b="1" dirty="0" smtClean="0"/>
              <a:t>Відгадай чий голосок</a:t>
            </a:r>
            <a:endParaRPr lang="ru-RU" b="1" dirty="0"/>
          </a:p>
        </p:txBody>
      </p:sp>
      <p:pic>
        <p:nvPicPr>
          <p:cNvPr id="12" name="Содержимое 11" descr="Womencenterck.org.ua - найкращі фото квітів і букетів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124744"/>
            <a:ext cx="547260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Звук соловь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588224" y="3933056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92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07704" y="4797152"/>
            <a:ext cx="5486400" cy="5667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>
          <a:xfrm>
            <a:off x="1172294" y="612774"/>
            <a:ext cx="6568058" cy="4689475"/>
          </a:xfrm>
        </p:spPr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sz="4400" b="1" dirty="0" smtClean="0"/>
              <a:t>СОЛОВЕЙ</a:t>
            </a:r>
            <a:endParaRPr lang="ru-RU" sz="4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294" y="116632"/>
            <a:ext cx="7360146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92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b="1" dirty="0" smtClean="0"/>
              <a:t>Відгадай чий голосок</a:t>
            </a:r>
            <a:endParaRPr lang="ru-RU" b="1" dirty="0"/>
          </a:p>
        </p:txBody>
      </p:sp>
      <p:pic>
        <p:nvPicPr>
          <p:cNvPr id="4" name="Содержимое 3" descr="Womencenterck.org.ua - найкращі фото квітів і букетів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676875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Golosa Ptic - Скворец (musico.cc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56376" y="4653136"/>
            <a:ext cx="72008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4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220688"/>
          </a:xfrm>
        </p:spPr>
        <p:txBody>
          <a:bodyPr/>
          <a:lstStyle/>
          <a:p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Шпак</a:t>
            </a:r>
            <a:endParaRPr lang="ru-RU" sz="4400" dirty="0"/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2656"/>
            <a:ext cx="6552728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74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Прямоугольник 1"/>
          <p:cNvSpPr>
            <a:spLocks noChangeArrowheads="1"/>
          </p:cNvSpPr>
          <p:nvPr/>
        </p:nvSpPr>
        <p:spPr bwMode="auto">
          <a:xfrm>
            <a:off x="228600" y="457200"/>
            <a:ext cx="86645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sz="2800" b="1" i="1" dirty="0">
                <a:solidFill>
                  <a:srgbClr val="6436E4"/>
                </a:solidFill>
                <a:latin typeface="Calibri" pitchFamily="34" charset="0"/>
                <a:cs typeface="Times New Roman" pitchFamily="18" charset="0"/>
              </a:rPr>
              <a:t>       </a:t>
            </a:r>
            <a:r>
              <a:rPr lang="ru-RU" sz="2800" b="1" i="1" dirty="0" smtClean="0">
                <a:latin typeface="Calibri" pitchFamily="34" charset="0"/>
                <a:cs typeface="Times New Roman" pitchFamily="18" charset="0"/>
              </a:rPr>
              <a:t>1</a:t>
            </a:r>
            <a:r>
              <a:rPr lang="ru-RU" sz="2800" b="1" i="1" dirty="0">
                <a:latin typeface="Calibri" pitchFamily="34" charset="0"/>
                <a:cs typeface="Times New Roman" pitchFamily="18" charset="0"/>
              </a:rPr>
              <a:t>.</a:t>
            </a:r>
            <a:r>
              <a:rPr lang="ru-RU" sz="2000" b="1" dirty="0">
                <a:latin typeface="Calibri" pitchFamily="34" charset="0"/>
                <a:cs typeface="Times New Roman" pitchFamily="18" charset="0"/>
              </a:rPr>
              <a:t>     </a:t>
            </a:r>
            <a:r>
              <a:rPr lang="uk-UA" sz="2800" b="1" i="1" dirty="0" smtClean="0">
                <a:latin typeface="Calibri" pitchFamily="34" charset="0"/>
                <a:cs typeface="Times New Roman" pitchFamily="18" charset="0"/>
              </a:rPr>
              <a:t>Назва поняття,  іменник</a:t>
            </a:r>
            <a:endParaRPr lang="uk-UA" sz="2800" b="1" dirty="0" smtClean="0">
              <a:latin typeface="Calibri" pitchFamily="34" charset="0"/>
            </a:endParaRPr>
          </a:p>
          <a:p>
            <a:pPr eaLnBrk="0" hangingPunct="0"/>
            <a:r>
              <a:rPr lang="uk-UA" sz="2000" b="1" dirty="0" smtClean="0">
                <a:latin typeface="Calibri" pitchFamily="34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Calibri" pitchFamily="34" charset="0"/>
                <a:cs typeface="Times New Roman" pitchFamily="18" charset="0"/>
              </a:rPr>
            </a:br>
            <a:r>
              <a:rPr lang="uk-UA" sz="2000" b="1" dirty="0" smtClean="0">
                <a:latin typeface="Calibri" pitchFamily="34" charset="0"/>
                <a:cs typeface="Times New Roman" pitchFamily="18" charset="0"/>
              </a:rPr>
              <a:t>          </a:t>
            </a:r>
            <a:r>
              <a:rPr lang="uk-UA" sz="2800" b="1" i="1" dirty="0" smtClean="0">
                <a:latin typeface="Calibri" pitchFamily="34" charset="0"/>
                <a:cs typeface="Times New Roman" pitchFamily="18" charset="0"/>
              </a:rPr>
              <a:t>2.   Опис поняття,  два прикметники</a:t>
            </a:r>
            <a:endParaRPr lang="uk-UA" sz="2800" b="1" dirty="0" smtClean="0">
              <a:latin typeface="Calibri" pitchFamily="34" charset="0"/>
            </a:endParaRPr>
          </a:p>
          <a:p>
            <a:pPr eaLnBrk="0" hangingPunct="0"/>
            <a:r>
              <a:rPr lang="uk-UA" sz="2000" b="1" dirty="0" smtClean="0">
                <a:latin typeface="Calibri" pitchFamily="34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Calibri" pitchFamily="34" charset="0"/>
                <a:cs typeface="Times New Roman" pitchFamily="18" charset="0"/>
              </a:rPr>
            </a:br>
            <a:r>
              <a:rPr lang="uk-UA" sz="2000" b="1" i="1" dirty="0" smtClean="0">
                <a:latin typeface="Calibri" pitchFamily="34" charset="0"/>
                <a:cs typeface="Times New Roman" pitchFamily="18" charset="0"/>
              </a:rPr>
              <a:t>           </a:t>
            </a:r>
            <a:r>
              <a:rPr lang="uk-UA" sz="2800" b="1" i="1" dirty="0" smtClean="0">
                <a:latin typeface="Calibri" pitchFamily="34" charset="0"/>
                <a:cs typeface="Times New Roman" pitchFamily="18" charset="0"/>
              </a:rPr>
              <a:t>3.  Визначення дії,  три дієслова</a:t>
            </a:r>
          </a:p>
          <a:p>
            <a:pPr eaLnBrk="0" hangingPunct="0"/>
            <a:r>
              <a:rPr lang="uk-UA" sz="2000" b="1" i="1" dirty="0" smtClean="0">
                <a:latin typeface="Calibri" pitchFamily="34" charset="0"/>
                <a:cs typeface="Times New Roman" pitchFamily="18" charset="0"/>
              </a:rPr>
              <a:t>                                                                                       </a:t>
            </a:r>
            <a:r>
              <a:rPr lang="uk-UA" sz="2000" b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uk-UA" sz="2800" b="1" dirty="0" smtClean="0">
                <a:latin typeface="Calibri" pitchFamily="34" charset="0"/>
                <a:cs typeface="Times New Roman" pitchFamily="18" charset="0"/>
              </a:rPr>
              <a:t>                </a:t>
            </a:r>
          </a:p>
          <a:p>
            <a:pPr eaLnBrk="0" hangingPunct="0"/>
            <a:r>
              <a:rPr lang="uk-UA" sz="2800" b="1" dirty="0" smtClean="0">
                <a:latin typeface="Calibri" pitchFamily="34" charset="0"/>
                <a:cs typeface="Times New Roman" pitchFamily="18" charset="0"/>
              </a:rPr>
              <a:t>       4. </a:t>
            </a:r>
            <a:r>
              <a:rPr lang="uk-UA" sz="2800" b="1" i="1" dirty="0" smtClean="0">
                <a:latin typeface="Calibri" pitchFamily="34" charset="0"/>
                <a:cs typeface="Times New Roman" pitchFamily="18" charset="0"/>
              </a:rPr>
              <a:t>Відношення до   теми, фраза з чотирьох слів                                                                 </a:t>
            </a:r>
          </a:p>
          <a:p>
            <a:pPr eaLnBrk="0" hangingPunct="0"/>
            <a:r>
              <a:rPr lang="uk-UA" sz="2000" b="1" i="1" dirty="0" smtClean="0">
                <a:latin typeface="Calibri" pitchFamily="34" charset="0"/>
                <a:cs typeface="Times New Roman" pitchFamily="18" charset="0"/>
              </a:rPr>
              <a:t>                                                                              </a:t>
            </a:r>
            <a:endParaRPr lang="uk-UA" sz="2000" b="1" dirty="0" smtClean="0">
              <a:latin typeface="Calibri" pitchFamily="34" charset="0"/>
            </a:endParaRPr>
          </a:p>
          <a:p>
            <a:pPr eaLnBrk="0" hangingPunct="0"/>
            <a:r>
              <a:rPr lang="uk-UA" sz="2800" b="1" dirty="0" smtClean="0">
                <a:latin typeface="Calibri" pitchFamily="34" charset="0"/>
                <a:cs typeface="Times New Roman" pitchFamily="18" charset="0"/>
              </a:rPr>
              <a:t>       5. </a:t>
            </a:r>
            <a:r>
              <a:rPr lang="uk-UA" sz="2000" b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latin typeface="Calibri" pitchFamily="34" charset="0"/>
                <a:cs typeface="Times New Roman" pitchFamily="18" charset="0"/>
              </a:rPr>
              <a:t>Висновок чи синонім до теми    </a:t>
            </a:r>
            <a:r>
              <a:rPr lang="uk-UA" sz="2800" b="1" i="1" dirty="0" smtClean="0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                                           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47107" name="Picture 2" descr="http://www.playcast.ru/uploads/2015/09/30/1527101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725" y="0"/>
            <a:ext cx="207327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6" descr="http://www.playcast.ru/uploads/2016/04/10/1821510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4212"/>
            <a:ext cx="2881313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РЕФЛЕКСІЯ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/>
          <a:lstStyle/>
          <a:p>
            <a:r>
              <a:rPr lang="ru-RU" dirty="0" err="1" smtClean="0"/>
              <a:t>Сьогодні</a:t>
            </a:r>
            <a:r>
              <a:rPr lang="ru-RU" dirty="0" smtClean="0"/>
              <a:t> на </a:t>
            </a:r>
            <a:r>
              <a:rPr lang="ru-RU" dirty="0" err="1" smtClean="0"/>
              <a:t>уроці</a:t>
            </a:r>
            <a:r>
              <a:rPr lang="ru-RU" dirty="0" smtClean="0"/>
              <a:t> ми </a:t>
            </a:r>
            <a:r>
              <a:rPr lang="ru-RU" dirty="0" err="1" smtClean="0"/>
              <a:t>вивчали</a:t>
            </a:r>
            <a:r>
              <a:rPr lang="ru-RU" dirty="0" smtClean="0"/>
              <a:t> тему….</a:t>
            </a:r>
          </a:p>
          <a:p>
            <a:r>
              <a:rPr lang="uk-UA" dirty="0" smtClean="0"/>
              <a:t>Мені цікаво було дізнатися про…..</a:t>
            </a:r>
          </a:p>
          <a:p>
            <a:r>
              <a:rPr lang="uk-UA" dirty="0" smtClean="0"/>
              <a:t>Найбільшим відкриттям для мене було...</a:t>
            </a:r>
          </a:p>
          <a:p>
            <a:r>
              <a:rPr lang="uk-UA" dirty="0" smtClean="0"/>
              <a:t>Після цього уроку я </a:t>
            </a:r>
            <a:r>
              <a:rPr lang="uk-UA" dirty="0" err="1" smtClean="0"/>
              <a:t>обов</a:t>
            </a:r>
            <a:r>
              <a:rPr lang="en-US" dirty="0" smtClean="0"/>
              <a:t>’</a:t>
            </a:r>
            <a:r>
              <a:rPr lang="uk-UA" dirty="0" err="1" smtClean="0"/>
              <a:t>язково</a:t>
            </a:r>
            <a:r>
              <a:rPr lang="uk-UA" dirty="0" smtClean="0"/>
              <a:t>….</a:t>
            </a:r>
          </a:p>
          <a:p>
            <a:r>
              <a:rPr lang="uk-UA" dirty="0" smtClean="0"/>
              <a:t>На </a:t>
            </a:r>
            <a:r>
              <a:rPr lang="uk-UA" dirty="0" err="1" smtClean="0"/>
              <a:t>слідуючому</a:t>
            </a:r>
            <a:r>
              <a:rPr lang="uk-UA" dirty="0" smtClean="0"/>
              <a:t> уроці я хотів би дізнатись про….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-26988" y="333375"/>
            <a:ext cx="9344026" cy="618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9875" algn="ctr"/>
            <a:r>
              <a:rPr lang="uk-UA" alt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Біологічна розминка (Гра “ так ” чи “ ні ”)</a:t>
            </a:r>
          </a:p>
          <a:p>
            <a:pPr indent="269875" algn="ctr"/>
            <a:r>
              <a:rPr lang="uk-UA" alt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9875"/>
            <a:r>
              <a:rPr lang="uk-UA" altLang="ru-RU" sz="3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3000" b="1" dirty="0">
                <a:latin typeface="Times New Roman" pitchFamily="18" charset="0"/>
                <a:cs typeface="Times New Roman" pitchFamily="18" charset="0"/>
              </a:rPr>
              <a:t>1.Птахи мають зуби</a:t>
            </a:r>
            <a:endParaRPr lang="ru-RU" altLang="ru-RU" sz="3000" b="1" dirty="0">
              <a:latin typeface="Times New Roman" pitchFamily="18" charset="0"/>
              <a:cs typeface="Times New Roman" pitchFamily="18" charset="0"/>
            </a:endParaRPr>
          </a:p>
          <a:p>
            <a:pPr indent="269875"/>
            <a:r>
              <a:rPr lang="uk-UA" altLang="ru-RU" sz="3000" b="1" dirty="0">
                <a:latin typeface="Times New Roman" pitchFamily="18" charset="0"/>
                <a:cs typeface="Times New Roman" pitchFamily="18" charset="0"/>
              </a:rPr>
              <a:t> 2. Птахи - холоднокровні тварини</a:t>
            </a:r>
            <a:endParaRPr lang="ru-RU" altLang="ru-RU" sz="3000" b="1" dirty="0">
              <a:latin typeface="Times New Roman" pitchFamily="18" charset="0"/>
              <a:cs typeface="Times New Roman" pitchFamily="18" charset="0"/>
            </a:endParaRPr>
          </a:p>
          <a:p>
            <a:pPr indent="269875"/>
            <a:r>
              <a:rPr lang="uk-UA" altLang="ru-RU" sz="3000" b="1" dirty="0"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uk-UA" altLang="ru-RU" sz="3000" b="1" dirty="0" smtClean="0">
                <a:latin typeface="Times New Roman" pitchFamily="18" charset="0"/>
                <a:cs typeface="Times New Roman" pitchFamily="18" charset="0"/>
              </a:rPr>
              <a:t>Розвинутий пір</a:t>
            </a:r>
            <a:r>
              <a:rPr lang="en-US" altLang="ru-RU" sz="30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altLang="ru-RU" sz="3000" b="1" dirty="0" err="1" smtClean="0">
                <a:latin typeface="Times New Roman" pitchFamily="18" charset="0"/>
                <a:cs typeface="Times New Roman" pitchFamily="18" charset="0"/>
              </a:rPr>
              <a:t>яний</a:t>
            </a:r>
            <a:r>
              <a:rPr lang="uk-UA" altLang="ru-RU" sz="3000" b="1" dirty="0" smtClean="0">
                <a:latin typeface="Times New Roman" pitchFamily="18" charset="0"/>
                <a:cs typeface="Times New Roman" pitchFamily="18" charset="0"/>
              </a:rPr>
              <a:t> покрив </a:t>
            </a:r>
            <a:endParaRPr lang="ru-RU" altLang="ru-RU" sz="3000" b="1" dirty="0">
              <a:latin typeface="Times New Roman" pitchFamily="18" charset="0"/>
              <a:cs typeface="Times New Roman" pitchFamily="18" charset="0"/>
            </a:endParaRPr>
          </a:p>
          <a:p>
            <a:pPr indent="269875"/>
            <a:r>
              <a:rPr lang="uk-UA" altLang="ru-RU" sz="3000" b="1" dirty="0">
                <a:latin typeface="Times New Roman" pitchFamily="18" charset="0"/>
                <a:cs typeface="Times New Roman" pitchFamily="18" charset="0"/>
              </a:rPr>
              <a:t> 4. У птахів відсутній сечовий міхур</a:t>
            </a:r>
            <a:endParaRPr lang="ru-RU" altLang="ru-RU" sz="3000" b="1" dirty="0">
              <a:latin typeface="Times New Roman" pitchFamily="18" charset="0"/>
              <a:cs typeface="Times New Roman" pitchFamily="18" charset="0"/>
            </a:endParaRPr>
          </a:p>
          <a:p>
            <a:pPr indent="269875"/>
            <a:r>
              <a:rPr lang="uk-UA" altLang="ru-RU" sz="3000" b="1" dirty="0">
                <a:latin typeface="Times New Roman" pitchFamily="18" charset="0"/>
                <a:cs typeface="Times New Roman" pitchFamily="18" charset="0"/>
              </a:rPr>
              <a:t> 5. Шийний відділ складається з одного хребця </a:t>
            </a:r>
            <a:endParaRPr lang="ru-RU" altLang="ru-RU" sz="3000" b="1" dirty="0">
              <a:latin typeface="Times New Roman" pitchFamily="18" charset="0"/>
              <a:cs typeface="Times New Roman" pitchFamily="18" charset="0"/>
            </a:endParaRPr>
          </a:p>
          <a:p>
            <a:pPr indent="269875"/>
            <a:r>
              <a:rPr lang="uk-UA" altLang="ru-RU" sz="3000" b="1" dirty="0">
                <a:latin typeface="Times New Roman" pitchFamily="18" charset="0"/>
                <a:cs typeface="Times New Roman" pitchFamily="18" charset="0"/>
              </a:rPr>
              <a:t> 6. </a:t>
            </a:r>
            <a:r>
              <a:rPr lang="uk-UA" altLang="ru-RU" sz="3000" b="1" dirty="0" smtClean="0">
                <a:latin typeface="Times New Roman" pitchFamily="18" charset="0"/>
                <a:cs typeface="Times New Roman" pitchFamily="18" charset="0"/>
              </a:rPr>
              <a:t>Передні кінцівки перетворилися на крила</a:t>
            </a:r>
            <a:endParaRPr lang="ru-RU" altLang="ru-RU" sz="3000" b="1" dirty="0">
              <a:latin typeface="Times New Roman" pitchFamily="18" charset="0"/>
              <a:cs typeface="Times New Roman" pitchFamily="18" charset="0"/>
            </a:endParaRPr>
          </a:p>
          <a:p>
            <a:pPr indent="269875"/>
            <a:r>
              <a:rPr lang="uk-UA" altLang="ru-RU" sz="3000" b="1" dirty="0">
                <a:latin typeface="Times New Roman" pitchFamily="18" charset="0"/>
                <a:cs typeface="Times New Roman" pitchFamily="18" charset="0"/>
              </a:rPr>
              <a:t> 7. У птахів немає шлунка</a:t>
            </a:r>
            <a:endParaRPr lang="ru-RU" altLang="ru-RU" sz="3000" b="1" dirty="0">
              <a:latin typeface="Times New Roman" pitchFamily="18" charset="0"/>
              <a:cs typeface="Times New Roman" pitchFamily="18" charset="0"/>
            </a:endParaRPr>
          </a:p>
          <a:p>
            <a:pPr indent="269875"/>
            <a:r>
              <a:rPr lang="uk-UA" altLang="ru-RU" sz="3000" b="1" dirty="0">
                <a:latin typeface="Times New Roman" pitchFamily="18" charset="0"/>
                <a:cs typeface="Times New Roman" pitchFamily="18" charset="0"/>
              </a:rPr>
              <a:t> 8. У </a:t>
            </a:r>
            <a:r>
              <a:rPr lang="uk-UA" altLang="ru-RU" sz="3000" b="1" smtClean="0">
                <a:latin typeface="Times New Roman" pitchFamily="18" charset="0"/>
                <a:cs typeface="Times New Roman" pitchFamily="18" charset="0"/>
              </a:rPr>
              <a:t>шкірі багато залоз</a:t>
            </a:r>
            <a:endParaRPr lang="uk-UA" altLang="ru-RU" sz="3000" b="1" dirty="0">
              <a:latin typeface="Times New Roman" pitchFamily="18" charset="0"/>
              <a:cs typeface="Times New Roman" pitchFamily="18" charset="0"/>
            </a:endParaRPr>
          </a:p>
          <a:p>
            <a:pPr indent="269875"/>
            <a:r>
              <a:rPr lang="uk-UA" altLang="ru-RU" sz="3000" b="1" dirty="0">
                <a:latin typeface="Times New Roman" pitchFamily="18" charset="0"/>
                <a:cs typeface="Times New Roman" pitchFamily="18" charset="0"/>
              </a:rPr>
              <a:t> 9 У птахів подвійне дихання</a:t>
            </a:r>
          </a:p>
          <a:p>
            <a:pPr indent="269875">
              <a:buFontTx/>
              <a:buAutoNum type="arabicPlain" startAt="10"/>
            </a:pPr>
            <a:r>
              <a:rPr lang="uk-UA" altLang="ru-RU" sz="3000" b="1" dirty="0">
                <a:latin typeface="Times New Roman" pitchFamily="18" charset="0"/>
                <a:cs typeface="Times New Roman" pitchFamily="18" charset="0"/>
              </a:rPr>
              <a:t>  Кістки </a:t>
            </a:r>
            <a:r>
              <a:rPr lang="uk-UA" altLang="ru-RU" sz="3000" b="1" dirty="0" smtClean="0">
                <a:latin typeface="Times New Roman" pitchFamily="18" charset="0"/>
                <a:cs typeface="Times New Roman" pitchFamily="18" charset="0"/>
              </a:rPr>
              <a:t>легкі,  в середині  наповнені повітрям.</a:t>
            </a:r>
            <a:endParaRPr lang="uk-UA" altLang="ru-RU" sz="3000" b="1" dirty="0">
              <a:latin typeface="Times New Roman" pitchFamily="18" charset="0"/>
              <a:cs typeface="Times New Roman" pitchFamily="18" charset="0"/>
            </a:endParaRPr>
          </a:p>
          <a:p>
            <a:pPr indent="269875"/>
            <a:r>
              <a:rPr lang="uk-UA" alt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Так “+”   3 ,4 ,6, 9, 10 ;     Ні   “ -”   1, 2, 5, 7, 8</a:t>
            </a:r>
            <a:endParaRPr lang="ru-RU" alt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346075" y="765175"/>
            <a:ext cx="8447088" cy="42481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 anchorCtr="1"/>
          <a:lstStyle/>
          <a:p>
            <a:pPr marL="85725" indent="-85725">
              <a:defRPr/>
            </a:pPr>
            <a:r>
              <a:rPr lang="uk-UA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Домашнє завдання:</a:t>
            </a:r>
            <a:r>
              <a:rPr lang="uk-UA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uk-UA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uk-UA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uk-UA" sz="4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r>
              <a:rPr lang="uk-UA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працювати 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§ 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22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; повторити 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uk-UA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§ 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20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2.Скласти 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кросворд 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з використанням опорних термінів теми « Птахи»</a:t>
            </a:r>
          </a:p>
          <a:p>
            <a:pPr marL="85725" indent="-85725">
              <a:defRPr/>
            </a:pPr>
            <a:endParaRPr lang="uk-UA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85725" indent="-85725">
              <a:defRPr/>
            </a:pP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3. Підготувати </a:t>
            </a:r>
            <a:r>
              <a:rPr lang="uk-UA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презентації </a:t>
            </a:r>
            <a:r>
              <a:rPr lang="uk-UA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uk-UA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 П</a:t>
            </a:r>
            <a:r>
              <a:rPr lang="uk-UA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тахи </a:t>
            </a:r>
            <a:r>
              <a:rPr lang="uk-UA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нашої </a:t>
            </a:r>
            <a:r>
              <a:rPr lang="uk-UA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місцевості»</a:t>
            </a:r>
            <a: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uk-UA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uk-UA" sz="3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50179" name="Picture 4" descr="http://birgitmummu.vikki.fi/Joulu/Joulukortit/Bird5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37063"/>
            <a:ext cx="294163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6" descr="http://animo2.ucoz.ru/_ph/115/1/325881945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5013325"/>
            <a:ext cx="2808287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44402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8800" b="1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uk-UA" sz="88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8800" b="1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uk-UA" sz="8800" b="1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8800" b="1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uk-UA" sz="88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8800" b="1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uk-UA" sz="88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8800" b="1" dirty="0" smtClean="0">
                <a:solidFill>
                  <a:schemeClr val="tx2">
                    <a:satMod val="130000"/>
                  </a:schemeClr>
                </a:solidFill>
              </a:rPr>
              <a:t>Успіхів при вивченні нових тем!</a:t>
            </a:r>
            <a:endParaRPr lang="ru-RU" sz="8800" b="1" dirty="0">
              <a:solidFill>
                <a:schemeClr val="tx2">
                  <a:satMod val="13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b="1" smtClean="0"/>
              <a:t>МІГРАЦІЯ ПТАХІВ</a:t>
            </a:r>
            <a:endParaRPr lang="ru-RU" b="1" smtClean="0"/>
          </a:p>
        </p:txBody>
      </p:sp>
      <p:sp>
        <p:nvSpPr>
          <p:cNvPr id="1042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uk-UA" sz="2400" b="1" i="1" smtClean="0"/>
              <a:t> </a:t>
            </a:r>
            <a:endParaRPr lang="ru-RU" sz="2400" smtClean="0"/>
          </a:p>
          <a:p>
            <a:pPr>
              <a:buFontTx/>
              <a:buNone/>
              <a:defRPr/>
            </a:pPr>
            <a:r>
              <a:rPr lang="uk-UA" sz="2400" i="1" smtClean="0"/>
              <a:t>     </a:t>
            </a:r>
            <a:endParaRPr lang="ru-RU" sz="2400" smtClean="0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>
              <a:defRPr/>
            </a:pPr>
            <a:endParaRPr lang="ru-RU" sz="2800" smtClean="0"/>
          </a:p>
        </p:txBody>
      </p:sp>
      <p:pic>
        <p:nvPicPr>
          <p:cNvPr id="1044" name="Picture 6" descr="новые красивые Анимашки, анимационные картинки Птицы, анимированные картинки Птицы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838200"/>
            <a:ext cx="12192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6" descr="новые красивые Анимашки, анимационные картинки Птицы, анимированные картинки Птицы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990600"/>
            <a:ext cx="12192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6" name="Picture 6" descr="новые красивые Анимашки, анимационные картинки Птицы, анимированные картинки Птицы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990600"/>
            <a:ext cx="12192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7" name="Содержимое 2"/>
          <p:cNvSpPr>
            <a:spLocks/>
          </p:cNvSpPr>
          <p:nvPr/>
        </p:nvSpPr>
        <p:spPr bwMode="auto">
          <a:xfrm>
            <a:off x="609600" y="17526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3200"/>
          </a:p>
        </p:txBody>
      </p:sp>
      <p:grpSp>
        <p:nvGrpSpPr>
          <p:cNvPr id="2" name="Organization Chart 21"/>
          <p:cNvGrpSpPr>
            <a:grpSpLocks/>
          </p:cNvGrpSpPr>
          <p:nvPr/>
        </p:nvGrpSpPr>
        <p:grpSpPr bwMode="auto">
          <a:xfrm>
            <a:off x="609600" y="1828800"/>
            <a:ext cx="7696200" cy="4572000"/>
            <a:chOff x="288" y="2498"/>
            <a:chExt cx="2880" cy="1152"/>
          </a:xfrm>
        </p:grpSpPr>
        <p:cxnSp>
          <p:nvCxnSpPr>
            <p:cNvPr id="1028" name="_s1028"/>
            <p:cNvCxnSpPr>
              <a:cxnSpLocks noChangeShapeType="1"/>
              <a:stCxn id="9" idx="0"/>
              <a:endCxn id="6" idx="2"/>
            </p:cNvCxnSpPr>
            <p:nvPr/>
          </p:nvCxnSpPr>
          <p:spPr bwMode="auto">
            <a:xfrm rot="16200000">
              <a:off x="2718" y="3342"/>
              <a:ext cx="38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8" idx="0"/>
              <a:endCxn id="5" idx="2"/>
            </p:cNvCxnSpPr>
            <p:nvPr/>
          </p:nvCxnSpPr>
          <p:spPr bwMode="auto">
            <a:xfrm rot="16200000">
              <a:off x="1710" y="3342"/>
              <a:ext cx="38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" name="_s1030"/>
            <p:cNvCxnSpPr>
              <a:cxnSpLocks noChangeShapeType="1"/>
              <a:stCxn id="7" idx="0"/>
              <a:endCxn id="4" idx="2"/>
            </p:cNvCxnSpPr>
            <p:nvPr/>
          </p:nvCxnSpPr>
          <p:spPr bwMode="auto">
            <a:xfrm rot="16200000">
              <a:off x="707" y="3337"/>
              <a:ext cx="27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1" name="_s1031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2160" y="2354"/>
              <a:ext cx="144" cy="1008"/>
            </a:xfrm>
            <a:prstGeom prst="bentConnector3">
              <a:avLst>
                <a:gd name="adj1" fmla="val 2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2" name="_s1032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1657" y="2857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3" name="_s1033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1152" y="2354"/>
              <a:ext cx="144" cy="1008"/>
            </a:xfrm>
            <a:prstGeom prst="bentConnector3">
              <a:avLst>
                <a:gd name="adj1" fmla="val 2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1034"/>
            <p:cNvSpPr>
              <a:spLocks noChangeArrowheads="1"/>
            </p:cNvSpPr>
            <p:nvPr/>
          </p:nvSpPr>
          <p:spPr bwMode="auto">
            <a:xfrm>
              <a:off x="1296" y="2498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99FF3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3600" b="1" i="0" u="none" strike="noStrike" cap="none" normalizeH="0" baseline="0" smtClean="0">
                  <a:ln>
                    <a:noFill/>
                  </a:ln>
                  <a:solidFill>
                    <a:srgbClr val="008000"/>
                  </a:solidFill>
                  <a:effectLst/>
                  <a:latin typeface="Arial" charset="0"/>
                </a:rPr>
                <a:t>ПТАХИ</a:t>
              </a:r>
              <a:endParaRPr kumimoji="0" lang="ru-RU" sz="3600" b="1" i="0" u="none" strike="noStrike" cap="none" normalizeH="0" baseline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endParaRPr>
            </a:p>
          </p:txBody>
        </p:sp>
        <p:sp>
          <p:nvSpPr>
            <p:cNvPr id="4" name="_s1035"/>
            <p:cNvSpPr>
              <a:spLocks noChangeArrowheads="1"/>
            </p:cNvSpPr>
            <p:nvPr/>
          </p:nvSpPr>
          <p:spPr bwMode="auto">
            <a:xfrm>
              <a:off x="288" y="2930"/>
              <a:ext cx="864" cy="39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99FF3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1" i="0" u="none" strike="noStrike" cap="none" normalizeH="0" baseline="0" smtClean="0">
                  <a:ln>
                    <a:noFill/>
                  </a:ln>
                  <a:solidFill>
                    <a:srgbClr val="A50021"/>
                  </a:solidFill>
                  <a:effectLst/>
                  <a:latin typeface="Arial" charset="0"/>
                </a:rPr>
                <a:t>Осілі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1" i="0" u="none" strike="noStrike" cap="none" normalizeH="0" baseline="0" smtClean="0">
                  <a:ln>
                    <a:noFill/>
                  </a:ln>
                  <a:solidFill>
                    <a:srgbClr val="A50021"/>
                  </a:solidFill>
                  <a:effectLst/>
                  <a:latin typeface="Arial" charset="0"/>
                </a:rPr>
                <a:t>(не мігрують)</a:t>
              </a:r>
              <a:endParaRPr kumimoji="0" lang="ru-RU" sz="2000" b="1" i="0" u="none" strike="noStrike" cap="none" normalizeH="0" baseline="0" smtClean="0">
                <a:ln>
                  <a:noFill/>
                </a:ln>
                <a:solidFill>
                  <a:srgbClr val="A5002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_s1036"/>
            <p:cNvSpPr>
              <a:spLocks noChangeArrowheads="1"/>
            </p:cNvSpPr>
            <p:nvPr/>
          </p:nvSpPr>
          <p:spPr bwMode="auto">
            <a:xfrm>
              <a:off x="1172" y="2930"/>
              <a:ext cx="1112" cy="39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99FF3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1" i="0" u="none" strike="noStrike" cap="none" normalizeH="0" baseline="0" smtClean="0">
                  <a:ln>
                    <a:noFill/>
                  </a:ln>
                  <a:solidFill>
                    <a:srgbClr val="A50021"/>
                  </a:solidFill>
                  <a:effectLst/>
                  <a:latin typeface="Arial" charset="0"/>
                </a:rPr>
                <a:t>Кочові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1" i="0" u="none" strike="noStrike" cap="none" normalizeH="0" baseline="0" smtClean="0">
                  <a:ln>
                    <a:noFill/>
                  </a:ln>
                  <a:solidFill>
                    <a:srgbClr val="A50021"/>
                  </a:solidFill>
                  <a:effectLst/>
                  <a:latin typeface="Arial" charset="0"/>
                </a:rPr>
                <a:t>(перелітають на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1" i="0" u="none" strike="noStrike" cap="none" normalizeH="0" baseline="0" smtClean="0">
                  <a:ln>
                    <a:noFill/>
                  </a:ln>
                  <a:solidFill>
                    <a:srgbClr val="A50021"/>
                  </a:solidFill>
                  <a:effectLst/>
                  <a:latin typeface="Arial" charset="0"/>
                </a:rPr>
                <a:t>невеликі відстані в межах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1" i="0" u="none" strike="noStrike" cap="none" normalizeH="0" baseline="0" smtClean="0">
                  <a:ln>
                    <a:noFill/>
                  </a:ln>
                  <a:solidFill>
                    <a:srgbClr val="A50021"/>
                  </a:solidFill>
                  <a:effectLst/>
                  <a:latin typeface="Arial" charset="0"/>
                </a:rPr>
                <a:t>природної зони)</a:t>
              </a:r>
              <a:endParaRPr kumimoji="0" lang="ru-RU" sz="1600" b="1" i="0" u="none" strike="noStrike" cap="none" normalizeH="0" baseline="0" smtClean="0">
                <a:ln>
                  <a:noFill/>
                </a:ln>
                <a:solidFill>
                  <a:srgbClr val="A5002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_s1037"/>
            <p:cNvSpPr>
              <a:spLocks noChangeArrowheads="1"/>
            </p:cNvSpPr>
            <p:nvPr/>
          </p:nvSpPr>
          <p:spPr bwMode="auto">
            <a:xfrm>
              <a:off x="2304" y="2930"/>
              <a:ext cx="864" cy="39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99FF3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1" i="0" u="none" strike="noStrike" cap="none" normalizeH="0" baseline="0" smtClean="0">
                  <a:ln>
                    <a:noFill/>
                  </a:ln>
                  <a:solidFill>
                    <a:srgbClr val="A50021"/>
                  </a:solidFill>
                  <a:effectLst/>
                  <a:latin typeface="Arial" charset="0"/>
                </a:rPr>
                <a:t>Перелітні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1" i="0" u="none" strike="noStrike" cap="none" normalizeH="0" baseline="0" smtClean="0">
                  <a:ln>
                    <a:noFill/>
                  </a:ln>
                  <a:solidFill>
                    <a:srgbClr val="A50021"/>
                  </a:solidFill>
                  <a:effectLst/>
                  <a:latin typeface="Arial" charset="0"/>
                </a:rPr>
                <a:t>(перелітають на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1" i="0" u="none" strike="noStrike" cap="none" normalizeH="0" baseline="0" smtClean="0">
                  <a:ln>
                    <a:noFill/>
                  </a:ln>
                  <a:solidFill>
                    <a:srgbClr val="A50021"/>
                  </a:solidFill>
                  <a:effectLst/>
                  <a:latin typeface="Arial" charset="0"/>
                </a:rPr>
                <a:t>тисячі кілометрів)</a:t>
              </a:r>
              <a:endParaRPr kumimoji="0" lang="ru-RU" sz="2000" b="1" i="0" u="none" strike="noStrike" cap="none" normalizeH="0" baseline="0" smtClean="0">
                <a:ln>
                  <a:noFill/>
                </a:ln>
                <a:solidFill>
                  <a:srgbClr val="A5002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_s1038"/>
            <p:cNvSpPr>
              <a:spLocks noChangeArrowheads="1"/>
            </p:cNvSpPr>
            <p:nvPr/>
          </p:nvSpPr>
          <p:spPr bwMode="auto">
            <a:xfrm>
              <a:off x="288" y="3351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CC"/>
                </a:gs>
                <a:gs pos="100000">
                  <a:srgbClr val="FF99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Горобці, синиці,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ворони, сойки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_s1039"/>
            <p:cNvSpPr>
              <a:spLocks noChangeArrowheads="1"/>
            </p:cNvSpPr>
            <p:nvPr/>
          </p:nvSpPr>
          <p:spPr bwMode="auto">
            <a:xfrm>
              <a:off x="1296" y="3362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CC"/>
                </a:gs>
                <a:gs pos="100000">
                  <a:srgbClr val="FF99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Снігурі, сови, граки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_s1040"/>
            <p:cNvSpPr>
              <a:spLocks noChangeArrowheads="1"/>
            </p:cNvSpPr>
            <p:nvPr/>
          </p:nvSpPr>
          <p:spPr bwMode="auto">
            <a:xfrm>
              <a:off x="2304" y="3362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CC"/>
                </a:gs>
                <a:gs pos="100000">
                  <a:srgbClr val="FF99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Лелеки, журавлі,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жайворонки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048" name="AutoShape 40"/>
          <p:cNvSpPr>
            <a:spLocks noChangeArrowheads="1"/>
          </p:cNvSpPr>
          <p:nvPr/>
        </p:nvSpPr>
        <p:spPr bwMode="auto">
          <a:xfrm>
            <a:off x="2057400" y="2819400"/>
            <a:ext cx="1752600" cy="10668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2 цікавих фактів про птахів з усього світу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7504" y="0"/>
            <a:ext cx="9089008" cy="666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b" anchorCtr="0">
            <a:noAutofit/>
          </a:bodyPr>
          <a:lstStyle/>
          <a:p>
            <a:pPr eaLnBrk="1" hangingPunct="1">
              <a:defRPr/>
            </a:pPr>
            <a:r>
              <a:rPr lang="uk-UA" sz="6600" b="1" dirty="0" smtClean="0">
                <a:solidFill>
                  <a:schemeClr val="tx1"/>
                </a:solidFill>
                <a:latin typeface="Times New Roman" pitchFamily="18" charset="0"/>
              </a:rPr>
              <a:t>КЛАС    ПТАХИ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611188" y="1484313"/>
            <a:ext cx="8043862" cy="44132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uk-UA" sz="7200" b="1" dirty="0" smtClean="0">
                <a:solidFill>
                  <a:srgbClr val="FFCC00"/>
                </a:solidFill>
                <a:latin typeface="Times New Roman" pitchFamily="18" charset="0"/>
              </a:rPr>
              <a:t>Налічує понад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uk-UA" sz="7200" b="1" dirty="0" smtClean="0">
                <a:solidFill>
                  <a:srgbClr val="FFCC00"/>
                </a:solidFill>
                <a:latin typeface="Times New Roman" pitchFamily="18" charset="0"/>
              </a:rPr>
              <a:t>9700 видів,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uk-UA" sz="7200" b="1" dirty="0" smtClean="0">
                <a:solidFill>
                  <a:srgbClr val="FFCC00"/>
                </a:solidFill>
                <a:latin typeface="Times New Roman" pitchFamily="18" charset="0"/>
              </a:rPr>
              <a:t>що поділяється на три </a:t>
            </a:r>
            <a:r>
              <a:rPr lang="uk-UA" sz="7200" b="1" dirty="0" err="1" smtClean="0">
                <a:solidFill>
                  <a:srgbClr val="FFCC00"/>
                </a:solidFill>
                <a:latin typeface="Times New Roman" pitchFamily="18" charset="0"/>
              </a:rPr>
              <a:t>надряди</a:t>
            </a:r>
            <a:r>
              <a:rPr lang="uk-UA" sz="7200" b="1" dirty="0" smtClean="0">
                <a:solidFill>
                  <a:srgbClr val="FFCC00"/>
                </a:solidFill>
                <a:latin typeface="Times New Roman" pitchFamily="18" charset="0"/>
              </a:rPr>
              <a:t>.</a:t>
            </a:r>
            <a:endParaRPr lang="uk-UA" b="1" dirty="0" smtClean="0">
              <a:solidFill>
                <a:srgbClr val="FFCC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987675" y="115888"/>
            <a:ext cx="3084513" cy="252095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5000" b="1" dirty="0">
                <a:solidFill>
                  <a:srgbClr val="C00000"/>
                </a:solidFill>
                <a:latin typeface="Times New Roman" pitchFamily="18" charset="0"/>
              </a:rPr>
              <a:t>Клас </a:t>
            </a:r>
            <a:r>
              <a:rPr lang="uk-UA" sz="4800" b="1" dirty="0">
                <a:solidFill>
                  <a:srgbClr val="C00000"/>
                </a:solidFill>
                <a:latin typeface="Times New Roman" pitchFamily="18" charset="0"/>
              </a:rPr>
              <a:t>Птахи</a:t>
            </a:r>
          </a:p>
        </p:txBody>
      </p:sp>
      <p:sp>
        <p:nvSpPr>
          <p:cNvPr id="9" name="32-конечная звезда 8"/>
          <p:cNvSpPr/>
          <p:nvPr/>
        </p:nvSpPr>
        <p:spPr>
          <a:xfrm>
            <a:off x="2700338" y="3933825"/>
            <a:ext cx="3887787" cy="2714625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>
                <a:solidFill>
                  <a:srgbClr val="002060"/>
                </a:solidFill>
                <a:latin typeface="Times New Roman" pitchFamily="18" charset="0"/>
              </a:rPr>
              <a:t>Кілегруді </a:t>
            </a:r>
          </a:p>
          <a:p>
            <a:pPr algn="ctr">
              <a:defRPr/>
            </a:pPr>
            <a:r>
              <a:rPr lang="uk-UA" sz="3200" b="1">
                <a:solidFill>
                  <a:srgbClr val="002060"/>
                </a:solidFill>
                <a:latin typeface="Times New Roman" pitchFamily="18" charset="0"/>
              </a:rPr>
              <a:t>птахи</a:t>
            </a:r>
          </a:p>
        </p:txBody>
      </p:sp>
      <p:sp>
        <p:nvSpPr>
          <p:cNvPr id="10" name="32-конечная звезда 9"/>
          <p:cNvSpPr/>
          <p:nvPr/>
        </p:nvSpPr>
        <p:spPr>
          <a:xfrm>
            <a:off x="26988" y="1916113"/>
            <a:ext cx="3960812" cy="2714625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</a:rPr>
              <a:t>Пінгвіни</a:t>
            </a:r>
          </a:p>
        </p:txBody>
      </p:sp>
      <p:sp>
        <p:nvSpPr>
          <p:cNvPr id="11" name="32-конечная звезда 10"/>
          <p:cNvSpPr/>
          <p:nvPr/>
        </p:nvSpPr>
        <p:spPr>
          <a:xfrm>
            <a:off x="5327650" y="1844675"/>
            <a:ext cx="3816350" cy="2714625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 err="1">
                <a:solidFill>
                  <a:srgbClr val="002060"/>
                </a:solidFill>
                <a:latin typeface="Times New Roman" pitchFamily="18" charset="0"/>
              </a:rPr>
              <a:t>Безкілеві</a:t>
            </a: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</a:rPr>
              <a:t> птахи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3416</TotalTime>
  <Words>719</Words>
  <Application>Microsoft Office PowerPoint</Application>
  <PresentationFormat>Экран (4:3)</PresentationFormat>
  <Paragraphs>235</Paragraphs>
  <Slides>51</Slides>
  <Notes>12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Круги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МІГРАЦІЯ ПТАХІВ</vt:lpstr>
      <vt:lpstr>Презентация PowerPoint</vt:lpstr>
      <vt:lpstr>КЛАС    ПТАХИ</vt:lpstr>
      <vt:lpstr>Презентация PowerPoint</vt:lpstr>
      <vt:lpstr>Презентация PowerPoint</vt:lpstr>
      <vt:lpstr> ІМПЕРАТОРСЬКИЙ ПІНГВІН   Імператорський пінгвін досягає росту до 1.30м., і важить 50 кг. Це найбільший птах серед пінгвінів. Замість крил має ласти, покрив утворений дрібним пір'ям.  </vt:lpstr>
      <vt:lpstr>МАЛІ  ПІНГВІНИ  Найменший пінгвін - це малий пінгвін, сягає близько 40 см., </vt:lpstr>
      <vt:lpstr>Презентация PowerPoint</vt:lpstr>
      <vt:lpstr>Презентация PowerPoint</vt:lpstr>
      <vt:lpstr>Презентация PowerPoint</vt:lpstr>
      <vt:lpstr>                                              РЯД  Африканські страуси</vt:lpstr>
      <vt:lpstr>РЯД  Американські страуси  НАНДУ  Це великі птахи, хоча й менші за розміром від африканського страуса. Особливостями зовнішньої будови американського страуса є відсутність великих пер на хвості й крилах. Висота цих страусів до 1,5 м., а маса – близько 50 кілограмів.  </vt:lpstr>
      <vt:lpstr>РЯД  Австралійські страуси.  ЕМУ  ЗВИЧАЙНЕ ОПЕРЕННЯ ЕМУ – ТЕМНОГО ЗАБАРВЛЕННЯ, А ДО ПЕРІОДУ ГНІЗДУВАННЯ ВОНО СТАЄ СВІТЛОКОРИЧНЕВИМ. ЦЕЙ НЕЗВИЧАЙНИЙ ПТАХ, ЩО НЕ ЛІТАЄ, Є БЛИЗЬКИМ РОДИЧЕМ КАЗУАРА, НАНДУ І АФРИКАНСЬКОГО СТРАУСА. УСІ ЦІ ПТАХИ МАЮТЬ ПОДІБНУ МІЖ СОБОЮ БУДОВУ ЧЕРЕПА І ОДНАКОВО ДОВГІ, СИЛЬНІ НОГИ. </vt:lpstr>
      <vt:lpstr>РЯД  КІВІПОДІБНІ  КІВІ ЗВИЧАЙНИЙ  НАЙЗНАМЕНИТІШИЙ ПТАХ НОВОЇ ЗЕЛАНДІЇ. ВІН ВЕДЕ СКРИТНИЙ СПОСІБ ЖИТТЯ. ВДЕНЬ  КІВІ СПИТЬ У ДОБРЕ ЗАМАСКОВАНОМУ УКРИТТІ, А ГОДУВАТИСЬ ВИХОДИТЬ ТІЛЬКИ ВНОЧІ.МАЄ ДОВГИЙ ТОНКИЙ ДЗЬОБ, У НЬОГО ДОБРЕ РОЗВИНЕНИЙ НЮХ. ЗАВДЯКИ ЧУТЛИВОМУ НЮХУ І ВІБРИСАМ ВІН МОЖЕ ЗНАХОДИТИ  ПОЖИВУ НАВІТЬ У СУЦІЛЬНІЙ ТЕМРЯВІ.</vt:lpstr>
      <vt:lpstr>Презентация PowerPoint</vt:lpstr>
      <vt:lpstr>Презентация PowerPoint</vt:lpstr>
      <vt:lpstr>ПАМ’ЯТНИКИ ПТАХАМ</vt:lpstr>
      <vt:lpstr>Ряд Журавлеподібні</vt:lpstr>
      <vt:lpstr>Ряд Лелекоподібні</vt:lpstr>
      <vt:lpstr>Презентация PowerPoint</vt:lpstr>
      <vt:lpstr>Станція  юних орнітологів</vt:lpstr>
      <vt:lpstr>Ряд Соколоподібні</vt:lpstr>
      <vt:lpstr>Презентация PowerPoint</vt:lpstr>
      <vt:lpstr>Ряд Куроподібні</vt:lpstr>
      <vt:lpstr>  </vt:lpstr>
      <vt:lpstr>Ряд Горобцеподібні</vt:lpstr>
      <vt:lpstr>Родина Ластівкові </vt:lpstr>
      <vt:lpstr>Співочі птахи</vt:lpstr>
      <vt:lpstr>Презентация PowerPoint</vt:lpstr>
      <vt:lpstr>Значення птахів</vt:lpstr>
      <vt:lpstr>Презентация PowerPoint</vt:lpstr>
      <vt:lpstr> Не лякати, не вбивати,  птахів ми будемо охороняти ! </vt:lpstr>
      <vt:lpstr>Презентация PowerPoint</vt:lpstr>
      <vt:lpstr>Гра  “КРАЩИЙ ЗНАВЕЦЬ ПТАХІВ ”</vt:lpstr>
      <vt:lpstr>Презентация PowerPoint</vt:lpstr>
      <vt:lpstr>Презентация PowerPoint</vt:lpstr>
      <vt:lpstr>Презентация PowerPoint</vt:lpstr>
      <vt:lpstr>Хто зайвий </vt:lpstr>
      <vt:lpstr>Відгадай чий голосок</vt:lpstr>
      <vt:lpstr>Презентация PowerPoint</vt:lpstr>
      <vt:lpstr>Відгадай чий голосок</vt:lpstr>
      <vt:lpstr>     Шпак</vt:lpstr>
      <vt:lpstr>Презентация PowerPoint</vt:lpstr>
      <vt:lpstr>РЕФЛЕКСІЯ</vt:lpstr>
      <vt:lpstr>Презентация PowerPoint</vt:lpstr>
      <vt:lpstr>    Успіхів при вивченні нових тем!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Валенти</cp:lastModifiedBy>
  <cp:revision>241</cp:revision>
  <dcterms:created xsi:type="dcterms:W3CDTF">2010-03-30T15:02:55Z</dcterms:created>
  <dcterms:modified xsi:type="dcterms:W3CDTF">2017-12-03T11:45:43Z</dcterms:modified>
</cp:coreProperties>
</file>