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78"/>
  </p:notesMasterIdLst>
  <p:sldIdLst>
    <p:sldId id="256" r:id="rId2"/>
    <p:sldId id="273" r:id="rId3"/>
    <p:sldId id="276" r:id="rId4"/>
    <p:sldId id="274" r:id="rId5"/>
    <p:sldId id="272" r:id="rId6"/>
    <p:sldId id="277" r:id="rId7"/>
    <p:sldId id="302" r:id="rId8"/>
    <p:sldId id="278" r:id="rId9"/>
    <p:sldId id="304" r:id="rId10"/>
    <p:sldId id="266" r:id="rId11"/>
    <p:sldId id="257" r:id="rId12"/>
    <p:sldId id="279" r:id="rId13"/>
    <p:sldId id="280" r:id="rId14"/>
    <p:sldId id="306" r:id="rId15"/>
    <p:sldId id="258" r:id="rId16"/>
    <p:sldId id="259" r:id="rId17"/>
    <p:sldId id="286" r:id="rId18"/>
    <p:sldId id="287" r:id="rId19"/>
    <p:sldId id="288" r:id="rId20"/>
    <p:sldId id="289" r:id="rId21"/>
    <p:sldId id="290" r:id="rId22"/>
    <p:sldId id="291" r:id="rId23"/>
    <p:sldId id="292" r:id="rId24"/>
    <p:sldId id="295" r:id="rId25"/>
    <p:sldId id="293" r:id="rId26"/>
    <p:sldId id="294" r:id="rId27"/>
    <p:sldId id="296" r:id="rId28"/>
    <p:sldId id="297" r:id="rId29"/>
    <p:sldId id="298" r:id="rId30"/>
    <p:sldId id="299" r:id="rId31"/>
    <p:sldId id="301" r:id="rId32"/>
    <p:sldId id="284" r:id="rId33"/>
    <p:sldId id="285" r:id="rId34"/>
    <p:sldId id="308" r:id="rId35"/>
    <p:sldId id="260" r:id="rId36"/>
    <p:sldId id="335" r:id="rId37"/>
    <p:sldId id="368" r:id="rId38"/>
    <p:sldId id="369" r:id="rId39"/>
    <p:sldId id="370" r:id="rId40"/>
    <p:sldId id="351" r:id="rId41"/>
    <p:sldId id="371" r:id="rId42"/>
    <p:sldId id="373" r:id="rId43"/>
    <p:sldId id="374" r:id="rId44"/>
    <p:sldId id="271" r:id="rId45"/>
    <p:sldId id="309" r:id="rId46"/>
    <p:sldId id="261" r:id="rId47"/>
    <p:sldId id="310" r:id="rId48"/>
    <p:sldId id="263" r:id="rId49"/>
    <p:sldId id="270" r:id="rId50"/>
    <p:sldId id="311" r:id="rId51"/>
    <p:sldId id="264" r:id="rId52"/>
    <p:sldId id="268" r:id="rId53"/>
    <p:sldId id="312" r:id="rId54"/>
    <p:sldId id="313" r:id="rId55"/>
    <p:sldId id="314" r:id="rId56"/>
    <p:sldId id="315" r:id="rId57"/>
    <p:sldId id="316" r:id="rId58"/>
    <p:sldId id="317" r:id="rId59"/>
    <p:sldId id="318" r:id="rId60"/>
    <p:sldId id="319" r:id="rId61"/>
    <p:sldId id="320" r:id="rId62"/>
    <p:sldId id="321" r:id="rId63"/>
    <p:sldId id="322" r:id="rId64"/>
    <p:sldId id="323" r:id="rId65"/>
    <p:sldId id="324" r:id="rId66"/>
    <p:sldId id="325" r:id="rId67"/>
    <p:sldId id="326" r:id="rId68"/>
    <p:sldId id="327" r:id="rId69"/>
    <p:sldId id="328" r:id="rId70"/>
    <p:sldId id="329" r:id="rId71"/>
    <p:sldId id="330" r:id="rId72"/>
    <p:sldId id="331" r:id="rId73"/>
    <p:sldId id="333" r:id="rId74"/>
    <p:sldId id="334" r:id="rId75"/>
    <p:sldId id="332" r:id="rId76"/>
    <p:sldId id="269" r:id="rId7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CC00CC"/>
    <a:srgbClr val="FF33CC"/>
    <a:srgbClr val="FF9933"/>
    <a:srgbClr val="FF0000"/>
    <a:srgbClr val="FFFF00"/>
    <a:srgbClr val="0066FF"/>
    <a:srgbClr val="00CC00"/>
    <a:srgbClr val="FF0066"/>
    <a:srgbClr val="FF66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4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notesMaster" Target="notesMasters/notesMaster1.xml"/><Relationship Id="rId8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A4296E-14E2-4894-AB5A-7894A6429F86}" type="datetimeFigureOut">
              <a:rPr lang="ru-RU" smtClean="0"/>
              <a:pPr/>
              <a:t>08.02.2017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17FEFC-01DC-4574-B859-F07D6D4965D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E8A914-0FAE-4AEF-8422-272AB3AB7B58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712929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B17EF-2298-4E91-BC1C-CC7B83E573BC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157154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7FEFC-01DC-4574-B859-F07D6D4965D5}" type="slidenum">
              <a:rPr lang="ru-RU" smtClean="0"/>
              <a:pPr/>
              <a:t>41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2200" y="404664"/>
            <a:ext cx="3048000" cy="18288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44" y="3501008"/>
            <a:ext cx="3810000" cy="298132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944D9-020E-48B7-92DA-9F4DEEC81B1D}" type="datetimeFigureOut">
              <a:rPr lang="ru-RU" smtClean="0"/>
              <a:pPr/>
              <a:t>08.02.2017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DA65A-9B96-4462-885C-124C6741BB1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57710657"/>
      </p:ext>
    </p:extLst>
  </p:cSld>
  <p:clrMapOvr>
    <a:masterClrMapping/>
  </p:clrMapOvr>
  <p:transition>
    <p:whee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944D9-020E-48B7-92DA-9F4DEEC81B1D}" type="datetimeFigureOut">
              <a:rPr lang="ru-RU" smtClean="0"/>
              <a:pPr/>
              <a:t>08.02.2017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DA65A-9B96-4462-885C-124C6741BB1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68413099"/>
      </p:ext>
    </p:extLst>
  </p:cSld>
  <p:clrMapOvr>
    <a:masterClrMapping/>
  </p:clrMapOvr>
  <p:transition>
    <p:whee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944D9-020E-48B7-92DA-9F4DEEC81B1D}" type="datetimeFigureOut">
              <a:rPr lang="ru-RU" smtClean="0"/>
              <a:pPr/>
              <a:t>08.02.2017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DA65A-9B96-4462-885C-124C6741BB1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10331890"/>
      </p:ext>
    </p:extLst>
  </p:cSld>
  <p:clrMapOvr>
    <a:masterClrMapping/>
  </p:clrMapOvr>
  <p:transition>
    <p:whee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4653136"/>
            <a:ext cx="2466975" cy="184785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944D9-020E-48B7-92DA-9F4DEEC81B1D}" type="datetimeFigureOut">
              <a:rPr lang="ru-RU" smtClean="0"/>
              <a:pPr/>
              <a:t>08.02.2017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DA65A-9B96-4462-885C-124C6741BB1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54717684"/>
      </p:ext>
    </p:extLst>
  </p:cSld>
  <p:clrMapOvr>
    <a:masterClrMapping/>
  </p:clrMapOvr>
  <p:transition>
    <p:whee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4221088"/>
            <a:ext cx="2143125" cy="214312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944D9-020E-48B7-92DA-9F4DEEC81B1D}" type="datetimeFigureOut">
              <a:rPr lang="ru-RU" smtClean="0"/>
              <a:pPr/>
              <a:t>08.02.2017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DA65A-9B96-4462-885C-124C6741BB1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23823205"/>
      </p:ext>
    </p:extLst>
  </p:cSld>
  <p:clrMapOvr>
    <a:masterClrMapping/>
  </p:clrMapOvr>
  <p:transition>
    <p:whee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944D9-020E-48B7-92DA-9F4DEEC81B1D}" type="datetimeFigureOut">
              <a:rPr lang="ru-RU" smtClean="0"/>
              <a:pPr/>
              <a:t>08.02.2017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DA65A-9B96-4462-885C-124C6741BB1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73685887"/>
      </p:ext>
    </p:extLst>
  </p:cSld>
  <p:clrMapOvr>
    <a:masterClrMapping/>
  </p:clrMapOvr>
  <p:transition>
    <p:whee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944D9-020E-48B7-92DA-9F4DEEC81B1D}" type="datetimeFigureOut">
              <a:rPr lang="ru-RU" smtClean="0"/>
              <a:pPr/>
              <a:t>08.02.2017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DA65A-9B96-4462-885C-124C6741BB1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18354358"/>
      </p:ext>
    </p:extLst>
  </p:cSld>
  <p:clrMapOvr>
    <a:masterClrMapping/>
  </p:clrMapOvr>
  <p:transition>
    <p:whee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944D9-020E-48B7-92DA-9F4DEEC81B1D}" type="datetimeFigureOut">
              <a:rPr lang="ru-RU" smtClean="0"/>
              <a:pPr/>
              <a:t>08.02.2017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DA65A-9B96-4462-885C-124C6741BB1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7684945"/>
      </p:ext>
    </p:extLst>
  </p:cSld>
  <p:clrMapOvr>
    <a:masterClrMapping/>
  </p:clrMapOvr>
  <p:transition>
    <p:whee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944D9-020E-48B7-92DA-9F4DEEC81B1D}" type="datetimeFigureOut">
              <a:rPr lang="ru-RU" smtClean="0"/>
              <a:pPr/>
              <a:t>08.02.2017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DA65A-9B96-4462-885C-124C6741BB1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70762778"/>
      </p:ext>
    </p:extLst>
  </p:cSld>
  <p:clrMapOvr>
    <a:masterClrMapping/>
  </p:clrMapOvr>
  <p:transition>
    <p:whee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944D9-020E-48B7-92DA-9F4DEEC81B1D}" type="datetimeFigureOut">
              <a:rPr lang="ru-RU" smtClean="0"/>
              <a:pPr/>
              <a:t>08.02.2017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DA65A-9B96-4462-885C-124C6741BB1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34919594"/>
      </p:ext>
    </p:extLst>
  </p:cSld>
  <p:clrMapOvr>
    <a:masterClrMapping/>
  </p:clrMapOvr>
  <p:transition>
    <p:whee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944D9-020E-48B7-92DA-9F4DEEC81B1D}" type="datetimeFigureOut">
              <a:rPr lang="ru-RU" smtClean="0"/>
              <a:pPr/>
              <a:t>08.02.2017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DA65A-9B96-4462-885C-124C6741BB1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03693086"/>
      </p:ext>
    </p:extLst>
  </p:cSld>
  <p:clrMapOvr>
    <a:masterClrMapping/>
  </p:clrMapOvr>
  <p:transition>
    <p:whee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8040732" y="6611779"/>
            <a:ext cx="106952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Ekaterina050466</a:t>
            </a:r>
            <a:endParaRPr lang="ru-RU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5944D9-020E-48B7-92DA-9F4DEEC81B1D}" type="datetimeFigureOut">
              <a:rPr lang="ru-RU" smtClean="0"/>
              <a:pPr/>
              <a:t>08.02.2017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FDA65A-9B96-4462-885C-124C6741BB1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074447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>
    <p:wheel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hyperlink" Target="http://smiles.33b.ru/smile.108771.html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gif"/><Relationship Id="rId4" Type="http://schemas.openxmlformats.org/officeDocument/2006/relationships/hyperlink" Target="http://smiles.33b.ru/smile.108773.html" TargetMode="Externa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gif"/><Relationship Id="rId3" Type="http://schemas.openxmlformats.org/officeDocument/2006/relationships/image" Target="../media/image27.gif"/><Relationship Id="rId7" Type="http://schemas.openxmlformats.org/officeDocument/2006/relationships/image" Target="../media/image31.gif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gif"/><Relationship Id="rId5" Type="http://schemas.openxmlformats.org/officeDocument/2006/relationships/image" Target="../media/image29.gif"/><Relationship Id="rId4" Type="http://schemas.openxmlformats.org/officeDocument/2006/relationships/image" Target="../media/image28.gif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image" Target="../media/image37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gif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gif"/><Relationship Id="rId2" Type="http://schemas.openxmlformats.org/officeDocument/2006/relationships/image" Target="../media/image45.gif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0135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26" name="WordArt 2"/>
          <p:cNvSpPr>
            <a:spLocks noChangeArrowheads="1" noChangeShapeType="1" noTextEdit="1"/>
          </p:cNvSpPr>
          <p:nvPr/>
        </p:nvSpPr>
        <p:spPr bwMode="auto">
          <a:xfrm rot="20793000">
            <a:off x="551887" y="656696"/>
            <a:ext cx="5853027" cy="1750288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 rtl="0"/>
            <a:r>
              <a:rPr lang="ru-RU" sz="3600" kern="10" spc="0" dirty="0" err="1" smtClean="0">
                <a:ln w="31750">
                  <a:solidFill>
                    <a:srgbClr val="339933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/>
                <a:latin typeface="Arial Black"/>
              </a:rPr>
              <a:t>Математичний</a:t>
            </a:r>
            <a:endParaRPr lang="ru-RU" sz="3600" kern="10" spc="0" dirty="0">
              <a:ln w="31750">
                <a:solidFill>
                  <a:srgbClr val="339933"/>
                </a:solidFill>
                <a:round/>
                <a:headEnd/>
                <a:tailEnd/>
              </a:ln>
              <a:solidFill>
                <a:srgbClr val="FF0000"/>
              </a:solidFill>
              <a:effectLst/>
              <a:latin typeface="Arial Black"/>
            </a:endParaRPr>
          </a:p>
        </p:txBody>
      </p:sp>
      <p:pic>
        <p:nvPicPr>
          <p:cNvPr id="6" name="Picture 23" descr="карандаш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7950" y="4066586"/>
            <a:ext cx="2357454" cy="2699546"/>
          </a:xfrm>
          <a:prstGeom prst="rect">
            <a:avLst/>
          </a:prstGeom>
          <a:noFill/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8800" b="1" dirty="0" smtClean="0">
                <a:solidFill>
                  <a:srgbClr val="C00000"/>
                </a:solidFill>
              </a:rPr>
              <a:t>Р</a:t>
            </a:r>
            <a:r>
              <a:rPr lang="ru-RU" sz="8800" b="1" dirty="0" smtClean="0">
                <a:solidFill>
                  <a:schemeClr val="accent1">
                    <a:lumMod val="75000"/>
                  </a:schemeClr>
                </a:solidFill>
              </a:rPr>
              <a:t>Е</a:t>
            </a:r>
            <a:r>
              <a:rPr lang="ru-RU" sz="8800" b="1" dirty="0" smtClean="0">
                <a:solidFill>
                  <a:schemeClr val="bg2">
                    <a:lumMod val="90000"/>
                  </a:schemeClr>
                </a:solidFill>
              </a:rPr>
              <a:t>К</a:t>
            </a:r>
            <a:r>
              <a:rPr lang="ru-RU" sz="8800" b="1" dirty="0" smtClean="0">
                <a:solidFill>
                  <a:srgbClr val="00B050"/>
                </a:solidFill>
              </a:rPr>
              <a:t>Л</a:t>
            </a:r>
            <a:r>
              <a:rPr lang="ru-RU" sz="8800" b="1" dirty="0" smtClean="0">
                <a:solidFill>
                  <a:srgbClr val="00B0F0"/>
                </a:solidFill>
              </a:rPr>
              <a:t>А</a:t>
            </a:r>
            <a:r>
              <a:rPr lang="ru-RU" sz="8800" b="1" dirty="0" smtClean="0">
                <a:solidFill>
                  <a:srgbClr val="0070C0"/>
                </a:solidFill>
              </a:rPr>
              <a:t>М</a:t>
            </a:r>
            <a:r>
              <a:rPr lang="ru-RU" sz="8800" b="1" dirty="0" smtClean="0">
                <a:solidFill>
                  <a:srgbClr val="8803BD"/>
                </a:solidFill>
              </a:rPr>
              <a:t>А</a:t>
            </a:r>
            <a:endParaRPr lang="ru-RU" sz="8800" b="1" dirty="0">
              <a:solidFill>
                <a:srgbClr val="8803BD"/>
              </a:solidFill>
            </a:endParaRPr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1768" y="1231654"/>
            <a:ext cx="8325074" cy="5197742"/>
          </a:xfrm>
          <a:noFill/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6802" name="Picture 2" descr="https://overlordoftheuberferal.files.wordpress.com/2015/09/ybc72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0"/>
            <a:ext cx="7572428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7826" name="Picture 2" descr="http://www.origins.org.ua/pictures/stonehen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785794"/>
            <a:ext cx="8001000" cy="5495926"/>
          </a:xfrm>
          <a:prstGeom prst="rect">
            <a:avLst/>
          </a:prstGeom>
          <a:noFill/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8850" name="Picture 2" descr="http://www.studing.od.ua/wp-content/uploads/2013/12/%D1%81%D1%82%D0%BE%D1%83%D0%BD%D1%85%D0%B5%D0%BD%D0%B4%D0%B6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714356"/>
            <a:ext cx="7620000" cy="5715000"/>
          </a:xfrm>
          <a:prstGeom prst="rect">
            <a:avLst/>
          </a:prstGeom>
          <a:noFill/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topdizayn.com.ua/uploads/posts/2014-08/1407914479_1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8" y="785794"/>
            <a:ext cx="2857520" cy="551729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85786" y="1643050"/>
            <a:ext cx="4002507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Оцінки</a:t>
            </a:r>
          </a:p>
          <a:p>
            <a:pPr algn="ctr"/>
            <a:r>
              <a:rPr lang="uk-UA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Конкурсу</a:t>
            </a:r>
          </a:p>
          <a:p>
            <a:pPr algn="ctr"/>
            <a:r>
              <a:rPr lang="uk-UA" sz="5400" b="1" cap="all" dirty="0" smtClean="0">
                <a:ln w="9000" cmpd="sng">
                  <a:solidFill>
                    <a:srgbClr val="0000FF"/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ПРИВІТАННЯ</a:t>
            </a:r>
            <a:endParaRPr lang="ru-RU" sz="5400" b="1" cap="all" spc="0" dirty="0">
              <a:ln w="9000" cmpd="sng">
                <a:solidFill>
                  <a:srgbClr val="0000FF"/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285860"/>
            <a:ext cx="8229600" cy="1143000"/>
          </a:xfrm>
        </p:spPr>
        <p:txBody>
          <a:bodyPr>
            <a:noAutofit/>
          </a:bodyPr>
          <a:lstStyle/>
          <a:p>
            <a:r>
              <a:rPr lang="uk-UA" sz="6600" b="1" cap="all" dirty="0" smtClean="0">
                <a:ln/>
                <a:solidFill>
                  <a:srgbClr val="0000FF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ІІ конкурс</a:t>
            </a:r>
            <a:r>
              <a:rPr lang="ru-RU" sz="6600" b="1" cap="all" dirty="0" smtClean="0">
                <a:ln/>
                <a:solidFill>
                  <a:srgbClr val="0000FF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/>
            </a:r>
            <a:br>
              <a:rPr lang="ru-RU" sz="6600" b="1" cap="all" dirty="0" smtClean="0">
                <a:ln/>
                <a:solidFill>
                  <a:srgbClr val="0000FF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endParaRPr lang="ru-RU" sz="6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1928802"/>
            <a:ext cx="7215238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8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РОЗМИНКА</a:t>
            </a:r>
            <a:endParaRPr lang="ru-RU" sz="8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" name="Picture 2" descr="http://www.playcast.ru/uploads/2014/08/31/968650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43182"/>
            <a:ext cx="9144000" cy="4010028"/>
          </a:xfrm>
          <a:prstGeom prst="rect">
            <a:avLst/>
          </a:prstGeom>
          <a:noFill/>
        </p:spPr>
      </p:pic>
      <p:pic>
        <p:nvPicPr>
          <p:cNvPr id="7" name="Picture 5" descr="37r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642918"/>
            <a:ext cx="1219200" cy="1157287"/>
          </a:xfrm>
          <a:prstGeom prst="rect">
            <a:avLst/>
          </a:prstGeom>
          <a:noFill/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24" y="714356"/>
            <a:ext cx="7929618" cy="5411807"/>
          </a:xfrm>
        </p:spPr>
        <p:txBody>
          <a:bodyPr/>
          <a:lstStyle/>
          <a:p>
            <a:pPr lvl="0" algn="ctr"/>
            <a:r>
              <a:rPr lang="uk-UA" sz="4400" b="1" dirty="0" smtClean="0">
                <a:solidFill>
                  <a:srgbClr val="00B050"/>
                </a:solidFill>
              </a:rPr>
              <a:t>1.Чи вірите ви, що паралелограм – це прямокутник?</a:t>
            </a:r>
          </a:p>
          <a:p>
            <a:pPr lvl="0">
              <a:buNone/>
            </a:pPr>
            <a:r>
              <a:rPr lang="uk-UA" sz="4400" dirty="0" smtClean="0"/>
              <a:t>                                            </a:t>
            </a:r>
            <a:r>
              <a:rPr lang="uk-UA" sz="4400" b="1" dirty="0" smtClean="0">
                <a:solidFill>
                  <a:srgbClr val="FF0000"/>
                </a:solidFill>
              </a:rPr>
              <a:t>НІ</a:t>
            </a:r>
            <a:endParaRPr lang="ru-RU" sz="4400" b="1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ctr"/>
            <a:r>
              <a:rPr lang="uk-UA" sz="4400" b="1" dirty="0" smtClean="0">
                <a:solidFill>
                  <a:srgbClr val="00B050"/>
                </a:solidFill>
              </a:rPr>
              <a:t>2. Чи вірите ви, що квадрат - це прямокутник?</a:t>
            </a:r>
          </a:p>
          <a:p>
            <a:pPr lvl="0"/>
            <a:endParaRPr lang="uk-UA" sz="4400" dirty="0" smtClean="0"/>
          </a:p>
          <a:p>
            <a:pPr lvl="0">
              <a:buNone/>
            </a:pPr>
            <a:r>
              <a:rPr lang="uk-UA" sz="4400" b="1" dirty="0" smtClean="0">
                <a:solidFill>
                  <a:srgbClr val="FF0000"/>
                </a:solidFill>
              </a:rPr>
              <a:t>                                    ТАК</a:t>
            </a:r>
            <a:endParaRPr lang="ru-RU" sz="4400" b="1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ctr"/>
            <a:r>
              <a:rPr lang="uk-UA" sz="4400" b="1" dirty="0" smtClean="0">
                <a:solidFill>
                  <a:srgbClr val="00B050"/>
                </a:solidFill>
              </a:rPr>
              <a:t>3. Чи вірите ви, що сума кутів трикутника дорівнює 180º?</a:t>
            </a:r>
          </a:p>
          <a:p>
            <a:pPr lvl="0">
              <a:buNone/>
            </a:pPr>
            <a:endParaRPr lang="uk-UA" sz="4400" dirty="0" smtClean="0"/>
          </a:p>
          <a:p>
            <a:pPr lvl="0">
              <a:buNone/>
            </a:pPr>
            <a:r>
              <a:rPr lang="uk-UA" sz="4400" dirty="0" smtClean="0"/>
              <a:t>                                      </a:t>
            </a:r>
            <a:r>
              <a:rPr lang="uk-UA" sz="4400" b="1" dirty="0" smtClean="0">
                <a:solidFill>
                  <a:srgbClr val="FF0000"/>
                </a:solidFill>
              </a:rPr>
              <a:t>ТАК</a:t>
            </a:r>
            <a:endParaRPr lang="ru-RU" sz="4400" b="1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ctr"/>
            <a:r>
              <a:rPr lang="uk-UA" sz="4400" b="1" dirty="0" smtClean="0">
                <a:solidFill>
                  <a:srgbClr val="00B050"/>
                </a:solidFill>
              </a:rPr>
              <a:t>4. Чи вірите ви, що число 36 кратне числу 72?</a:t>
            </a:r>
          </a:p>
          <a:p>
            <a:pPr lvl="0">
              <a:buNone/>
            </a:pPr>
            <a:endParaRPr lang="uk-UA" sz="4400" dirty="0" smtClean="0"/>
          </a:p>
          <a:p>
            <a:pPr lvl="0">
              <a:buNone/>
            </a:pPr>
            <a:r>
              <a:rPr lang="uk-UA" sz="4400" b="1" dirty="0" smtClean="0">
                <a:solidFill>
                  <a:srgbClr val="FF0000"/>
                </a:solidFill>
              </a:rPr>
              <a:t>                                         НІ</a:t>
            </a:r>
            <a:endParaRPr lang="ru-RU" sz="4400" b="1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714480" y="357166"/>
            <a:ext cx="6286544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9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</a:t>
            </a:r>
            <a:r>
              <a:rPr lang="uk-UA" sz="9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</a:t>
            </a:r>
            <a:r>
              <a:rPr lang="uk-UA" sz="96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   </a:t>
            </a:r>
            <a:r>
              <a:rPr lang="uk-UA" sz="96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</a:t>
            </a:r>
            <a:r>
              <a:rPr lang="uk-UA" sz="7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uk-UA" sz="7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uk-UA" sz="7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між учнями</a:t>
            </a:r>
            <a:br>
              <a:rPr lang="uk-UA" sz="7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uk-UA" sz="7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8-х класів</a:t>
            </a:r>
            <a:endParaRPr lang="ru-RU" sz="7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93466264"/>
      </p:ext>
    </p:extLst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ctr"/>
            <a:r>
              <a:rPr lang="uk-UA" sz="4400" b="1" dirty="0" smtClean="0">
                <a:solidFill>
                  <a:srgbClr val="00B050"/>
                </a:solidFill>
              </a:rPr>
              <a:t>5. Чи вірите ви, що число 2996 складене?</a:t>
            </a:r>
          </a:p>
          <a:p>
            <a:pPr lvl="0">
              <a:buNone/>
            </a:pPr>
            <a:endParaRPr lang="uk-UA" sz="4400" dirty="0" smtClean="0"/>
          </a:p>
          <a:p>
            <a:pPr lvl="0">
              <a:buNone/>
            </a:pPr>
            <a:r>
              <a:rPr lang="uk-UA" sz="4400" dirty="0" smtClean="0"/>
              <a:t>                                          </a:t>
            </a:r>
            <a:r>
              <a:rPr lang="uk-UA" sz="4400" b="1" dirty="0" smtClean="0">
                <a:solidFill>
                  <a:srgbClr val="FF0000"/>
                </a:solidFill>
              </a:rPr>
              <a:t>ТАК</a:t>
            </a:r>
            <a:endParaRPr lang="ru-RU" sz="4400" b="1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ctr"/>
            <a:r>
              <a:rPr lang="uk-UA" sz="4400" b="1" dirty="0" smtClean="0">
                <a:solidFill>
                  <a:srgbClr val="00B050"/>
                </a:solidFill>
              </a:rPr>
              <a:t>6. Чи вірите ви, що 55 є дільником числа 5?</a:t>
            </a:r>
          </a:p>
          <a:p>
            <a:pPr lvl="0">
              <a:buNone/>
            </a:pPr>
            <a:endParaRPr lang="uk-UA" sz="4400" dirty="0" smtClean="0"/>
          </a:p>
          <a:p>
            <a:pPr lvl="0">
              <a:buNone/>
            </a:pPr>
            <a:r>
              <a:rPr lang="uk-UA" sz="4400" b="1" dirty="0" smtClean="0">
                <a:solidFill>
                  <a:srgbClr val="FF0000"/>
                </a:solidFill>
              </a:rPr>
              <a:t>                                          НІ</a:t>
            </a:r>
            <a:endParaRPr lang="ru-RU" sz="4400" b="1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lvl="0" algn="ctr"/>
            <a:r>
              <a:rPr lang="uk-UA" sz="4400" b="1" dirty="0" smtClean="0">
                <a:solidFill>
                  <a:srgbClr val="00B050"/>
                </a:solidFill>
              </a:rPr>
              <a:t>7. Чи вірите ви, що Шарль </a:t>
            </a:r>
            <a:r>
              <a:rPr lang="uk-UA" sz="4400" b="1" dirty="0" err="1" smtClean="0">
                <a:solidFill>
                  <a:srgbClr val="00B050"/>
                </a:solidFill>
              </a:rPr>
              <a:t>Перро</a:t>
            </a:r>
            <a:r>
              <a:rPr lang="uk-UA" sz="4400" b="1" dirty="0" smtClean="0">
                <a:solidFill>
                  <a:srgbClr val="00B050"/>
                </a:solidFill>
              </a:rPr>
              <a:t>, автор «Червоної шапочки», написав казку «Кохання циркуля та лінійки»?</a:t>
            </a:r>
          </a:p>
          <a:p>
            <a:pPr lvl="0">
              <a:buNone/>
            </a:pPr>
            <a:r>
              <a:rPr lang="uk-UA" sz="4400" b="1" dirty="0" smtClean="0">
                <a:solidFill>
                  <a:srgbClr val="FF0000"/>
                </a:solidFill>
              </a:rPr>
              <a:t>                      (Так, така казка існує).</a:t>
            </a:r>
          </a:p>
          <a:p>
            <a:pPr lvl="0">
              <a:buNone/>
            </a:pPr>
            <a:r>
              <a:rPr lang="uk-UA" sz="4400" dirty="0" smtClean="0"/>
              <a:t>                                         </a:t>
            </a:r>
            <a:endParaRPr lang="ru-RU" sz="4400" dirty="0" smtClean="0"/>
          </a:p>
          <a:p>
            <a:pPr>
              <a:buNone/>
            </a:pPr>
            <a:endParaRPr lang="ru-RU" sz="4400" dirty="0"/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ctr"/>
            <a:r>
              <a:rPr lang="uk-UA" sz="4400" b="1" dirty="0" smtClean="0">
                <a:solidFill>
                  <a:srgbClr val="00B050"/>
                </a:solidFill>
              </a:rPr>
              <a:t>8. Чи вірите ви, що Наполеон Бонапарт писав математичні роботи?</a:t>
            </a:r>
          </a:p>
          <a:p>
            <a:pPr lvl="0">
              <a:buNone/>
            </a:pPr>
            <a:r>
              <a:rPr lang="uk-UA" sz="4400" dirty="0" smtClean="0"/>
              <a:t>      </a:t>
            </a:r>
            <a:r>
              <a:rPr lang="uk-UA" sz="4400" b="1" dirty="0" smtClean="0">
                <a:solidFill>
                  <a:srgbClr val="FF0000"/>
                </a:solidFill>
              </a:rPr>
              <a:t>(Так, існує задача, яка носить назву «Задача Наполеона»).</a:t>
            </a:r>
            <a:endParaRPr lang="ru-RU" sz="4400" b="1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642918"/>
            <a:ext cx="8715404" cy="5000660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uk-UA" sz="4400" b="1" dirty="0" smtClean="0">
                <a:solidFill>
                  <a:srgbClr val="00B050"/>
                </a:solidFill>
              </a:rPr>
              <a:t>9. Чи вірите ви, що поет Михайло Юрійович Лермонтов захоплювався математикою і міг до пізньої ночі </a:t>
            </a:r>
            <a:r>
              <a:rPr lang="uk-UA" sz="4400" b="1" dirty="0" err="1" smtClean="0">
                <a:solidFill>
                  <a:srgbClr val="00B050"/>
                </a:solidFill>
              </a:rPr>
              <a:t>розвʼязувати</a:t>
            </a:r>
            <a:r>
              <a:rPr lang="uk-UA" sz="4400" b="1" dirty="0" smtClean="0">
                <a:solidFill>
                  <a:srgbClr val="00B050"/>
                </a:solidFill>
              </a:rPr>
              <a:t> яку-небудь математичну задачу?</a:t>
            </a:r>
          </a:p>
          <a:p>
            <a:pPr algn="ctr"/>
            <a:endParaRPr lang="uk-UA" sz="4400" b="1" dirty="0" smtClean="0">
              <a:solidFill>
                <a:srgbClr val="00B050"/>
              </a:solidFill>
            </a:endParaRPr>
          </a:p>
          <a:p>
            <a:pPr algn="ctr">
              <a:buNone/>
            </a:pPr>
            <a:r>
              <a:rPr lang="uk-UA" sz="4400" b="1" dirty="0" smtClean="0">
                <a:solidFill>
                  <a:srgbClr val="FF0000"/>
                </a:solidFill>
              </a:rPr>
              <a:t>Так, про це писали товариші Лермонтова по </a:t>
            </a:r>
            <a:r>
              <a:rPr lang="uk-UA" sz="4400" b="1" dirty="0" smtClean="0">
                <a:solidFill>
                  <a:srgbClr val="FF0000"/>
                </a:solidFill>
              </a:rPr>
              <a:t>кавалерійському</a:t>
            </a:r>
          </a:p>
          <a:p>
            <a:pPr algn="ctr">
              <a:buNone/>
            </a:pPr>
            <a:r>
              <a:rPr lang="uk-UA" sz="4400" b="1" dirty="0" smtClean="0">
                <a:solidFill>
                  <a:srgbClr val="FF0000"/>
                </a:solidFill>
              </a:rPr>
              <a:t>полку</a:t>
            </a:r>
            <a:r>
              <a:rPr lang="uk-UA" sz="4400" b="1" dirty="0" smtClean="0">
                <a:solidFill>
                  <a:srgbClr val="FF0000"/>
                </a:solidFill>
              </a:rPr>
              <a:t> </a:t>
            </a:r>
            <a:endParaRPr lang="ru-RU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uk-UA" sz="4400" b="1" dirty="0" smtClean="0">
                <a:solidFill>
                  <a:srgbClr val="00B050"/>
                </a:solidFill>
              </a:rPr>
              <a:t>10.Чи вірите ви, що дріб – це два числа, які треба помножити?</a:t>
            </a:r>
          </a:p>
          <a:p>
            <a:pPr>
              <a:buNone/>
            </a:pPr>
            <a:endParaRPr lang="uk-UA" sz="4400" dirty="0" smtClean="0"/>
          </a:p>
          <a:p>
            <a:pPr>
              <a:buNone/>
            </a:pPr>
            <a:r>
              <a:rPr lang="uk-UA" sz="4400" dirty="0" smtClean="0"/>
              <a:t>                                            </a:t>
            </a:r>
            <a:r>
              <a:rPr lang="uk-UA" sz="4400" b="1" dirty="0" smtClean="0">
                <a:solidFill>
                  <a:srgbClr val="FF0000"/>
                </a:solidFill>
              </a:rPr>
              <a:t>НІ</a:t>
            </a:r>
            <a:endParaRPr lang="ru-RU" sz="4400" b="1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uk-UA" sz="4400" b="1" dirty="0" smtClean="0">
                <a:solidFill>
                  <a:srgbClr val="00B050"/>
                </a:solidFill>
              </a:rPr>
              <a:t>11.Чи вірите ви, що бісектриса  ділить кут навпіл?</a:t>
            </a:r>
          </a:p>
          <a:p>
            <a:endParaRPr lang="uk-UA" sz="4400" dirty="0" smtClean="0"/>
          </a:p>
          <a:p>
            <a:pPr>
              <a:buNone/>
            </a:pPr>
            <a:r>
              <a:rPr lang="uk-UA" sz="4400" b="1" dirty="0" smtClean="0">
                <a:solidFill>
                  <a:srgbClr val="FF0000"/>
                </a:solidFill>
              </a:rPr>
              <a:t>                                     ТАК</a:t>
            </a:r>
            <a:endParaRPr lang="ru-RU" sz="4400" b="1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uk-UA" sz="4400" b="1" dirty="0" smtClean="0">
                <a:solidFill>
                  <a:srgbClr val="00B050"/>
                </a:solidFill>
              </a:rPr>
              <a:t>12.Чи вірите ви, що хорда – це коло, яке перетинає пряму?</a:t>
            </a:r>
          </a:p>
          <a:p>
            <a:pPr>
              <a:buNone/>
            </a:pPr>
            <a:endParaRPr lang="uk-UA" sz="4400" dirty="0" smtClean="0"/>
          </a:p>
          <a:p>
            <a:pPr>
              <a:buNone/>
            </a:pPr>
            <a:r>
              <a:rPr lang="uk-UA" sz="4400" b="1" dirty="0" smtClean="0">
                <a:solidFill>
                  <a:srgbClr val="FF0000"/>
                </a:solidFill>
              </a:rPr>
              <a:t>                                            НІ</a:t>
            </a:r>
            <a:endParaRPr lang="ru-RU" sz="4400" b="1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785794"/>
            <a:ext cx="8329642" cy="4525963"/>
          </a:xfrm>
        </p:spPr>
        <p:txBody>
          <a:bodyPr/>
          <a:lstStyle/>
          <a:p>
            <a:pPr algn="ctr"/>
            <a:r>
              <a:rPr lang="uk-UA" sz="4400" b="1" dirty="0" smtClean="0">
                <a:solidFill>
                  <a:srgbClr val="00B050"/>
                </a:solidFill>
              </a:rPr>
              <a:t>13.Чи вірите ви, що теорему Фалеса називали </a:t>
            </a:r>
            <a:endParaRPr lang="uk-UA" sz="4400" b="1" dirty="0" smtClean="0">
              <a:solidFill>
                <a:srgbClr val="00B050"/>
              </a:solidFill>
            </a:endParaRPr>
          </a:p>
          <a:p>
            <a:pPr algn="ctr">
              <a:buNone/>
            </a:pPr>
            <a:r>
              <a:rPr lang="uk-UA" sz="4400" b="1" dirty="0" smtClean="0">
                <a:solidFill>
                  <a:srgbClr val="00B050"/>
                </a:solidFill>
              </a:rPr>
              <a:t>«</a:t>
            </a:r>
            <a:r>
              <a:rPr lang="uk-UA" sz="4400" b="1" dirty="0" err="1" smtClean="0">
                <a:solidFill>
                  <a:srgbClr val="00B050"/>
                </a:solidFill>
              </a:rPr>
              <a:t>віслючий</a:t>
            </a:r>
            <a:r>
              <a:rPr lang="uk-UA" sz="4400" b="1" dirty="0" smtClean="0">
                <a:solidFill>
                  <a:srgbClr val="00B050"/>
                </a:solidFill>
              </a:rPr>
              <a:t> місток»?</a:t>
            </a:r>
            <a:endParaRPr lang="ru-RU" sz="4400" b="1" dirty="0" smtClean="0">
              <a:solidFill>
                <a:srgbClr val="00B050"/>
              </a:solidFill>
            </a:endParaRPr>
          </a:p>
          <a:p>
            <a:pPr>
              <a:buNone/>
            </a:pPr>
            <a:r>
              <a:rPr lang="uk-UA" dirty="0" smtClean="0"/>
              <a:t> </a:t>
            </a:r>
            <a:r>
              <a:rPr lang="uk-UA" b="1" dirty="0" smtClean="0">
                <a:solidFill>
                  <a:srgbClr val="FF0000"/>
                </a:solidFill>
              </a:rPr>
              <a:t>(Ні. Так називали теорему Піфагора, тому що учні, які завчали цю теорему без розуміння були названі Піфагором – </a:t>
            </a:r>
            <a:r>
              <a:rPr lang="uk-UA" b="1" dirty="0" err="1" smtClean="0">
                <a:solidFill>
                  <a:srgbClr val="FF0000"/>
                </a:solidFill>
              </a:rPr>
              <a:t>віслючками</a:t>
            </a:r>
            <a:r>
              <a:rPr lang="uk-UA" b="1" dirty="0" smtClean="0">
                <a:solidFill>
                  <a:srgbClr val="FF0000"/>
                </a:solidFill>
              </a:rPr>
              <a:t>)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857232"/>
            <a:ext cx="8229600" cy="4525963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uk-UA" sz="4400" b="1" dirty="0" smtClean="0">
                <a:solidFill>
                  <a:srgbClr val="00B050"/>
                </a:solidFill>
              </a:rPr>
              <a:t>14.Чи вірите ви, що Піфагор приймав участь у кулачному бою на  58 Олімпіаді? </a:t>
            </a:r>
          </a:p>
          <a:p>
            <a:pPr>
              <a:buNone/>
            </a:pPr>
            <a:r>
              <a:rPr lang="uk-UA" sz="4400" dirty="0" smtClean="0"/>
              <a:t>   </a:t>
            </a:r>
            <a:r>
              <a:rPr lang="uk-UA" sz="4400" b="1" dirty="0" smtClean="0">
                <a:solidFill>
                  <a:srgbClr val="FF0000"/>
                </a:solidFill>
              </a:rPr>
              <a:t>(Так. Він був чемпіоном по цьому виду спорту і утримував цей титул ще на кількох </a:t>
            </a:r>
          </a:p>
          <a:p>
            <a:pPr>
              <a:buNone/>
            </a:pPr>
            <a:r>
              <a:rPr lang="uk-UA" sz="4400" b="1" dirty="0" smtClean="0">
                <a:solidFill>
                  <a:srgbClr val="FF0000"/>
                </a:solidFill>
              </a:rPr>
              <a:t>                                   олімпіадах).   </a:t>
            </a:r>
            <a:endParaRPr lang="ru-RU" sz="4400" b="1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команди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2" name="Picture 2" descr="http://yuliaanisimova.ru/suwegyox/134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01181" cy="6858000"/>
          </a:xfrm>
          <a:prstGeom prst="rect">
            <a:avLst/>
          </a:prstGeom>
          <a:noFill/>
        </p:spPr>
      </p:pic>
      <p:pic>
        <p:nvPicPr>
          <p:cNvPr id="5" name="Picture 2" descr="http://nattik.ru/wp-content/uploads/2012/01/igra_podberi_figuri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214290"/>
            <a:ext cx="2857520" cy="2643182"/>
          </a:xfrm>
          <a:prstGeom prst="rect">
            <a:avLst/>
          </a:prstGeom>
          <a:noFill/>
        </p:spPr>
      </p:pic>
      <p:pic>
        <p:nvPicPr>
          <p:cNvPr id="6" name="Picture 2" descr="http://alldaydesing.net/uploads/posts/2013-10/1381999010_3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43570" y="1643050"/>
            <a:ext cx="2571736" cy="353964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000100" y="2143116"/>
            <a:ext cx="272382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9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КУБ</a:t>
            </a:r>
            <a:endParaRPr lang="ru-RU" sz="96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000364" y="4572008"/>
            <a:ext cx="5937844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8800" b="1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ЧИСЛО </a:t>
            </a:r>
            <a:r>
              <a:rPr lang="uk-UA" sz="8800" b="1" spc="50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∏</a:t>
            </a:r>
            <a:r>
              <a:rPr lang="uk-UA" sz="8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8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928670"/>
            <a:ext cx="8229600" cy="4525963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uk-UA" sz="4400" b="1" dirty="0" smtClean="0">
                <a:solidFill>
                  <a:srgbClr val="00B050"/>
                </a:solidFill>
              </a:rPr>
              <a:t>16</a:t>
            </a:r>
            <a:r>
              <a:rPr lang="ru-RU" sz="4400" b="1" i="1" dirty="0" smtClean="0">
                <a:solidFill>
                  <a:srgbClr val="00B050"/>
                </a:solidFill>
              </a:rPr>
              <a:t>.</a:t>
            </a:r>
            <a:r>
              <a:rPr lang="ru-RU" sz="4400" b="1" dirty="0" smtClean="0">
                <a:solidFill>
                  <a:srgbClr val="00B050"/>
                </a:solidFill>
              </a:rPr>
              <a:t>     </a:t>
            </a:r>
            <a:r>
              <a:rPr lang="ru-RU" sz="4400" b="1" dirty="0" err="1" smtClean="0">
                <a:solidFill>
                  <a:srgbClr val="00B050"/>
                </a:solidFill>
              </a:rPr>
              <a:t>Чи</a:t>
            </a:r>
            <a:r>
              <a:rPr lang="ru-RU" sz="4400" b="1" dirty="0" smtClean="0">
                <a:solidFill>
                  <a:srgbClr val="00B050"/>
                </a:solidFill>
              </a:rPr>
              <a:t> </a:t>
            </a:r>
            <a:r>
              <a:rPr lang="ru-RU" sz="4400" b="1" dirty="0" err="1" smtClean="0">
                <a:solidFill>
                  <a:srgbClr val="00B050"/>
                </a:solidFill>
              </a:rPr>
              <a:t>вірите</a:t>
            </a:r>
            <a:r>
              <a:rPr lang="ru-RU" sz="4400" b="1" dirty="0" smtClean="0">
                <a:solidFill>
                  <a:srgbClr val="00B050"/>
                </a:solidFill>
              </a:rPr>
              <a:t> </a:t>
            </a:r>
            <a:r>
              <a:rPr lang="ru-RU" sz="4400" b="1" dirty="0" err="1" smtClean="0">
                <a:solidFill>
                  <a:srgbClr val="00B050"/>
                </a:solidFill>
              </a:rPr>
              <a:t>ви</a:t>
            </a:r>
            <a:r>
              <a:rPr lang="ru-RU" sz="4400" b="1" dirty="0" smtClean="0">
                <a:solidFill>
                  <a:srgbClr val="00B050"/>
                </a:solidFill>
              </a:rPr>
              <a:t> в те, </a:t>
            </a:r>
            <a:r>
              <a:rPr lang="ru-RU" sz="4400" b="1" dirty="0" err="1" smtClean="0">
                <a:solidFill>
                  <a:srgbClr val="00B050"/>
                </a:solidFill>
              </a:rPr>
              <a:t>що</a:t>
            </a:r>
            <a:r>
              <a:rPr lang="ru-RU" sz="4400" b="1" dirty="0" smtClean="0">
                <a:solidFill>
                  <a:srgbClr val="00B050"/>
                </a:solidFill>
              </a:rPr>
              <a:t> </a:t>
            </a:r>
            <a:r>
              <a:rPr lang="ru-RU" sz="4400" b="1" dirty="0" err="1" smtClean="0">
                <a:solidFill>
                  <a:srgbClr val="00B050"/>
                </a:solidFill>
              </a:rPr>
              <a:t>знаменитий</a:t>
            </a:r>
            <a:r>
              <a:rPr lang="ru-RU" sz="4400" b="1" dirty="0" smtClean="0">
                <a:solidFill>
                  <a:srgbClr val="00B050"/>
                </a:solidFill>
              </a:rPr>
              <a:t> Фалес </a:t>
            </a:r>
            <a:r>
              <a:rPr lang="ru-RU" sz="4400" b="1" dirty="0" err="1" smtClean="0">
                <a:solidFill>
                  <a:srgbClr val="00B050"/>
                </a:solidFill>
              </a:rPr>
              <a:t>був</a:t>
            </a:r>
            <a:r>
              <a:rPr lang="ru-RU" sz="4400" b="1" dirty="0" smtClean="0">
                <a:solidFill>
                  <a:srgbClr val="00B050"/>
                </a:solidFill>
              </a:rPr>
              <a:t> </a:t>
            </a:r>
            <a:r>
              <a:rPr lang="ru-RU" sz="4400" b="1" dirty="0" err="1" smtClean="0">
                <a:solidFill>
                  <a:srgbClr val="00B050"/>
                </a:solidFill>
              </a:rPr>
              <a:t>болільником</a:t>
            </a:r>
            <a:r>
              <a:rPr lang="ru-RU" sz="4400" b="1" dirty="0" smtClean="0">
                <a:solidFill>
                  <a:srgbClr val="00B050"/>
                </a:solidFill>
              </a:rPr>
              <a:t> </a:t>
            </a:r>
            <a:r>
              <a:rPr lang="ru-RU" sz="4400" b="1" dirty="0" err="1" smtClean="0">
                <a:solidFill>
                  <a:srgbClr val="00B050"/>
                </a:solidFill>
              </a:rPr>
              <a:t>і</a:t>
            </a:r>
            <a:r>
              <a:rPr lang="ru-RU" sz="4400" b="1" dirty="0" smtClean="0">
                <a:solidFill>
                  <a:srgbClr val="00B050"/>
                </a:solidFill>
              </a:rPr>
              <a:t> помер на </a:t>
            </a:r>
            <a:r>
              <a:rPr lang="ru-RU" sz="4400" b="1" dirty="0" err="1" smtClean="0">
                <a:solidFill>
                  <a:srgbClr val="00B050"/>
                </a:solidFill>
              </a:rPr>
              <a:t>трибуні</a:t>
            </a:r>
            <a:r>
              <a:rPr lang="ru-RU" sz="4400" b="1" dirty="0" smtClean="0">
                <a:solidFill>
                  <a:srgbClr val="00B050"/>
                </a:solidFill>
              </a:rPr>
              <a:t> </a:t>
            </a:r>
            <a:r>
              <a:rPr lang="ru-RU" sz="4400" b="1" dirty="0" err="1" smtClean="0">
                <a:solidFill>
                  <a:srgbClr val="00B050"/>
                </a:solidFill>
              </a:rPr>
              <a:t>Олімпійського</a:t>
            </a:r>
            <a:r>
              <a:rPr lang="ru-RU" sz="4400" b="1" dirty="0" smtClean="0">
                <a:solidFill>
                  <a:srgbClr val="00B050"/>
                </a:solidFill>
              </a:rPr>
              <a:t> </a:t>
            </a:r>
            <a:r>
              <a:rPr lang="ru-RU" sz="4400" b="1" dirty="0" err="1" smtClean="0">
                <a:solidFill>
                  <a:srgbClr val="00B050"/>
                </a:solidFill>
              </a:rPr>
              <a:t>стадіону</a:t>
            </a:r>
            <a:r>
              <a:rPr lang="ru-RU" sz="4400" b="1" dirty="0" smtClean="0">
                <a:solidFill>
                  <a:srgbClr val="00B050"/>
                </a:solidFill>
              </a:rPr>
              <a:t> </a:t>
            </a:r>
            <a:r>
              <a:rPr lang="ru-RU" sz="4400" b="1" dirty="0" err="1" smtClean="0">
                <a:solidFill>
                  <a:srgbClr val="00B050"/>
                </a:solidFill>
              </a:rPr>
              <a:t>під</a:t>
            </a:r>
            <a:r>
              <a:rPr lang="ru-RU" sz="4400" b="1" dirty="0" smtClean="0">
                <a:solidFill>
                  <a:srgbClr val="00B050"/>
                </a:solidFill>
              </a:rPr>
              <a:t> час бою </a:t>
            </a:r>
            <a:r>
              <a:rPr lang="ru-RU" sz="4400" b="1" dirty="0" err="1" smtClean="0">
                <a:solidFill>
                  <a:srgbClr val="00B050"/>
                </a:solidFill>
              </a:rPr>
              <a:t>Піфагора</a:t>
            </a:r>
            <a:r>
              <a:rPr lang="ru-RU" sz="4400" b="1" i="1" dirty="0" smtClean="0">
                <a:solidFill>
                  <a:srgbClr val="00B050"/>
                </a:solidFill>
              </a:rPr>
              <a:t>?</a:t>
            </a:r>
          </a:p>
          <a:p>
            <a:pPr>
              <a:buNone/>
            </a:pPr>
            <a:r>
              <a:rPr lang="ru-RU" sz="4400" b="1" dirty="0" smtClean="0">
                <a:solidFill>
                  <a:srgbClr val="FF0000"/>
                </a:solidFill>
              </a:rPr>
              <a:t>                   (Так. Про </a:t>
            </a:r>
            <a:r>
              <a:rPr lang="ru-RU" sz="4400" b="1" dirty="0" err="1" smtClean="0">
                <a:solidFill>
                  <a:srgbClr val="FF0000"/>
                </a:solidFill>
              </a:rPr>
              <a:t>це</a:t>
            </a:r>
            <a:r>
              <a:rPr lang="ru-RU" sz="4400" b="1" dirty="0" smtClean="0">
                <a:solidFill>
                  <a:srgbClr val="FF0000"/>
                </a:solidFill>
              </a:rPr>
              <a:t> </a:t>
            </a:r>
            <a:r>
              <a:rPr lang="ru-RU" sz="4400" b="1" dirty="0" err="1" smtClean="0">
                <a:solidFill>
                  <a:srgbClr val="FF0000"/>
                </a:solidFill>
              </a:rPr>
              <a:t>свідчать</a:t>
            </a:r>
            <a:r>
              <a:rPr lang="ru-RU" sz="4400" b="1" dirty="0" smtClean="0">
                <a:solidFill>
                  <a:srgbClr val="FF0000"/>
                </a:solidFill>
              </a:rPr>
              <a:t> </a:t>
            </a:r>
          </a:p>
          <a:p>
            <a:pPr>
              <a:buNone/>
            </a:pPr>
            <a:r>
              <a:rPr lang="ru-RU" sz="4400" b="1" dirty="0" smtClean="0">
                <a:solidFill>
                  <a:srgbClr val="FF0000"/>
                </a:solidFill>
              </a:rPr>
              <a:t>                                       </a:t>
            </a:r>
            <a:r>
              <a:rPr lang="ru-RU" sz="4400" b="1" dirty="0" err="1" smtClean="0">
                <a:solidFill>
                  <a:srgbClr val="FF0000"/>
                </a:solidFill>
              </a:rPr>
              <a:t>літописці</a:t>
            </a:r>
            <a:r>
              <a:rPr lang="ru-RU" sz="4400" b="1" dirty="0" smtClean="0">
                <a:solidFill>
                  <a:srgbClr val="FF0000"/>
                </a:solidFill>
              </a:rPr>
              <a:t>.)</a:t>
            </a:r>
          </a:p>
          <a:p>
            <a:endParaRPr lang="ru-RU" sz="4400" dirty="0"/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000108"/>
            <a:ext cx="8229600" cy="4525963"/>
          </a:xfrm>
        </p:spPr>
        <p:txBody>
          <a:bodyPr>
            <a:normAutofit fontScale="92500"/>
          </a:bodyPr>
          <a:lstStyle/>
          <a:p>
            <a:pPr algn="ctr"/>
            <a:r>
              <a:rPr lang="uk-UA" sz="4400" b="1" dirty="0" smtClean="0">
                <a:solidFill>
                  <a:srgbClr val="00B050"/>
                </a:solidFill>
              </a:rPr>
              <a:t>15. Чи вірите ви, що брати Грим, автори казки «Бременські музиканти» написали казку </a:t>
            </a:r>
          </a:p>
          <a:p>
            <a:pPr algn="ctr">
              <a:buNone/>
            </a:pPr>
            <a:r>
              <a:rPr lang="uk-UA" sz="4400" b="1" dirty="0" smtClean="0">
                <a:solidFill>
                  <a:srgbClr val="00B050"/>
                </a:solidFill>
              </a:rPr>
              <a:t>«Цікаві пригоди трикутника»? </a:t>
            </a:r>
          </a:p>
          <a:p>
            <a:pPr>
              <a:buNone/>
            </a:pPr>
            <a:r>
              <a:rPr lang="uk-UA" sz="4400" b="1" dirty="0" smtClean="0">
                <a:solidFill>
                  <a:srgbClr val="FF0000"/>
                </a:solidFill>
              </a:rPr>
              <a:t>      (Ні, такої казки вони не </a:t>
            </a:r>
          </a:p>
          <a:p>
            <a:pPr>
              <a:buNone/>
            </a:pPr>
            <a:r>
              <a:rPr lang="uk-UA" sz="4400" b="1" dirty="0" smtClean="0">
                <a:solidFill>
                  <a:srgbClr val="FF0000"/>
                </a:solidFill>
              </a:rPr>
              <a:t>                                        писали).                                                              </a:t>
            </a:r>
            <a:endParaRPr lang="ru-RU" sz="4400" b="1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http://previews.123rf.com/images/drizzd/drizzd1210/drizzd121000088/15731494-bunch-of-numbers-over-cartoon-mans-head-3d-illustration-Stock-Phot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0695" y="1196009"/>
            <a:ext cx="3643306" cy="5457205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1214422"/>
            <a:ext cx="6028060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Математичні</a:t>
            </a:r>
            <a:endParaRPr lang="ru-RU" sz="66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uk-UA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терміни</a:t>
            </a:r>
            <a:endParaRPr lang="ru-RU" sz="6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00430" y="0"/>
            <a:ext cx="5140626" cy="6858000"/>
          </a:xfrm>
        </p:spPr>
        <p:txBody>
          <a:bodyPr>
            <a:normAutofit fontScale="92500" lnSpcReduction="20000"/>
          </a:bodyPr>
          <a:lstStyle/>
          <a:p>
            <a:r>
              <a:rPr lang="uk-UA" sz="12000" dirty="0" smtClean="0">
                <a:solidFill>
                  <a:srgbClr val="0000FF"/>
                </a:solidFill>
                <a:latin typeface="Monotype Corsiva" pitchFamily="66" charset="0"/>
              </a:rPr>
              <a:t>В</a:t>
            </a:r>
          </a:p>
          <a:p>
            <a:r>
              <a:rPr lang="uk-UA" sz="12000" dirty="0" smtClean="0">
                <a:solidFill>
                  <a:srgbClr val="0000FF"/>
                </a:solidFill>
                <a:latin typeface="Monotype Corsiva" pitchFamily="66" charset="0"/>
              </a:rPr>
              <a:t>М</a:t>
            </a:r>
          </a:p>
          <a:p>
            <a:r>
              <a:rPr lang="uk-UA" sz="12000" dirty="0" smtClean="0">
                <a:solidFill>
                  <a:srgbClr val="0000FF"/>
                </a:solidFill>
                <a:latin typeface="Monotype Corsiva" pitchFamily="66" charset="0"/>
              </a:rPr>
              <a:t>Т</a:t>
            </a:r>
          </a:p>
          <a:p>
            <a:r>
              <a:rPr lang="uk-UA" sz="12000" dirty="0" smtClean="0">
                <a:solidFill>
                  <a:srgbClr val="0000FF"/>
                </a:solidFill>
                <a:latin typeface="Monotype Corsiva" pitchFamily="66" charset="0"/>
              </a:rPr>
              <a:t>С</a:t>
            </a:r>
            <a:endParaRPr lang="ru-RU" sz="12000" dirty="0">
              <a:solidFill>
                <a:srgbClr val="0000FF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topdizayn.com.ua/uploads/posts/2014-08/1407914479_1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8" y="785794"/>
            <a:ext cx="2857520" cy="551729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42910" y="1071546"/>
            <a:ext cx="4835974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Оцінки</a:t>
            </a:r>
          </a:p>
          <a:p>
            <a:pPr algn="ctr"/>
            <a:r>
              <a:rPr lang="uk-UA" sz="7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Конкурсу</a:t>
            </a:r>
          </a:p>
          <a:p>
            <a:pPr algn="ctr"/>
            <a:r>
              <a:rPr lang="uk-UA" sz="7200" b="1" cap="all" dirty="0" smtClean="0">
                <a:ln w="9000" cmpd="sng">
                  <a:solidFill>
                    <a:srgbClr val="0000FF"/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РОЗМИНКА</a:t>
            </a:r>
            <a:endParaRPr lang="ru-RU" sz="7200" b="1" cap="all" spc="0" dirty="0">
              <a:ln w="9000" cmpd="sng">
                <a:solidFill>
                  <a:srgbClr val="0000FF"/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sch1.cherikov.edu.by/ru/sm_full.aspx?guid=51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4" y="2598158"/>
            <a:ext cx="3550612" cy="387882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00034" y="714356"/>
            <a:ext cx="4861524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8000" b="1" dirty="0" smtClean="0">
                <a:ln w="11430"/>
                <a:solidFill>
                  <a:srgbClr val="33993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КОНКУРС</a:t>
            </a:r>
            <a:br>
              <a:rPr lang="uk-UA" sz="8000" b="1" dirty="0" smtClean="0">
                <a:ln w="11430"/>
                <a:solidFill>
                  <a:srgbClr val="33993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uk-UA" sz="8000" b="1" dirty="0" smtClean="0">
                <a:ln w="11430"/>
                <a:solidFill>
                  <a:srgbClr val="33993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КАПІТАНІВ</a:t>
            </a:r>
            <a:endParaRPr lang="ru-RU" sz="8000" b="1" cap="none" spc="0" dirty="0">
              <a:ln w="11430"/>
              <a:solidFill>
                <a:srgbClr val="339933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535804" y="1785926"/>
            <a:ext cx="6022098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8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Розділ</a:t>
            </a:r>
          </a:p>
          <a:p>
            <a:pPr algn="ctr"/>
            <a:r>
              <a:rPr lang="uk-UA" sz="1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C00CC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АЛГЕБРА</a:t>
            </a:r>
            <a:endParaRPr lang="ru-RU" sz="12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C00CC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143240" y="0"/>
            <a:ext cx="271464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28575" cmpd="sng">
                  <a:solidFill>
                    <a:srgbClr val="C00000"/>
                  </a:solidFill>
                  <a:prstDash val="solid"/>
                </a:ln>
                <a:solidFill>
                  <a:srgbClr val="00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Palatino Linotype" pitchFamily="18" charset="0"/>
              </a:rPr>
              <a:t> </a:t>
            </a:r>
            <a:endParaRPr lang="ru-RU" sz="4400" b="1" cap="none" spc="0" dirty="0">
              <a:ln w="28575" cmpd="sng">
                <a:solidFill>
                  <a:srgbClr val="C00000"/>
                </a:solidFill>
                <a:prstDash val="solid"/>
              </a:ln>
              <a:solidFill>
                <a:srgbClr val="00FF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Palatino Linotype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57158" y="110926"/>
          <a:ext cx="8501155" cy="55888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3806"/>
                <a:gridCol w="6151242"/>
                <a:gridCol w="1866107"/>
              </a:tblGrid>
              <a:tr h="792254">
                <a:tc>
                  <a:txBody>
                    <a:bodyPr/>
                    <a:lstStyle/>
                    <a:p>
                      <a:pPr algn="ctr"/>
                      <a:endParaRPr lang="ru-RU" sz="2000" dirty="0" smtClean="0">
                        <a:ln w="19050">
                          <a:noFill/>
                        </a:ln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2000" dirty="0" smtClean="0">
                          <a:ln w="19050">
                            <a:noFill/>
                          </a:ln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lang="ru-RU" sz="2000" dirty="0">
                        <a:ln w="19050">
                          <a:noFill/>
                        </a:ln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Питання </a:t>
                      </a:r>
                      <a:endParaRPr lang="ru-RU" sz="2400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Відповідь</a:t>
                      </a:r>
                      <a:endParaRPr lang="ru-RU" sz="2400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</a:tr>
              <a:tr h="1116956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600" b="1" dirty="0" smtClean="0"/>
                        <a:t>Автор підручника, по якому ви навчаєтесь</a:t>
                      </a:r>
                      <a:endParaRPr lang="ru-RU" sz="2600" b="1" dirty="0" smtClean="0"/>
                    </a:p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uk-UA" sz="2400" b="1" dirty="0" err="1" smtClean="0"/>
                        <a:t>Тарасенкова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</a:tr>
              <a:tr h="792254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600" b="1" dirty="0" smtClean="0"/>
                        <a:t>Як називається сума кількох одночленів?</a:t>
                      </a:r>
                      <a:endParaRPr lang="ru-RU" sz="2600" b="1" dirty="0" smtClean="0"/>
                    </a:p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Многочлен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</a:tr>
              <a:tr h="792254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6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Яке число не має протилежного?</a:t>
                      </a:r>
                      <a:endParaRPr lang="ru-RU" sz="26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Нуль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</a:tr>
              <a:tr h="895592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6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Результат дії віднімання?</a:t>
                      </a:r>
                      <a:endParaRPr lang="ru-RU" sz="26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Різниця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</a:tr>
              <a:tr h="1116956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6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Як називається графік оберненої пропорційності?</a:t>
                      </a:r>
                      <a:endParaRPr lang="ru-RU" sz="26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uk-UA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Гіпербола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785786" y="928670"/>
          <a:ext cx="6215106" cy="10715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15106"/>
              </a:tblGrid>
              <a:tr h="1071570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rgbClr val="00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7000892" y="928670"/>
          <a:ext cx="1857388" cy="10715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7388"/>
              </a:tblGrid>
              <a:tr h="1071570"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rgbClr val="00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785786" y="2000240"/>
          <a:ext cx="6215106" cy="8572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15106"/>
              </a:tblGrid>
              <a:tr h="857256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rgbClr val="00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7000892" y="2000240"/>
          <a:ext cx="1857388" cy="8572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7388"/>
              </a:tblGrid>
              <a:tr h="857256"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rgbClr val="00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785786" y="2857496"/>
          <a:ext cx="6215106" cy="822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15106"/>
              </a:tblGrid>
              <a:tr h="822108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rgbClr val="00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7000892" y="2857496"/>
          <a:ext cx="1857388" cy="7858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7388"/>
              </a:tblGrid>
              <a:tr h="785818"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rgbClr val="00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785786" y="3643315"/>
          <a:ext cx="6215106" cy="8572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15106"/>
              </a:tblGrid>
              <a:tr h="857256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rgbClr val="00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7000892" y="3643314"/>
          <a:ext cx="1857388" cy="9286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7388"/>
              </a:tblGrid>
              <a:tr h="928694"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rgbClr val="00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785786" y="4500570"/>
          <a:ext cx="6215106" cy="12144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15106"/>
              </a:tblGrid>
              <a:tr h="1214446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rgbClr val="00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7" name="Таблица 16"/>
          <p:cNvGraphicFramePr>
            <a:graphicFrameLocks noGrp="1"/>
          </p:cNvGraphicFramePr>
          <p:nvPr/>
        </p:nvGraphicFramePr>
        <p:xfrm>
          <a:off x="7000892" y="4500570"/>
          <a:ext cx="1857388" cy="12144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7388"/>
              </a:tblGrid>
              <a:tr h="1214446"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rgbClr val="00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8" name="Таблица 17"/>
          <p:cNvGraphicFramePr>
            <a:graphicFrameLocks noGrp="1"/>
          </p:cNvGraphicFramePr>
          <p:nvPr/>
        </p:nvGraphicFramePr>
        <p:xfrm>
          <a:off x="1643042" y="-1928850"/>
          <a:ext cx="6143668" cy="11429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43668"/>
              </a:tblGrid>
              <a:tr h="1142984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rgbClr val="00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143240" y="0"/>
            <a:ext cx="271464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28575" cmpd="sng">
                  <a:solidFill>
                    <a:srgbClr val="C00000"/>
                  </a:solidFill>
                  <a:prstDash val="solid"/>
                </a:ln>
                <a:solidFill>
                  <a:srgbClr val="00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Palatino Linotype" pitchFamily="18" charset="0"/>
              </a:rPr>
              <a:t> </a:t>
            </a:r>
            <a:endParaRPr lang="ru-RU" sz="4400" b="1" cap="none" spc="0" dirty="0">
              <a:ln w="28575" cmpd="sng">
                <a:solidFill>
                  <a:srgbClr val="C00000"/>
                </a:solidFill>
                <a:prstDash val="solid"/>
              </a:ln>
              <a:solidFill>
                <a:srgbClr val="00FF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Palatino Linotype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57158" y="500042"/>
          <a:ext cx="8501155" cy="56085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3806"/>
                <a:gridCol w="6151242"/>
                <a:gridCol w="1866107"/>
              </a:tblGrid>
              <a:tr h="792254">
                <a:tc>
                  <a:txBody>
                    <a:bodyPr/>
                    <a:lstStyle/>
                    <a:p>
                      <a:pPr algn="ctr"/>
                      <a:endParaRPr lang="ru-RU" sz="2000" dirty="0" smtClean="0">
                        <a:ln w="19050">
                          <a:noFill/>
                        </a:ln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2000" dirty="0" smtClean="0">
                          <a:ln w="19050">
                            <a:noFill/>
                          </a:ln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lang="ru-RU" sz="2000" dirty="0">
                        <a:ln w="19050">
                          <a:noFill/>
                        </a:ln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Питання </a:t>
                      </a:r>
                      <a:endParaRPr lang="ru-RU" sz="2400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Відповідь</a:t>
                      </a:r>
                      <a:endParaRPr lang="ru-RU" sz="2400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</a:tr>
              <a:tr h="1116956">
                <a:tc>
                  <a:txBody>
                    <a:bodyPr/>
                    <a:lstStyle/>
                    <a:p>
                      <a:pPr algn="ctr"/>
                      <a:r>
                        <a:rPr lang="uk-UA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Як називається число, яке задовольняє рівняння?</a:t>
                      </a:r>
                      <a:endParaRPr lang="ru-RU" sz="2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800" b="1" dirty="0" smtClean="0"/>
                        <a:t>корінь</a:t>
                      </a:r>
                      <a:endParaRPr lang="ru-RU" sz="2800" b="1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</a:tr>
              <a:tr h="792254">
                <a:tc>
                  <a:txBody>
                    <a:bodyPr/>
                    <a:lstStyle/>
                    <a:p>
                      <a:pPr algn="ctr"/>
                      <a:r>
                        <a:rPr lang="uk-UA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/>
                      <a:r>
                        <a:rPr lang="uk-UA" sz="2800" b="1" dirty="0" smtClean="0"/>
                        <a:t>Добуток</a:t>
                      </a:r>
                      <a:r>
                        <a:rPr lang="uk-UA" sz="2800" dirty="0" smtClean="0"/>
                        <a:t> </a:t>
                      </a:r>
                      <a:r>
                        <a:rPr lang="uk-UA" sz="2800" b="1" dirty="0" smtClean="0"/>
                        <a:t>кількох</a:t>
                      </a:r>
                      <a:r>
                        <a:rPr lang="uk-UA" sz="2800" dirty="0" smtClean="0"/>
                        <a:t> </a:t>
                      </a:r>
                      <a:r>
                        <a:rPr lang="uk-UA" sz="2800" b="1" dirty="0" smtClean="0"/>
                        <a:t>рівних</a:t>
                      </a:r>
                      <a:r>
                        <a:rPr lang="uk-UA" sz="2800" dirty="0" smtClean="0"/>
                        <a:t> </a:t>
                      </a:r>
                      <a:r>
                        <a:rPr lang="uk-UA" sz="2800" b="1" dirty="0" smtClean="0"/>
                        <a:t>множників?</a:t>
                      </a:r>
                      <a:endParaRPr lang="ru-RU" sz="2800" b="1" dirty="0" smtClean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uk-UA" sz="2800" b="1" dirty="0" smtClean="0"/>
                        <a:t>Степінь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</a:tr>
              <a:tr h="792254">
                <a:tc>
                  <a:txBody>
                    <a:bodyPr/>
                    <a:lstStyle/>
                    <a:p>
                      <a:pPr algn="ctr"/>
                      <a:r>
                        <a:rPr lang="uk-UA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/>
                      <a:r>
                        <a:rPr lang="uk-UA" sz="2800" b="1" dirty="0" smtClean="0"/>
                        <a:t>Незалежна змінна функції?</a:t>
                      </a:r>
                      <a:endParaRPr lang="ru-RU" sz="2800" b="1" dirty="0" smtClean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 smtClean="0"/>
                        <a:t>Аргумент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</a:tr>
              <a:tr h="895592">
                <a:tc>
                  <a:txBody>
                    <a:bodyPr/>
                    <a:lstStyle/>
                    <a:p>
                      <a:pPr algn="ctr"/>
                      <a:r>
                        <a:rPr lang="uk-UA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/>
                      <a:r>
                        <a:rPr lang="uk-UA" sz="2800" b="1" dirty="0" smtClean="0"/>
                        <a:t>Рівність двох відношень?</a:t>
                      </a:r>
                      <a:endParaRPr lang="ru-RU" sz="2800" b="1" dirty="0" smtClean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 smtClean="0"/>
                        <a:t>Пропорція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</a:tr>
              <a:tr h="1116956">
                <a:tc>
                  <a:txBody>
                    <a:bodyPr/>
                    <a:lstStyle/>
                    <a:p>
                      <a:pPr algn="ctr"/>
                      <a:r>
                        <a:rPr lang="uk-UA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800" b="1" dirty="0" smtClean="0"/>
                        <a:t>Третій степінь числа?</a:t>
                      </a:r>
                      <a:endParaRPr lang="ru-RU" sz="2800" b="1" dirty="0" smtClean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800" b="1" dirty="0" smtClean="0"/>
                        <a:t>Куб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857224" y="1285860"/>
          <a:ext cx="6143668" cy="11430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43668"/>
              </a:tblGrid>
              <a:tr h="1143008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rgbClr val="00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7000892" y="1285860"/>
          <a:ext cx="1785950" cy="11430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/>
              </a:tblGrid>
              <a:tr h="1143008"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rgbClr val="00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857224" y="2428868"/>
          <a:ext cx="6143668" cy="9286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43668"/>
              </a:tblGrid>
              <a:tr h="928694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rgbClr val="00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7000892" y="2428868"/>
          <a:ext cx="1785950" cy="9286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/>
              </a:tblGrid>
              <a:tr h="928694"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rgbClr val="00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857224" y="3286124"/>
          <a:ext cx="6143668" cy="822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43668"/>
              </a:tblGrid>
              <a:tr h="822108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rgbClr val="00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7000892" y="3357562"/>
          <a:ext cx="1785950" cy="8572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/>
              </a:tblGrid>
              <a:tr h="857256"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rgbClr val="00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857224" y="4071942"/>
          <a:ext cx="6143668" cy="9286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43668"/>
              </a:tblGrid>
              <a:tr h="928694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rgbClr val="00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7000892" y="4143380"/>
          <a:ext cx="1785950" cy="8572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/>
              </a:tblGrid>
              <a:tr h="857256"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rgbClr val="00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857224" y="5000636"/>
          <a:ext cx="6143668" cy="10715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43668"/>
              </a:tblGrid>
              <a:tr h="1071570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rgbClr val="00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7" name="Таблица 16"/>
          <p:cNvGraphicFramePr>
            <a:graphicFrameLocks noGrp="1"/>
          </p:cNvGraphicFramePr>
          <p:nvPr/>
        </p:nvGraphicFramePr>
        <p:xfrm>
          <a:off x="7000892" y="5000636"/>
          <a:ext cx="1785950" cy="10715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/>
              </a:tblGrid>
              <a:tr h="1071570"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rgbClr val="00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8" name="Таблица 17"/>
          <p:cNvGraphicFramePr>
            <a:graphicFrameLocks noGrp="1"/>
          </p:cNvGraphicFramePr>
          <p:nvPr/>
        </p:nvGraphicFramePr>
        <p:xfrm>
          <a:off x="928662" y="7715280"/>
          <a:ext cx="6143668" cy="1285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43668"/>
              </a:tblGrid>
              <a:tr h="1285860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rgbClr val="00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143240" y="0"/>
            <a:ext cx="271464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28575" cmpd="sng">
                  <a:solidFill>
                    <a:srgbClr val="C00000"/>
                  </a:solidFill>
                  <a:prstDash val="solid"/>
                </a:ln>
                <a:solidFill>
                  <a:srgbClr val="00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Palatino Linotype" pitchFamily="18" charset="0"/>
              </a:rPr>
              <a:t> </a:t>
            </a:r>
            <a:endParaRPr lang="ru-RU" sz="4400" b="1" cap="none" spc="0" dirty="0">
              <a:ln w="28575" cmpd="sng">
                <a:solidFill>
                  <a:srgbClr val="C00000"/>
                </a:solidFill>
                <a:prstDash val="solid"/>
              </a:ln>
              <a:solidFill>
                <a:srgbClr val="00FF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Palatino Linotype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14282" y="714356"/>
          <a:ext cx="8501155" cy="58636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3806"/>
                <a:gridCol w="6151242"/>
                <a:gridCol w="1866107"/>
              </a:tblGrid>
              <a:tr h="792254">
                <a:tc>
                  <a:txBody>
                    <a:bodyPr/>
                    <a:lstStyle/>
                    <a:p>
                      <a:pPr algn="ctr"/>
                      <a:endParaRPr lang="ru-RU" sz="2000" dirty="0" smtClean="0">
                        <a:ln w="19050">
                          <a:noFill/>
                        </a:ln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2000" dirty="0" smtClean="0">
                          <a:ln w="19050">
                            <a:noFill/>
                          </a:ln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lang="ru-RU" sz="2000" dirty="0">
                        <a:ln w="19050">
                          <a:noFill/>
                        </a:ln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Питання </a:t>
                      </a:r>
                      <a:endParaRPr lang="ru-RU" sz="2400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Відповідь</a:t>
                      </a:r>
                      <a:endParaRPr lang="ru-RU" sz="2400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</a:tr>
              <a:tr h="1116956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800" b="1" dirty="0" smtClean="0"/>
                        <a:t>Рівність, яка вірна при всіх значеннях змінних?</a:t>
                      </a:r>
                      <a:endParaRPr lang="ru-RU" sz="28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uk-UA" sz="2400" b="1" dirty="0" smtClean="0"/>
                        <a:t>Тотожність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</a:tr>
              <a:tr h="792254">
                <a:tc>
                  <a:txBody>
                    <a:bodyPr/>
                    <a:lstStyle/>
                    <a:p>
                      <a:pPr algn="ctr"/>
                      <a:r>
                        <a:rPr lang="uk-UA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800" b="1" dirty="0" smtClean="0"/>
                        <a:t>Найбільше ціле від'ємне число?</a:t>
                      </a:r>
                      <a:endParaRPr lang="ru-RU" sz="2800" b="1" dirty="0" smtClean="0"/>
                    </a:p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-1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</a:tr>
              <a:tr h="792254">
                <a:tc>
                  <a:txBody>
                    <a:bodyPr/>
                    <a:lstStyle/>
                    <a:p>
                      <a:pPr algn="ctr"/>
                      <a:r>
                        <a:rPr lang="uk-UA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800" b="1" dirty="0" smtClean="0"/>
                        <a:t>Скільки буде, коли 10 поділити на десяту частину?</a:t>
                      </a:r>
                      <a:endParaRPr lang="ru-RU" sz="2800" b="1" dirty="0" smtClean="0"/>
                    </a:p>
                    <a:p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/>
                        <a:t>100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</a:tr>
              <a:tr h="895592">
                <a:tc>
                  <a:txBody>
                    <a:bodyPr/>
                    <a:lstStyle/>
                    <a:p>
                      <a:pPr algn="ctr"/>
                      <a:r>
                        <a:rPr lang="uk-UA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800" b="1" dirty="0" smtClean="0"/>
                        <a:t>Де виникли арабські числа?</a:t>
                      </a:r>
                      <a:endParaRPr lang="ru-RU" sz="2800" b="1" dirty="0" smtClean="0"/>
                    </a:p>
                    <a:p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800" b="1" dirty="0" smtClean="0"/>
                        <a:t>В Індії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</a:tr>
              <a:tr h="895592">
                <a:tc>
                  <a:txBody>
                    <a:bodyPr/>
                    <a:lstStyle/>
                    <a:p>
                      <a:pPr algn="ctr"/>
                      <a:r>
                        <a:rPr lang="uk-UA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800" b="1" dirty="0" smtClean="0"/>
                        <a:t>Який найвищий бал у школах України?</a:t>
                      </a:r>
                      <a:endParaRPr lang="ru-RU" sz="2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12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714348" y="1500174"/>
          <a:ext cx="6072230" cy="11430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72230"/>
              </a:tblGrid>
              <a:tr h="1143008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rgbClr val="00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6715140" y="1500174"/>
          <a:ext cx="2000264" cy="11430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00264"/>
              </a:tblGrid>
              <a:tr h="1143008"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rgbClr val="00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714348" y="2643182"/>
          <a:ext cx="6072230" cy="9286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72230"/>
              </a:tblGrid>
              <a:tr h="928694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rgbClr val="00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6715140" y="2643182"/>
          <a:ext cx="2000264" cy="9286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00264"/>
              </a:tblGrid>
              <a:tr h="928694"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rgbClr val="00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714348" y="3571876"/>
          <a:ext cx="6072230" cy="11430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72230"/>
              </a:tblGrid>
              <a:tr h="1143008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rgbClr val="00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6715140" y="3571876"/>
          <a:ext cx="2000264" cy="11430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00264"/>
              </a:tblGrid>
              <a:tr h="1143008"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rgbClr val="00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714348" y="4714884"/>
          <a:ext cx="6072230" cy="9286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72230"/>
              </a:tblGrid>
              <a:tr h="928694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rgbClr val="00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6715140" y="4714884"/>
          <a:ext cx="2000264" cy="9286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00264"/>
              </a:tblGrid>
              <a:tr h="928694"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rgbClr val="00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9" name="Таблица 18"/>
          <p:cNvGraphicFramePr>
            <a:graphicFrameLocks noGrp="1"/>
          </p:cNvGraphicFramePr>
          <p:nvPr/>
        </p:nvGraphicFramePr>
        <p:xfrm>
          <a:off x="714348" y="5643578"/>
          <a:ext cx="6143668" cy="9286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43668"/>
              </a:tblGrid>
              <a:tr h="928694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rgbClr val="00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1" name="Таблица 20"/>
          <p:cNvGraphicFramePr>
            <a:graphicFrameLocks noGrp="1"/>
          </p:cNvGraphicFramePr>
          <p:nvPr/>
        </p:nvGraphicFramePr>
        <p:xfrm>
          <a:off x="6715140" y="5643578"/>
          <a:ext cx="2000264" cy="9286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00264"/>
              </a:tblGrid>
              <a:tr h="928694"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rgbClr val="00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3" descr="a0551bd6c9fd83ce0823fabae07a1c8a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81623" y="3929066"/>
            <a:ext cx="2295356" cy="2565397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928662" y="2000240"/>
            <a:ext cx="7680308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6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Представлення журі</a:t>
            </a:r>
          </a:p>
          <a:p>
            <a:pPr algn="ctr"/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99020129"/>
      </p:ext>
    </p:extLst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16651" y="1285860"/>
            <a:ext cx="6341608" cy="298543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8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Розділ</a:t>
            </a:r>
          </a:p>
          <a:p>
            <a:pPr algn="ctr"/>
            <a:r>
              <a:rPr lang="uk-UA" sz="10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геометрія</a:t>
            </a:r>
            <a:endParaRPr lang="ru-RU" sz="10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143240" y="0"/>
            <a:ext cx="271464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28575" cmpd="sng">
                  <a:solidFill>
                    <a:srgbClr val="C00000"/>
                  </a:solidFill>
                  <a:prstDash val="solid"/>
                </a:ln>
                <a:solidFill>
                  <a:srgbClr val="00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Palatino Linotype" pitchFamily="18" charset="0"/>
              </a:rPr>
              <a:t> </a:t>
            </a:r>
            <a:endParaRPr lang="ru-RU" sz="4400" b="1" cap="none" spc="0" dirty="0">
              <a:ln w="28575" cmpd="sng">
                <a:solidFill>
                  <a:srgbClr val="C00000"/>
                </a:solidFill>
                <a:prstDash val="solid"/>
              </a:ln>
              <a:solidFill>
                <a:srgbClr val="00FF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Palatino Linotype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57158" y="110926"/>
          <a:ext cx="8501155" cy="56087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3806"/>
                <a:gridCol w="6151242"/>
                <a:gridCol w="1866107"/>
              </a:tblGrid>
              <a:tr h="792254">
                <a:tc>
                  <a:txBody>
                    <a:bodyPr/>
                    <a:lstStyle/>
                    <a:p>
                      <a:pPr algn="ctr"/>
                      <a:endParaRPr lang="ru-RU" sz="2000" dirty="0" smtClean="0">
                        <a:ln w="19050">
                          <a:noFill/>
                        </a:ln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2000" dirty="0" smtClean="0">
                          <a:ln w="19050">
                            <a:noFill/>
                          </a:ln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lang="ru-RU" sz="2000" dirty="0">
                        <a:ln w="19050">
                          <a:noFill/>
                        </a:ln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Питання </a:t>
                      </a:r>
                      <a:endParaRPr lang="ru-RU" sz="2400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Відповідь</a:t>
                      </a:r>
                      <a:endParaRPr lang="ru-RU" sz="2400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</a:tr>
              <a:tr h="1116956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/>
                      <a:r>
                        <a:rPr lang="uk-UA" sz="2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Прямокутник, у якого всі сторони рівні?</a:t>
                      </a:r>
                      <a:endParaRPr lang="ru-RU" sz="2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uk-UA" sz="2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Квадрат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</a:tr>
              <a:tr h="792254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/>
                      <a:r>
                        <a:rPr lang="uk-UA" sz="2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Твердження, яке треба довести?</a:t>
                      </a:r>
                      <a:endParaRPr lang="ru-RU" sz="2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Теорема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</a:tr>
              <a:tr h="792254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/>
                      <a:r>
                        <a:rPr lang="uk-UA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Автор підручника, по якому ви навчаєтеся?</a:t>
                      </a:r>
                      <a:endParaRPr lang="ru-RU" sz="24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Єршова, Голобородько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</a:tr>
              <a:tr h="895592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/>
                      <a:r>
                        <a:rPr lang="uk-UA" sz="2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Сума усіх сторін многокутника?</a:t>
                      </a:r>
                      <a:endParaRPr lang="ru-RU" sz="2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Периметр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</a:tr>
              <a:tr h="1116956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/>
                      <a:r>
                        <a:rPr lang="uk-UA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Фігура, яка утворена двома променями, що виходять із однієї точки?</a:t>
                      </a:r>
                      <a:endParaRPr lang="ru-RU" sz="24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uk-UA" sz="2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Кут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857224" y="928670"/>
          <a:ext cx="6215106" cy="11430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15106"/>
              </a:tblGrid>
              <a:tr h="1143008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rgbClr val="00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7000892" y="928670"/>
          <a:ext cx="1857388" cy="11430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7388"/>
              </a:tblGrid>
              <a:tr h="1143008"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rgbClr val="00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857224" y="2071678"/>
          <a:ext cx="6215106" cy="8572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15106"/>
              </a:tblGrid>
              <a:tr h="857256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rgbClr val="00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7000892" y="2071678"/>
          <a:ext cx="1857388" cy="8572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7388"/>
              </a:tblGrid>
              <a:tr h="857256"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rgbClr val="00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857224" y="2928934"/>
          <a:ext cx="6215106" cy="8572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15106"/>
              </a:tblGrid>
              <a:tr h="857256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rgbClr val="00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7000892" y="2928934"/>
          <a:ext cx="1857388" cy="8572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7388"/>
              </a:tblGrid>
              <a:tr h="857256"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rgbClr val="00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857224" y="3786190"/>
          <a:ext cx="6215106" cy="8572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15106"/>
              </a:tblGrid>
              <a:tr h="857256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rgbClr val="00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7000892" y="3786190"/>
          <a:ext cx="1857388" cy="8572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7388"/>
              </a:tblGrid>
              <a:tr h="857256"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rgbClr val="00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857224" y="4643446"/>
          <a:ext cx="6215106" cy="10715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15106"/>
              </a:tblGrid>
              <a:tr h="1071570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rgbClr val="00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7" name="Таблица 16"/>
          <p:cNvGraphicFramePr>
            <a:graphicFrameLocks noGrp="1"/>
          </p:cNvGraphicFramePr>
          <p:nvPr/>
        </p:nvGraphicFramePr>
        <p:xfrm>
          <a:off x="7000892" y="4643446"/>
          <a:ext cx="1857388" cy="10715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7388"/>
              </a:tblGrid>
              <a:tr h="1071570"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rgbClr val="00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8" name="Таблица 17"/>
          <p:cNvGraphicFramePr>
            <a:graphicFrameLocks noGrp="1"/>
          </p:cNvGraphicFramePr>
          <p:nvPr/>
        </p:nvGraphicFramePr>
        <p:xfrm>
          <a:off x="1643042" y="-1928850"/>
          <a:ext cx="6143668" cy="11429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43668"/>
              </a:tblGrid>
              <a:tr h="1142984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rgbClr val="00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143240" y="0"/>
            <a:ext cx="271464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28575" cmpd="sng">
                  <a:solidFill>
                    <a:srgbClr val="C00000"/>
                  </a:solidFill>
                  <a:prstDash val="solid"/>
                </a:ln>
                <a:solidFill>
                  <a:srgbClr val="00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Palatino Linotype" pitchFamily="18" charset="0"/>
              </a:rPr>
              <a:t> </a:t>
            </a:r>
            <a:endParaRPr lang="ru-RU" sz="4400" b="1" cap="none" spc="0" dirty="0">
              <a:ln w="28575" cmpd="sng">
                <a:solidFill>
                  <a:srgbClr val="C00000"/>
                </a:solidFill>
                <a:prstDash val="solid"/>
              </a:ln>
              <a:solidFill>
                <a:srgbClr val="00FF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Palatino Linotype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57158" y="500042"/>
          <a:ext cx="8501155" cy="58104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3806"/>
                <a:gridCol w="6151242"/>
                <a:gridCol w="1866107"/>
              </a:tblGrid>
              <a:tr h="792254">
                <a:tc>
                  <a:txBody>
                    <a:bodyPr/>
                    <a:lstStyle/>
                    <a:p>
                      <a:pPr algn="ctr"/>
                      <a:endParaRPr lang="ru-RU" sz="2000" dirty="0" smtClean="0">
                        <a:ln w="19050">
                          <a:noFill/>
                        </a:ln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2000" dirty="0" smtClean="0">
                          <a:ln w="19050">
                            <a:noFill/>
                          </a:ln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lang="ru-RU" sz="2000" dirty="0">
                        <a:ln w="19050">
                          <a:noFill/>
                        </a:ln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Питання </a:t>
                      </a:r>
                      <a:endParaRPr lang="ru-RU" sz="2400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Відповідь</a:t>
                      </a:r>
                      <a:endParaRPr lang="ru-RU" sz="2400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</a:tr>
              <a:tr h="1116956">
                <a:tc>
                  <a:txBody>
                    <a:bodyPr/>
                    <a:lstStyle/>
                    <a:p>
                      <a:pPr algn="ctr"/>
                      <a:r>
                        <a:rPr lang="uk-UA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/>
                      <a:r>
                        <a:rPr lang="uk-UA" sz="2800" b="1" dirty="0" smtClean="0"/>
                        <a:t>Скільки точок утворюється при перетині двох прямих?</a:t>
                      </a:r>
                      <a:endParaRPr lang="ru-RU" sz="2800" b="1" dirty="0" smtClean="0"/>
                    </a:p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800" b="1" dirty="0" smtClean="0"/>
                        <a:t>Одна</a:t>
                      </a:r>
                      <a:endParaRPr lang="ru-RU" sz="2800" b="1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</a:tr>
              <a:tr h="792254">
                <a:tc>
                  <a:txBody>
                    <a:bodyPr/>
                    <a:lstStyle/>
                    <a:p>
                      <a:pPr algn="ctr"/>
                      <a:r>
                        <a:rPr lang="uk-UA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/>
                      <a:r>
                        <a:rPr lang="uk-UA" sz="2800" b="1" dirty="0" smtClean="0"/>
                        <a:t>Найбільша хорда круга.</a:t>
                      </a:r>
                      <a:endParaRPr lang="ru-RU" sz="2800" b="1" dirty="0" smtClean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uk-UA" sz="2800" b="1" dirty="0" smtClean="0"/>
                        <a:t>Діаметр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</a:tr>
              <a:tr h="792254">
                <a:tc>
                  <a:txBody>
                    <a:bodyPr/>
                    <a:lstStyle/>
                    <a:p>
                      <a:pPr algn="ctr"/>
                      <a:r>
                        <a:rPr lang="uk-UA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/>
                      <a:r>
                        <a:rPr lang="uk-UA" sz="2800" b="1" dirty="0" smtClean="0"/>
                        <a:t>Половина розгорнутого кута?</a:t>
                      </a:r>
                      <a:endParaRPr lang="ru-RU" sz="2800" b="1" dirty="0" smtClean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 smtClean="0"/>
                        <a:t>Прямий кут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</a:tr>
              <a:tr h="895592">
                <a:tc>
                  <a:txBody>
                    <a:bodyPr/>
                    <a:lstStyle/>
                    <a:p>
                      <a:pPr algn="ctr"/>
                      <a:r>
                        <a:rPr lang="uk-UA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/>
                      <a:r>
                        <a:rPr lang="uk-UA" sz="2800" b="1" dirty="0" smtClean="0"/>
                        <a:t>Відрізок, що сполучає середини сторін трикутника.</a:t>
                      </a:r>
                      <a:endParaRPr lang="ru-RU" sz="2800" b="1" dirty="0" smtClean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 smtClean="0"/>
                        <a:t>Середня лінія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</a:tr>
              <a:tr h="1116956">
                <a:tc>
                  <a:txBody>
                    <a:bodyPr/>
                    <a:lstStyle/>
                    <a:p>
                      <a:pPr algn="ctr"/>
                      <a:r>
                        <a:rPr lang="uk-UA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800" b="1" dirty="0" smtClean="0"/>
                        <a:t>Одиниця вимірювання кутів?</a:t>
                      </a:r>
                      <a:endParaRPr lang="ru-RU" sz="2800" b="1" dirty="0" smtClean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800" b="1" dirty="0" smtClean="0"/>
                        <a:t>Градус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857224" y="1285860"/>
          <a:ext cx="6143668" cy="11430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43668"/>
              </a:tblGrid>
              <a:tr h="1143008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rgbClr val="00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7000892" y="1285860"/>
          <a:ext cx="1785950" cy="11430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/>
              </a:tblGrid>
              <a:tr h="1143008"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rgbClr val="00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857224" y="2428868"/>
          <a:ext cx="6143668" cy="1000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43668"/>
              </a:tblGrid>
              <a:tr h="1000132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rgbClr val="00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7000892" y="2428868"/>
          <a:ext cx="1785950" cy="9286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/>
              </a:tblGrid>
              <a:tr h="928694"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rgbClr val="00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857224" y="3357562"/>
          <a:ext cx="6143668" cy="9286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43668"/>
              </a:tblGrid>
              <a:tr h="928694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rgbClr val="00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7000892" y="3357562"/>
          <a:ext cx="1785950" cy="9286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/>
              </a:tblGrid>
              <a:tr h="928694"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rgbClr val="00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857224" y="4286256"/>
          <a:ext cx="6143668" cy="9286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43668"/>
              </a:tblGrid>
              <a:tr h="928694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rgbClr val="00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7000892" y="4286256"/>
          <a:ext cx="1785950" cy="9286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/>
              </a:tblGrid>
              <a:tr h="928694"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rgbClr val="00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857224" y="5214950"/>
          <a:ext cx="6143668" cy="10715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43668"/>
              </a:tblGrid>
              <a:tr h="1071570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rgbClr val="00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7" name="Таблица 16"/>
          <p:cNvGraphicFramePr>
            <a:graphicFrameLocks noGrp="1"/>
          </p:cNvGraphicFramePr>
          <p:nvPr/>
        </p:nvGraphicFramePr>
        <p:xfrm>
          <a:off x="7000892" y="5214950"/>
          <a:ext cx="1785950" cy="10715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/>
              </a:tblGrid>
              <a:tr h="1071570"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rgbClr val="00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8" name="Таблица 17"/>
          <p:cNvGraphicFramePr>
            <a:graphicFrameLocks noGrp="1"/>
          </p:cNvGraphicFramePr>
          <p:nvPr/>
        </p:nvGraphicFramePr>
        <p:xfrm>
          <a:off x="928662" y="7715280"/>
          <a:ext cx="6143668" cy="1285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43668"/>
              </a:tblGrid>
              <a:tr h="1285860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rgbClr val="00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143240" y="0"/>
            <a:ext cx="271464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28575" cmpd="sng">
                  <a:solidFill>
                    <a:srgbClr val="C00000"/>
                  </a:solidFill>
                  <a:prstDash val="solid"/>
                </a:ln>
                <a:solidFill>
                  <a:srgbClr val="00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Palatino Linotype" pitchFamily="18" charset="0"/>
              </a:rPr>
              <a:t> </a:t>
            </a:r>
            <a:endParaRPr lang="ru-RU" sz="4400" b="1" cap="none" spc="0" dirty="0">
              <a:ln w="28575" cmpd="sng">
                <a:solidFill>
                  <a:srgbClr val="C00000"/>
                </a:solidFill>
                <a:prstDash val="solid"/>
              </a:ln>
              <a:solidFill>
                <a:srgbClr val="00FF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Palatino Linotype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14282" y="714356"/>
          <a:ext cx="8501155" cy="54861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3806"/>
                <a:gridCol w="6151242"/>
                <a:gridCol w="1866107"/>
              </a:tblGrid>
              <a:tr h="792254">
                <a:tc>
                  <a:txBody>
                    <a:bodyPr/>
                    <a:lstStyle/>
                    <a:p>
                      <a:pPr algn="ctr"/>
                      <a:endParaRPr lang="ru-RU" sz="2000" dirty="0" smtClean="0">
                        <a:ln w="19050">
                          <a:noFill/>
                        </a:ln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2000" dirty="0" smtClean="0">
                          <a:ln w="19050">
                            <a:noFill/>
                          </a:ln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lang="ru-RU" sz="2000" dirty="0">
                        <a:ln w="19050">
                          <a:noFill/>
                        </a:ln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Питання </a:t>
                      </a:r>
                      <a:endParaRPr lang="ru-RU" sz="2400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Відповідь</a:t>
                      </a:r>
                      <a:endParaRPr lang="ru-RU" sz="2400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</a:tr>
              <a:tr h="1116956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800" b="1" dirty="0" smtClean="0"/>
                        <a:t>Відрізок, що сполучає точку кола з його центром?</a:t>
                      </a:r>
                      <a:endParaRPr lang="ru-RU" sz="2800" b="1" dirty="0" smtClean="0"/>
                    </a:p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uk-UA" sz="2400" b="1" dirty="0" smtClean="0"/>
                        <a:t>Радіус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</a:tr>
              <a:tr h="792254">
                <a:tc>
                  <a:txBody>
                    <a:bodyPr/>
                    <a:lstStyle/>
                    <a:p>
                      <a:pPr algn="ctr"/>
                      <a:r>
                        <a:rPr lang="uk-UA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800" b="1" dirty="0" smtClean="0"/>
                        <a:t>Сума суміжних кутів дорівнює…</a:t>
                      </a:r>
                      <a:endParaRPr lang="ru-RU" sz="2800" b="1" dirty="0" smtClean="0"/>
                    </a:p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/>
                        <a:t>180º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</a:tr>
              <a:tr h="792254">
                <a:tc>
                  <a:txBody>
                    <a:bodyPr/>
                    <a:lstStyle/>
                    <a:p>
                      <a:pPr algn="ctr"/>
                      <a:r>
                        <a:rPr lang="uk-UA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800" b="1" dirty="0" smtClean="0"/>
                        <a:t>Як називається сота частина метра?</a:t>
                      </a:r>
                      <a:endParaRPr lang="ru-RU" sz="2800" b="1" dirty="0" smtClean="0"/>
                    </a:p>
                    <a:p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/>
                        <a:t>Сантиметр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</a:tr>
              <a:tr h="895592">
                <a:tc>
                  <a:txBody>
                    <a:bodyPr/>
                    <a:lstStyle/>
                    <a:p>
                      <a:pPr algn="ctr"/>
                      <a:r>
                        <a:rPr lang="uk-UA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800" b="1" dirty="0" smtClean="0"/>
                        <a:t>Яким інструментом вимірюють кути?</a:t>
                      </a:r>
                      <a:endParaRPr lang="ru-RU" sz="2800" b="1" dirty="0" smtClean="0"/>
                    </a:p>
                    <a:p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800" b="1" dirty="0" err="1" smtClean="0"/>
                        <a:t>Транспор</a:t>
                      </a:r>
                      <a:endParaRPr lang="uk-UA" sz="2800" b="1" dirty="0" smtClean="0"/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800" b="1" dirty="0" smtClean="0"/>
                        <a:t>тиром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</a:tr>
              <a:tr h="895592">
                <a:tc>
                  <a:txBody>
                    <a:bodyPr/>
                    <a:lstStyle/>
                    <a:p>
                      <a:pPr algn="ctr"/>
                      <a:r>
                        <a:rPr lang="uk-UA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800" b="1" dirty="0" smtClean="0"/>
                        <a:t>Що означає слово геометрія у перекладі на українську?</a:t>
                      </a:r>
                      <a:endParaRPr lang="ru-RU" sz="2800" b="1" dirty="0" smtClean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800" b="1" dirty="0" smtClean="0"/>
                        <a:t>Землемір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800" b="1" dirty="0" err="1" smtClean="0"/>
                        <a:t>ство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714348" y="1500174"/>
          <a:ext cx="6072230" cy="12144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72230"/>
              </a:tblGrid>
              <a:tr h="1214446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rgbClr val="00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6786578" y="1500174"/>
          <a:ext cx="1928826" cy="12144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/>
              </a:tblGrid>
              <a:tr h="1214446"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rgbClr val="00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714348" y="2714620"/>
          <a:ext cx="6072230" cy="7858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72230"/>
              </a:tblGrid>
              <a:tr h="785818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rgbClr val="00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6786578" y="2714620"/>
          <a:ext cx="1928826" cy="7858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/>
              </a:tblGrid>
              <a:tr h="785818"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rgbClr val="00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714348" y="3500438"/>
          <a:ext cx="6072230" cy="8572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72230"/>
              </a:tblGrid>
              <a:tr h="857256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rgbClr val="00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6786578" y="3500438"/>
          <a:ext cx="1928826" cy="8572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/>
              </a:tblGrid>
              <a:tr h="857256"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rgbClr val="00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714348" y="4357694"/>
          <a:ext cx="6072230" cy="8572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72230"/>
              </a:tblGrid>
              <a:tr h="857256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rgbClr val="00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6786578" y="4357694"/>
          <a:ext cx="1928826" cy="8572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/>
              </a:tblGrid>
              <a:tr h="857256"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rgbClr val="00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9" name="Таблица 18"/>
          <p:cNvGraphicFramePr>
            <a:graphicFrameLocks noGrp="1"/>
          </p:cNvGraphicFramePr>
          <p:nvPr/>
        </p:nvGraphicFramePr>
        <p:xfrm>
          <a:off x="714348" y="5214950"/>
          <a:ext cx="6072230" cy="9286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72230"/>
              </a:tblGrid>
              <a:tr h="928694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rgbClr val="00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1" name="Таблица 20"/>
          <p:cNvGraphicFramePr>
            <a:graphicFrameLocks noGrp="1"/>
          </p:cNvGraphicFramePr>
          <p:nvPr/>
        </p:nvGraphicFramePr>
        <p:xfrm>
          <a:off x="6786578" y="5214950"/>
          <a:ext cx="1928826" cy="9286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/>
              </a:tblGrid>
              <a:tr h="928694"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rgbClr val="00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52" y="2428868"/>
            <a:ext cx="7268400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72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КОНКУРС </a:t>
            </a:r>
            <a:br>
              <a:rPr lang="uk-UA" sz="72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</a:br>
            <a:r>
              <a:rPr lang="uk-UA" sz="72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ВБОЛІВАЛЬНИКІВ</a:t>
            </a:r>
            <a:endParaRPr lang="ru-RU" sz="72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5" name="Picture 7" descr="02f7fdf3af4041d9e100e47032db9cf0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00826" y="4568820"/>
            <a:ext cx="1629195" cy="2289180"/>
          </a:xfrm>
          <a:prstGeom prst="rect">
            <a:avLst/>
          </a:prstGeom>
          <a:noFill/>
        </p:spPr>
      </p:pic>
      <p:pic>
        <p:nvPicPr>
          <p:cNvPr id="6" name="Picture 6" descr="6c88c5a24aed50bcefc2b179e56ad0c3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10" y="785794"/>
            <a:ext cx="2286016" cy="3287115"/>
          </a:xfrm>
          <a:prstGeom prst="rect">
            <a:avLst/>
          </a:prstGeom>
          <a:noFill/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2" name="Picture 2" descr="http://pixelbrush.ru/uploads/posts/2014-08/1408064709_1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-64032"/>
            <a:ext cx="9001156" cy="770787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00430" y="571480"/>
            <a:ext cx="5186370" cy="321471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571868" y="714356"/>
            <a:ext cx="4861524" cy="378565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8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Оцінки </a:t>
            </a:r>
          </a:p>
          <a:p>
            <a:pPr algn="ctr"/>
            <a:r>
              <a:rPr lang="uk-UA" sz="8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конкурсу</a:t>
            </a:r>
          </a:p>
          <a:p>
            <a:pPr algn="ctr"/>
            <a:r>
              <a:rPr lang="uk-UA" sz="80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КАПІТАНІВ</a:t>
            </a:r>
            <a:endParaRPr lang="ru-RU" sz="80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6" y="2714620"/>
            <a:ext cx="3429027" cy="4000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2" descr="4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642918"/>
            <a:ext cx="714380" cy="2039561"/>
          </a:xfrm>
          <a:prstGeom prst="rect">
            <a:avLst/>
          </a:prstGeom>
          <a:noFill/>
        </p:spPr>
      </p:pic>
      <p:pic>
        <p:nvPicPr>
          <p:cNvPr id="6" name="Picture 15" descr="74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768" y="571480"/>
            <a:ext cx="642942" cy="879814"/>
          </a:xfrm>
          <a:prstGeom prst="rect">
            <a:avLst/>
          </a:prstGeom>
          <a:noFill/>
        </p:spPr>
      </p:pic>
      <p:pic>
        <p:nvPicPr>
          <p:cNvPr id="7" name="Picture 17" descr="72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71736" y="357166"/>
            <a:ext cx="1209675" cy="1844675"/>
          </a:xfrm>
          <a:prstGeom prst="rect">
            <a:avLst/>
          </a:prstGeom>
          <a:noFill/>
        </p:spPr>
      </p:pic>
      <p:pic>
        <p:nvPicPr>
          <p:cNvPr id="8" name="Picture 10" descr="45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58" y="0"/>
            <a:ext cx="2143140" cy="1940532"/>
          </a:xfrm>
          <a:prstGeom prst="rect">
            <a:avLst/>
          </a:prstGeom>
          <a:noFill/>
        </p:spPr>
      </p:pic>
      <p:pic>
        <p:nvPicPr>
          <p:cNvPr id="9" name="Picture 14" descr="78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4348" y="4143380"/>
            <a:ext cx="785818" cy="1115355"/>
          </a:xfrm>
          <a:prstGeom prst="rect">
            <a:avLst/>
          </a:prstGeom>
          <a:noFill/>
        </p:spPr>
      </p:pic>
      <p:pic>
        <p:nvPicPr>
          <p:cNvPr id="10" name="Picture 9" descr="60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86116" y="4429132"/>
            <a:ext cx="1030287" cy="1863725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785786" y="2357430"/>
            <a:ext cx="4429156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6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МУЗИЧНИЙ</a:t>
            </a:r>
            <a:br>
              <a:rPr lang="uk-UA" sz="6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uk-UA" sz="6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КОНКУРС</a:t>
            </a:r>
            <a:endParaRPr lang="ru-RU" sz="6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71472" y="1500174"/>
            <a:ext cx="8059579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8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КОНКУРС</a:t>
            </a:r>
            <a:br>
              <a:rPr lang="uk-UA" sz="8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</a:br>
            <a:r>
              <a:rPr lang="uk-UA" sz="8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ВБОЛІВАЛЬНИКІВ</a:t>
            </a:r>
            <a:endParaRPr lang="ru-RU" sz="80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00FF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5" name="Picture 2" descr="http://vamotkrytka.ru/_ph/92/2/17835953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43636" y="3786190"/>
            <a:ext cx="2375916" cy="2643206"/>
          </a:xfrm>
          <a:prstGeom prst="rect">
            <a:avLst/>
          </a:prstGeom>
          <a:noFill/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://www.metod-kopilka.ru/images/doc/28/22020/1/hello_html_m6d3083f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834424" cy="670033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571604" y="1428736"/>
            <a:ext cx="6348661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КОНКУРС</a:t>
            </a:r>
            <a:br>
              <a:rPr lang="uk-UA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uk-UA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“ВЕСЕЛІ </a:t>
            </a:r>
          </a:p>
          <a:p>
            <a:pPr algn="ctr"/>
            <a:r>
              <a:rPr lang="uk-UA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МАТЕМАТИКИ”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pixelbrush.ru/uploads/posts/2012-11/1353256367_1-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785794"/>
            <a:ext cx="5840694" cy="557202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428992" y="1500174"/>
            <a:ext cx="2747863" cy="3500462"/>
          </a:xfrm>
        </p:spPr>
      </p:pic>
      <p:pic>
        <p:nvPicPr>
          <p:cNvPr id="5" name="Picture 4" descr="http://graphnet.ru/images/1749510_zhivotnye-iz-geometricheskih-figu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62813" y="5619758"/>
            <a:ext cx="1981187" cy="1238242"/>
          </a:xfrm>
          <a:prstGeom prst="rect">
            <a:avLst/>
          </a:prstGeom>
          <a:noFill/>
        </p:spPr>
      </p:pic>
      <p:pic>
        <p:nvPicPr>
          <p:cNvPr id="6" name="Рисунок 5" descr="http://afanasyeva.edu.tomsk.ru/wp-content/uploads/2016/11/hello_html_m3002d93d.jpg"/>
          <p:cNvPicPr/>
          <p:nvPr/>
        </p:nvPicPr>
        <p:blipFill>
          <a:blip r:embed="rId5" cstate="print"/>
          <a:srcRect l="47272" t="-1104"/>
          <a:stretch>
            <a:fillRect/>
          </a:stretch>
        </p:blipFill>
        <p:spPr bwMode="auto">
          <a:xfrm>
            <a:off x="0" y="0"/>
            <a:ext cx="2374068" cy="2643206"/>
          </a:xfrm>
          <a:prstGeom prst="rect">
            <a:avLst/>
          </a:prstGeom>
          <a:noFill/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337057" y="714356"/>
            <a:ext cx="4348243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uk-UA" sz="7200" b="1" cap="all" spc="0" dirty="0" smtClean="0">
                <a:ln/>
                <a:solidFill>
                  <a:srgbClr val="0000FF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І конкурс</a:t>
            </a:r>
            <a:endParaRPr lang="ru-RU" sz="7200" b="1" cap="all" spc="0" dirty="0">
              <a:ln/>
              <a:solidFill>
                <a:srgbClr val="0000FF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57290" y="2214554"/>
            <a:ext cx="6971588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ПРИВІТАННЯ</a:t>
            </a:r>
            <a:endParaRPr lang="ru-RU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7" name="Picture 2" descr="салют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066" y="2786058"/>
            <a:ext cx="3429008" cy="3429008"/>
          </a:xfrm>
          <a:prstGeom prst="rect">
            <a:avLst/>
          </a:prstGeom>
          <a:noFill/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8800" b="1" dirty="0" smtClean="0">
                <a:solidFill>
                  <a:srgbClr val="C00000"/>
                </a:solidFill>
              </a:rPr>
              <a:t>Р</a:t>
            </a:r>
            <a:r>
              <a:rPr lang="ru-RU" sz="8800" b="1" dirty="0" smtClean="0">
                <a:solidFill>
                  <a:schemeClr val="accent1">
                    <a:lumMod val="75000"/>
                  </a:schemeClr>
                </a:solidFill>
              </a:rPr>
              <a:t>Е</a:t>
            </a:r>
            <a:r>
              <a:rPr lang="ru-RU" sz="8800" b="1" dirty="0" smtClean="0">
                <a:solidFill>
                  <a:schemeClr val="bg2">
                    <a:lumMod val="90000"/>
                  </a:schemeClr>
                </a:solidFill>
              </a:rPr>
              <a:t>К</a:t>
            </a:r>
            <a:r>
              <a:rPr lang="ru-RU" sz="8800" b="1" dirty="0" smtClean="0">
                <a:solidFill>
                  <a:srgbClr val="00B050"/>
                </a:solidFill>
              </a:rPr>
              <a:t>Л</a:t>
            </a:r>
            <a:r>
              <a:rPr lang="ru-RU" sz="8800" b="1" dirty="0" smtClean="0">
                <a:solidFill>
                  <a:srgbClr val="00B0F0"/>
                </a:solidFill>
              </a:rPr>
              <a:t>А</a:t>
            </a:r>
            <a:r>
              <a:rPr lang="ru-RU" sz="8800" b="1" dirty="0" smtClean="0">
                <a:solidFill>
                  <a:srgbClr val="0070C0"/>
                </a:solidFill>
              </a:rPr>
              <a:t>М</a:t>
            </a:r>
            <a:r>
              <a:rPr lang="ru-RU" sz="8800" b="1" dirty="0" smtClean="0">
                <a:solidFill>
                  <a:srgbClr val="8803BD"/>
                </a:solidFill>
              </a:rPr>
              <a:t>А</a:t>
            </a:r>
            <a:endParaRPr lang="ru-RU" sz="8800" b="1" dirty="0">
              <a:solidFill>
                <a:srgbClr val="8803BD"/>
              </a:solidFill>
            </a:endParaRPr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1768" y="1231654"/>
            <a:ext cx="8325074" cy="5197742"/>
          </a:xfrm>
          <a:noFill/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http://svitppt.com.ua/images/5/4674/770/img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000108"/>
            <a:ext cx="4619606" cy="549592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459769" y="1357298"/>
            <a:ext cx="4684231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6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Французький</a:t>
            </a:r>
          </a:p>
          <a:p>
            <a:pPr algn="ctr"/>
            <a:r>
              <a:rPr lang="uk-UA" sz="6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м</a:t>
            </a:r>
            <a:r>
              <a:rPr lang="uk-UA" sz="6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атематик</a:t>
            </a:r>
          </a:p>
          <a:p>
            <a:pPr algn="ctr"/>
            <a:r>
              <a:rPr lang="uk-UA" sz="6000" b="1" dirty="0" smtClean="0">
                <a:ln w="24500" cmpd="dbl">
                  <a:solidFill>
                    <a:srgbClr val="00B0F0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БОССЮ</a:t>
            </a:r>
            <a:endParaRPr lang="ru-RU" sz="6000" b="1" cap="none" spc="0" dirty="0">
              <a:ln w="24500" cmpd="dbl">
                <a:solidFill>
                  <a:srgbClr val="00B0F0"/>
                </a:solidFill>
                <a:prstDash val="solid"/>
                <a:miter lim="800000"/>
              </a:ln>
              <a:solidFill>
                <a:schemeClr val="tx2">
                  <a:lumMod val="75000"/>
                </a:schemeClr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biusante.parisdescartes.fr/cosmeto/images/800/145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049203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003796" y="1643050"/>
            <a:ext cx="3489994" cy="415498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66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Фізик-</a:t>
            </a:r>
            <a:endParaRPr lang="uk-UA" sz="66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r>
              <a:rPr lang="uk-UA" sz="6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теоретик</a:t>
            </a:r>
          </a:p>
          <a:p>
            <a:pPr algn="ctr"/>
            <a:r>
              <a:rPr lang="uk-UA" sz="6600" b="1" cap="none" spc="0" dirty="0" err="1" smtClean="0">
                <a:ln w="11430"/>
                <a:solidFill>
                  <a:srgbClr val="FF0066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Джозайя</a:t>
            </a:r>
            <a:endParaRPr lang="uk-UA" sz="6600" b="1" cap="none" spc="0" dirty="0" smtClean="0">
              <a:ln w="11430"/>
              <a:solidFill>
                <a:srgbClr val="FF0066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r>
              <a:rPr lang="uk-UA" sz="6600" b="1" dirty="0" err="1" smtClean="0">
                <a:ln w="11430"/>
                <a:solidFill>
                  <a:srgbClr val="FF0066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Гіббс</a:t>
            </a:r>
            <a:endParaRPr lang="ru-RU" sz="6600" b="1" cap="none" spc="0" dirty="0">
              <a:ln w="11430"/>
              <a:solidFill>
                <a:srgbClr val="FF0066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834" name="Picture 2" descr="http://skachat-kartinki.ru/img/picture/Oct/19/ee11e379453590fd1ee23971e0b66733/mini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07196"/>
            <a:ext cx="8501090" cy="655080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643042" y="2000240"/>
            <a:ext cx="4141070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Оцінювання</a:t>
            </a:r>
          </a:p>
          <a:p>
            <a:pPr algn="ctr"/>
            <a:r>
              <a:rPr lang="uk-UA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к</a:t>
            </a:r>
            <a:r>
              <a:rPr lang="uk-UA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онкурсу</a:t>
            </a:r>
          </a:p>
          <a:p>
            <a:pPr algn="ctr"/>
            <a:r>
              <a:rPr lang="uk-UA" sz="54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“Веселі</a:t>
            </a:r>
            <a:r>
              <a:rPr lang="uk-UA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uk-UA" sz="54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математики”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00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785786" y="857232"/>
            <a:ext cx="7358114" cy="15716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9600" b="1" dirty="0" smtClean="0">
                <a:ln w="11430"/>
                <a:solidFill>
                  <a:srgbClr val="00CC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БЛІЦТУРНІР</a:t>
            </a:r>
            <a:endParaRPr lang="ru-RU" sz="9600" b="1" cap="none" spc="0" dirty="0">
              <a:ln w="11430"/>
              <a:solidFill>
                <a:srgbClr val="00CC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" name="Picture 4" descr="http://animacii.ucoz.ru/_ph/128/2/613199496.gif?1486139254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85784" y="3000372"/>
            <a:ext cx="5334000" cy="3724276"/>
          </a:xfrm>
          <a:prstGeom prst="rect">
            <a:avLst/>
          </a:prstGeom>
          <a:noFill/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>
            <a:noAutofit/>
          </a:bodyPr>
          <a:lstStyle/>
          <a:p>
            <a:pPr lvl="0" algn="ctr"/>
            <a:r>
              <a:rPr lang="uk-UA" sz="6600" b="1" dirty="0" smtClean="0">
                <a:solidFill>
                  <a:srgbClr val="0000FF"/>
                </a:solidFill>
              </a:rPr>
              <a:t>Як піднести дріб до степеня</a:t>
            </a:r>
            <a:r>
              <a:rPr lang="uk-UA" sz="6600" b="1" smtClean="0">
                <a:solidFill>
                  <a:srgbClr val="0000FF"/>
                </a:solidFill>
              </a:rPr>
              <a:t>? </a:t>
            </a:r>
            <a:endParaRPr lang="uk-UA" sz="6600" b="1" dirty="0" smtClean="0">
              <a:solidFill>
                <a:srgbClr val="0000FF"/>
              </a:solidFill>
            </a:endParaRPr>
          </a:p>
          <a:p>
            <a:pPr algn="ctr">
              <a:buNone/>
            </a:pPr>
            <a:r>
              <a:rPr lang="uk-UA" sz="6600" b="1" dirty="0" smtClean="0">
                <a:solidFill>
                  <a:srgbClr val="C00000"/>
                </a:solidFill>
              </a:rPr>
              <a:t>Піднести до степеня чисельник і знаменник</a:t>
            </a:r>
            <a:endParaRPr lang="ru-RU" sz="6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686800" cy="5626121"/>
          </a:xfrm>
        </p:spPr>
        <p:txBody>
          <a:bodyPr>
            <a:noAutofit/>
          </a:bodyPr>
          <a:lstStyle/>
          <a:p>
            <a:pPr lvl="0" algn="ctr"/>
            <a:r>
              <a:rPr lang="uk-UA" sz="6000" b="1" dirty="0" smtClean="0">
                <a:solidFill>
                  <a:srgbClr val="0000FF"/>
                </a:solidFill>
              </a:rPr>
              <a:t>Як перемножити два степеня з однаковими основами</a:t>
            </a:r>
            <a:r>
              <a:rPr lang="uk-UA" sz="6000" b="1" dirty="0" smtClean="0">
                <a:solidFill>
                  <a:srgbClr val="0000FF"/>
                </a:solidFill>
              </a:rPr>
              <a:t>?</a:t>
            </a:r>
            <a:endParaRPr lang="uk-UA" sz="6000" dirty="0" smtClean="0"/>
          </a:p>
          <a:p>
            <a:pPr>
              <a:buNone/>
            </a:pPr>
            <a:r>
              <a:rPr lang="uk-UA" sz="6000" dirty="0" smtClean="0"/>
              <a:t>   </a:t>
            </a:r>
            <a:r>
              <a:rPr lang="uk-UA" sz="6000" b="1" dirty="0" smtClean="0">
                <a:solidFill>
                  <a:srgbClr val="C00000"/>
                </a:solidFill>
              </a:rPr>
              <a:t>Основу залишити</a:t>
            </a:r>
            <a:r>
              <a:rPr lang="uk-UA" sz="6000" b="1" dirty="0" smtClean="0">
                <a:solidFill>
                  <a:srgbClr val="C00000"/>
                </a:solidFill>
              </a:rPr>
              <a:t>,</a:t>
            </a:r>
          </a:p>
          <a:p>
            <a:pPr>
              <a:buNone/>
            </a:pPr>
            <a:r>
              <a:rPr lang="uk-UA" sz="6000" b="1" dirty="0" smtClean="0">
                <a:solidFill>
                  <a:srgbClr val="C00000"/>
                </a:solidFill>
              </a:rPr>
              <a:t>            </a:t>
            </a:r>
            <a:r>
              <a:rPr lang="uk-UA" sz="6000" b="1" dirty="0" smtClean="0">
                <a:solidFill>
                  <a:srgbClr val="C00000"/>
                </a:solidFill>
              </a:rPr>
              <a:t>   </a:t>
            </a:r>
            <a:r>
              <a:rPr lang="uk-UA" sz="6000" b="1" dirty="0" smtClean="0">
                <a:solidFill>
                  <a:srgbClr val="C00000"/>
                </a:solidFill>
              </a:rPr>
              <a:t>а показники</a:t>
            </a:r>
          </a:p>
          <a:p>
            <a:pPr>
              <a:buNone/>
            </a:pPr>
            <a:r>
              <a:rPr lang="uk-UA" sz="6000" b="1" dirty="0" smtClean="0">
                <a:solidFill>
                  <a:srgbClr val="C00000"/>
                </a:solidFill>
              </a:rPr>
              <a:t>             </a:t>
            </a:r>
            <a:r>
              <a:rPr lang="uk-UA" sz="6000" b="1" dirty="0" smtClean="0">
                <a:solidFill>
                  <a:srgbClr val="C00000"/>
                </a:solidFill>
              </a:rPr>
              <a:t>  </a:t>
            </a:r>
            <a:r>
              <a:rPr lang="uk-UA" sz="6000" b="1" dirty="0" smtClean="0">
                <a:solidFill>
                  <a:srgbClr val="C00000"/>
                </a:solidFill>
              </a:rPr>
              <a:t>степенів додати</a:t>
            </a:r>
            <a:endParaRPr lang="ru-RU" sz="6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>
            <a:noAutofit/>
          </a:bodyPr>
          <a:lstStyle/>
          <a:p>
            <a:pPr lvl="0" algn="ctr"/>
            <a:r>
              <a:rPr lang="uk-UA" sz="6600" b="1" dirty="0" smtClean="0">
                <a:solidFill>
                  <a:srgbClr val="0000FF"/>
                </a:solidFill>
              </a:rPr>
              <a:t>Як називаються два числа, добуток яких дорівнює одиниці?</a:t>
            </a:r>
            <a:endParaRPr lang="ru-RU" sz="6600" b="1" dirty="0" smtClean="0">
              <a:solidFill>
                <a:srgbClr val="0000FF"/>
              </a:solidFill>
            </a:endParaRPr>
          </a:p>
          <a:p>
            <a:pPr lvl="0">
              <a:buNone/>
            </a:pPr>
            <a:r>
              <a:rPr lang="uk-UA" sz="6600" b="1" dirty="0" smtClean="0">
                <a:solidFill>
                  <a:srgbClr val="C00000"/>
                </a:solidFill>
              </a:rPr>
              <a:t>Взаємно </a:t>
            </a:r>
            <a:r>
              <a:rPr lang="uk-UA" sz="6600" b="1" dirty="0" smtClean="0">
                <a:solidFill>
                  <a:srgbClr val="C00000"/>
                </a:solidFill>
              </a:rPr>
              <a:t>оберненими</a:t>
            </a:r>
            <a:endParaRPr lang="ru-RU" sz="6600" b="1" dirty="0" smtClean="0">
              <a:solidFill>
                <a:srgbClr val="C00000"/>
              </a:solidFill>
            </a:endParaRPr>
          </a:p>
          <a:p>
            <a:endParaRPr lang="ru-RU" sz="6600" dirty="0"/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>
            <a:noAutofit/>
          </a:bodyPr>
          <a:lstStyle/>
          <a:p>
            <a:pPr lvl="0" algn="ctr"/>
            <a:r>
              <a:rPr lang="uk-UA" sz="7200" b="1" dirty="0" smtClean="0">
                <a:solidFill>
                  <a:srgbClr val="0000FF"/>
                </a:solidFill>
              </a:rPr>
              <a:t>Як називається лінія, яка поділяє кут </a:t>
            </a:r>
            <a:r>
              <a:rPr lang="uk-UA" sz="7200" b="1" dirty="0" smtClean="0">
                <a:solidFill>
                  <a:srgbClr val="0000FF"/>
                </a:solidFill>
              </a:rPr>
              <a:t>навпіл</a:t>
            </a:r>
            <a:r>
              <a:rPr lang="uk-UA" sz="7200" b="1" dirty="0" smtClean="0">
                <a:solidFill>
                  <a:srgbClr val="0000FF"/>
                </a:solidFill>
              </a:rPr>
              <a:t>?</a:t>
            </a:r>
            <a:r>
              <a:rPr lang="uk-UA" sz="7200" dirty="0" smtClean="0"/>
              <a:t>       </a:t>
            </a:r>
            <a:endParaRPr lang="uk-UA" sz="7200" dirty="0" smtClean="0"/>
          </a:p>
          <a:p>
            <a:pPr algn="r">
              <a:buNone/>
            </a:pPr>
            <a:r>
              <a:rPr lang="uk-UA" sz="7200" b="1" dirty="0" smtClean="0">
                <a:solidFill>
                  <a:srgbClr val="C00000"/>
                </a:solidFill>
              </a:rPr>
              <a:t>Бісектриса</a:t>
            </a:r>
            <a:endParaRPr lang="ru-RU" sz="7200" b="1" dirty="0" smtClean="0">
              <a:solidFill>
                <a:srgbClr val="C00000"/>
              </a:solidFill>
            </a:endParaRPr>
          </a:p>
          <a:p>
            <a:endParaRPr lang="ru-RU" sz="7200" dirty="0"/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>
            <a:noAutofit/>
          </a:bodyPr>
          <a:lstStyle/>
          <a:p>
            <a:pPr lvl="0" algn="ctr"/>
            <a:r>
              <a:rPr lang="uk-UA" sz="7200" b="1" dirty="0" smtClean="0">
                <a:solidFill>
                  <a:srgbClr val="0000FF"/>
                </a:solidFill>
              </a:rPr>
              <a:t>Сума сторін трикутника?</a:t>
            </a:r>
            <a:endParaRPr lang="ru-RU" sz="7200" b="1" dirty="0" smtClean="0">
              <a:solidFill>
                <a:srgbClr val="0000FF"/>
              </a:solidFill>
            </a:endParaRPr>
          </a:p>
          <a:p>
            <a:pPr algn="r">
              <a:buNone/>
            </a:pPr>
            <a:r>
              <a:rPr lang="uk-UA" sz="7200" b="1" dirty="0" smtClean="0">
                <a:solidFill>
                  <a:srgbClr val="C00000"/>
                </a:solidFill>
              </a:rPr>
              <a:t>Периметр</a:t>
            </a:r>
            <a:endParaRPr lang="ru-RU" sz="7200" b="1" dirty="0" smtClean="0">
              <a:solidFill>
                <a:srgbClr val="C00000"/>
              </a:solidFill>
            </a:endParaRPr>
          </a:p>
          <a:p>
            <a:endParaRPr lang="ru-RU" sz="7200" dirty="0"/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14480" y="2071678"/>
            <a:ext cx="5908157" cy="304698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9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Команди</a:t>
            </a:r>
          </a:p>
          <a:p>
            <a:pPr algn="ctr"/>
            <a:r>
              <a:rPr lang="uk-UA" sz="9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33993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“КУБ”</a:t>
            </a:r>
            <a:endParaRPr lang="ru-RU" sz="9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339933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04148" y="428604"/>
            <a:ext cx="524694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8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Привітання</a:t>
            </a:r>
            <a:endParaRPr lang="ru-RU" sz="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6" name="Picture 2" descr="http://nattik.ru/wp-content/uploads/2012/01/igra_podberi_figuri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48614" y="4214818"/>
            <a:ext cx="2995386" cy="2643182"/>
          </a:xfrm>
          <a:prstGeom prst="rect">
            <a:avLst/>
          </a:prstGeom>
          <a:noFill/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</p:spPr>
        <p:txBody>
          <a:bodyPr>
            <a:noAutofit/>
          </a:bodyPr>
          <a:lstStyle/>
          <a:p>
            <a:pPr lvl="0" algn="ctr"/>
            <a:r>
              <a:rPr lang="uk-UA" sz="7200" b="1" dirty="0" smtClean="0">
                <a:solidFill>
                  <a:srgbClr val="0000FF"/>
                </a:solidFill>
              </a:rPr>
              <a:t>Сума кутів у трикутнику</a:t>
            </a:r>
            <a:r>
              <a:rPr lang="uk-UA" sz="7200" b="1" dirty="0" smtClean="0">
                <a:solidFill>
                  <a:srgbClr val="0000FF"/>
                </a:solidFill>
              </a:rPr>
              <a:t>?</a:t>
            </a:r>
            <a:endParaRPr lang="uk-UA" sz="7200" dirty="0" smtClean="0"/>
          </a:p>
          <a:p>
            <a:pPr algn="r">
              <a:buNone/>
            </a:pPr>
            <a:r>
              <a:rPr lang="uk-UA" sz="7200" b="1" dirty="0" smtClean="0">
                <a:solidFill>
                  <a:srgbClr val="C00000"/>
                </a:solidFill>
              </a:rPr>
              <a:t>                                                180°</a:t>
            </a:r>
            <a:endParaRPr lang="ru-RU" sz="7200" b="1" dirty="0" smtClean="0">
              <a:solidFill>
                <a:srgbClr val="C00000"/>
              </a:solidFill>
            </a:endParaRPr>
          </a:p>
          <a:p>
            <a:endParaRPr lang="ru-RU" sz="7200" dirty="0"/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840435"/>
          </a:xfrm>
        </p:spPr>
        <p:txBody>
          <a:bodyPr>
            <a:noAutofit/>
          </a:bodyPr>
          <a:lstStyle/>
          <a:p>
            <a:pPr lvl="0" algn="ctr"/>
            <a:r>
              <a:rPr lang="uk-UA" sz="7200" b="1" dirty="0" smtClean="0">
                <a:solidFill>
                  <a:srgbClr val="0000FF"/>
                </a:solidFill>
              </a:rPr>
              <a:t>Дія, що виконують для знаходження добутку?</a:t>
            </a:r>
            <a:endParaRPr lang="ru-RU" sz="7200" b="1" dirty="0" smtClean="0">
              <a:solidFill>
                <a:srgbClr val="0000FF"/>
              </a:solidFill>
            </a:endParaRPr>
          </a:p>
          <a:p>
            <a:pPr algn="r">
              <a:buNone/>
            </a:pPr>
            <a:r>
              <a:rPr lang="uk-UA" sz="7200" b="1" dirty="0" smtClean="0">
                <a:solidFill>
                  <a:srgbClr val="C00000"/>
                </a:solidFill>
              </a:rPr>
              <a:t>Множення</a:t>
            </a:r>
            <a:endParaRPr lang="ru-RU" sz="7200" b="1" dirty="0" smtClean="0">
              <a:solidFill>
                <a:srgbClr val="C00000"/>
              </a:solidFill>
            </a:endParaRPr>
          </a:p>
          <a:p>
            <a:endParaRPr lang="ru-RU" sz="7200" dirty="0"/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>
            <a:normAutofit/>
          </a:bodyPr>
          <a:lstStyle/>
          <a:p>
            <a:pPr lvl="0" algn="ctr"/>
            <a:r>
              <a:rPr lang="uk-UA" sz="6000" b="1" dirty="0" smtClean="0">
                <a:solidFill>
                  <a:srgbClr val="0000FF"/>
                </a:solidFill>
              </a:rPr>
              <a:t>Чотирикутник з двома паралельними та двома непаралельними сторонами?</a:t>
            </a:r>
            <a:endParaRPr lang="ru-RU" sz="6000" b="1" dirty="0" smtClean="0">
              <a:solidFill>
                <a:srgbClr val="0000FF"/>
              </a:solidFill>
            </a:endParaRPr>
          </a:p>
          <a:p>
            <a:pPr algn="ctr">
              <a:buNone/>
            </a:pPr>
            <a:r>
              <a:rPr lang="uk-UA" sz="6000" b="1" dirty="0" smtClean="0">
                <a:solidFill>
                  <a:srgbClr val="C00000"/>
                </a:solidFill>
              </a:rPr>
              <a:t>Трапеція</a:t>
            </a:r>
            <a:endParaRPr lang="ru-RU" sz="6000" b="1" dirty="0" smtClean="0">
              <a:solidFill>
                <a:srgbClr val="C0000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428604"/>
            <a:ext cx="8229600" cy="5929354"/>
          </a:xfrm>
        </p:spPr>
        <p:txBody>
          <a:bodyPr>
            <a:noAutofit/>
          </a:bodyPr>
          <a:lstStyle/>
          <a:p>
            <a:pPr lvl="0" algn="ctr"/>
            <a:r>
              <a:rPr lang="uk-UA" sz="6000" b="1" dirty="0" smtClean="0">
                <a:solidFill>
                  <a:srgbClr val="0000FF"/>
                </a:solidFill>
              </a:rPr>
              <a:t>Відрізок, що сполучає вершину трикутника з серединою протилежної </a:t>
            </a:r>
            <a:r>
              <a:rPr lang="uk-UA" sz="6000" b="1" dirty="0" smtClean="0">
                <a:solidFill>
                  <a:srgbClr val="0000FF"/>
                </a:solidFill>
              </a:rPr>
              <a:t>сторони</a:t>
            </a:r>
            <a:r>
              <a:rPr lang="uk-UA" sz="6000" b="1" dirty="0" smtClean="0">
                <a:solidFill>
                  <a:srgbClr val="C00000"/>
                </a:solidFill>
              </a:rPr>
              <a:t>                         </a:t>
            </a:r>
            <a:endParaRPr lang="uk-UA" sz="6000" b="1" dirty="0" smtClean="0">
              <a:solidFill>
                <a:srgbClr val="C00000"/>
              </a:solidFill>
            </a:endParaRPr>
          </a:p>
          <a:p>
            <a:pPr algn="r">
              <a:buNone/>
            </a:pPr>
            <a:r>
              <a:rPr lang="uk-UA" sz="6000" b="1" dirty="0" smtClean="0">
                <a:solidFill>
                  <a:srgbClr val="C00000"/>
                </a:solidFill>
              </a:rPr>
              <a:t>Медіана</a:t>
            </a:r>
            <a:endParaRPr lang="ru-RU" sz="6000" b="1" dirty="0" smtClean="0">
              <a:solidFill>
                <a:srgbClr val="C00000"/>
              </a:solidFill>
            </a:endParaRPr>
          </a:p>
          <a:p>
            <a:endParaRPr lang="ru-RU" sz="6000" dirty="0"/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14290"/>
            <a:ext cx="8229600" cy="6215106"/>
          </a:xfrm>
        </p:spPr>
        <p:txBody>
          <a:bodyPr>
            <a:noAutofit/>
          </a:bodyPr>
          <a:lstStyle/>
          <a:p>
            <a:pPr algn="ctr"/>
            <a:r>
              <a:rPr lang="uk-UA" sz="7200" b="1" dirty="0" smtClean="0">
                <a:solidFill>
                  <a:srgbClr val="0000FF"/>
                </a:solidFill>
              </a:rPr>
              <a:t>Частина прямої, що має початок і не має кінця?</a:t>
            </a:r>
            <a:endParaRPr lang="ru-RU" sz="7200" b="1" dirty="0" smtClean="0">
              <a:solidFill>
                <a:srgbClr val="0000FF"/>
              </a:solidFill>
            </a:endParaRPr>
          </a:p>
          <a:p>
            <a:pPr algn="r">
              <a:buNone/>
            </a:pPr>
            <a:r>
              <a:rPr lang="uk-UA" sz="7200" b="1" dirty="0" smtClean="0">
                <a:solidFill>
                  <a:srgbClr val="C00000"/>
                </a:solidFill>
              </a:rPr>
              <a:t>Промінь</a:t>
            </a:r>
            <a:endParaRPr lang="ru-RU" sz="7200" b="1" dirty="0" smtClean="0">
              <a:solidFill>
                <a:srgbClr val="C00000"/>
              </a:solidFill>
            </a:endParaRPr>
          </a:p>
          <a:p>
            <a:endParaRPr lang="ru-RU" sz="7200" dirty="0"/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357166"/>
            <a:ext cx="8229600" cy="5857916"/>
          </a:xfrm>
        </p:spPr>
        <p:txBody>
          <a:bodyPr>
            <a:noAutofit/>
          </a:bodyPr>
          <a:lstStyle/>
          <a:p>
            <a:r>
              <a:rPr lang="uk-UA" sz="7200" b="1" dirty="0" smtClean="0">
                <a:solidFill>
                  <a:srgbClr val="0000FF"/>
                </a:solidFill>
              </a:rPr>
              <a:t>Скільки міліметрів у одному метрі?</a:t>
            </a:r>
            <a:endParaRPr lang="ru-RU" sz="7200" b="1" dirty="0" smtClean="0">
              <a:solidFill>
                <a:srgbClr val="0000FF"/>
              </a:solidFill>
            </a:endParaRPr>
          </a:p>
          <a:p>
            <a:pPr>
              <a:buNone/>
            </a:pPr>
            <a:r>
              <a:rPr lang="uk-UA" sz="7200" b="1" dirty="0" smtClean="0">
                <a:solidFill>
                  <a:srgbClr val="C00000"/>
                </a:solidFill>
              </a:rPr>
              <a:t> </a:t>
            </a:r>
          </a:p>
          <a:p>
            <a:pPr algn="r">
              <a:buNone/>
            </a:pPr>
            <a:r>
              <a:rPr lang="uk-UA" sz="7200" b="1" dirty="0" smtClean="0">
                <a:solidFill>
                  <a:srgbClr val="C00000"/>
                </a:solidFill>
              </a:rPr>
              <a:t>1000 </a:t>
            </a:r>
            <a:r>
              <a:rPr lang="uk-UA" sz="7200" b="1" dirty="0" smtClean="0">
                <a:solidFill>
                  <a:srgbClr val="C00000"/>
                </a:solidFill>
              </a:rPr>
              <a:t>мм</a:t>
            </a:r>
            <a:endParaRPr lang="ru-RU" sz="7200" b="1" dirty="0" smtClean="0">
              <a:solidFill>
                <a:srgbClr val="C00000"/>
              </a:solidFill>
            </a:endParaRPr>
          </a:p>
          <a:p>
            <a:endParaRPr lang="ru-RU" sz="7200" dirty="0"/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428604"/>
            <a:ext cx="8929750" cy="6215106"/>
          </a:xfrm>
        </p:spPr>
        <p:txBody>
          <a:bodyPr>
            <a:normAutofit/>
          </a:bodyPr>
          <a:lstStyle/>
          <a:p>
            <a:r>
              <a:rPr lang="uk-UA" sz="7200" b="1" dirty="0" smtClean="0">
                <a:solidFill>
                  <a:srgbClr val="0000FF"/>
                </a:solidFill>
              </a:rPr>
              <a:t>Як знайти невідоме зменшуване</a:t>
            </a:r>
            <a:r>
              <a:rPr lang="uk-UA" sz="7200" b="1" dirty="0" smtClean="0">
                <a:solidFill>
                  <a:srgbClr val="0000FF"/>
                </a:solidFill>
              </a:rPr>
              <a:t>?          </a:t>
            </a:r>
            <a:endParaRPr lang="uk-UA" sz="7200" b="1" dirty="0" smtClean="0">
              <a:solidFill>
                <a:srgbClr val="0000FF"/>
              </a:solidFill>
            </a:endParaRPr>
          </a:p>
          <a:p>
            <a:pPr>
              <a:buNone/>
            </a:pPr>
            <a:r>
              <a:rPr lang="uk-UA" sz="7200" b="1" dirty="0" smtClean="0"/>
              <a:t>        </a:t>
            </a:r>
            <a:r>
              <a:rPr lang="uk-UA" sz="7200" b="1" dirty="0" smtClean="0">
                <a:solidFill>
                  <a:srgbClr val="C00000"/>
                </a:solidFill>
              </a:rPr>
              <a:t>До різниці додати від'ємник</a:t>
            </a:r>
            <a:endParaRPr lang="ru-RU" sz="7200" b="1" dirty="0" smtClean="0">
              <a:solidFill>
                <a:srgbClr val="C0000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357166"/>
            <a:ext cx="8229600" cy="4525963"/>
          </a:xfrm>
        </p:spPr>
        <p:txBody>
          <a:bodyPr>
            <a:noAutofit/>
          </a:bodyPr>
          <a:lstStyle/>
          <a:p>
            <a:pPr algn="ctr"/>
            <a:r>
              <a:rPr lang="uk-UA" sz="7200" b="1" dirty="0" smtClean="0">
                <a:solidFill>
                  <a:srgbClr val="0000FF"/>
                </a:solidFill>
              </a:rPr>
              <a:t>Як називається трикутник, що має кут 90°?</a:t>
            </a:r>
            <a:endParaRPr lang="ru-RU" sz="7200" b="1" dirty="0" smtClean="0">
              <a:solidFill>
                <a:srgbClr val="0000FF"/>
              </a:solidFill>
            </a:endParaRPr>
          </a:p>
          <a:p>
            <a:pPr algn="ctr">
              <a:buNone/>
            </a:pPr>
            <a:r>
              <a:rPr lang="uk-UA" sz="7200" b="1" dirty="0" smtClean="0">
                <a:solidFill>
                  <a:srgbClr val="C00000"/>
                </a:solidFill>
              </a:rPr>
              <a:t>Прямокутний</a:t>
            </a:r>
            <a:endParaRPr lang="ru-RU" sz="7200" b="1" dirty="0" smtClean="0">
              <a:solidFill>
                <a:srgbClr val="C00000"/>
              </a:solidFill>
            </a:endParaRPr>
          </a:p>
          <a:p>
            <a:pPr algn="ctr"/>
            <a:endParaRPr lang="ru-RU" sz="7200" b="1" dirty="0"/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428604"/>
            <a:ext cx="8229600" cy="4525963"/>
          </a:xfrm>
        </p:spPr>
        <p:txBody>
          <a:bodyPr>
            <a:noAutofit/>
          </a:bodyPr>
          <a:lstStyle/>
          <a:p>
            <a:pPr algn="ctr"/>
            <a:r>
              <a:rPr lang="uk-UA" sz="7200" b="1" dirty="0" smtClean="0">
                <a:solidFill>
                  <a:srgbClr val="0000FF"/>
                </a:solidFill>
              </a:rPr>
              <a:t>Під яким кутом перетинаються діагоналі ромба</a:t>
            </a:r>
            <a:r>
              <a:rPr lang="uk-UA" sz="7200" b="1" dirty="0" smtClean="0">
                <a:solidFill>
                  <a:srgbClr val="0000FF"/>
                </a:solidFill>
              </a:rPr>
              <a:t>?</a:t>
            </a:r>
            <a:r>
              <a:rPr lang="uk-UA" sz="7200" dirty="0" smtClean="0">
                <a:solidFill>
                  <a:srgbClr val="C00000"/>
                </a:solidFill>
              </a:rPr>
              <a:t>                                     </a:t>
            </a:r>
            <a:r>
              <a:rPr lang="uk-UA" sz="7200" b="1" dirty="0" smtClean="0">
                <a:solidFill>
                  <a:srgbClr val="C00000"/>
                </a:solidFill>
              </a:rPr>
              <a:t>Під прямим</a:t>
            </a:r>
            <a:endParaRPr lang="ru-RU" sz="7200" b="1" dirty="0" smtClean="0">
              <a:solidFill>
                <a:srgbClr val="C00000"/>
              </a:solidFill>
            </a:endParaRPr>
          </a:p>
          <a:p>
            <a:endParaRPr lang="ru-RU" sz="7200" dirty="0"/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571480"/>
            <a:ext cx="8229600" cy="4525963"/>
          </a:xfrm>
        </p:spPr>
        <p:txBody>
          <a:bodyPr>
            <a:noAutofit/>
          </a:bodyPr>
          <a:lstStyle/>
          <a:p>
            <a:pPr algn="ctr"/>
            <a:r>
              <a:rPr lang="uk-UA" sz="7200" b="1" dirty="0" smtClean="0">
                <a:solidFill>
                  <a:srgbClr val="0000FF"/>
                </a:solidFill>
              </a:rPr>
              <a:t>У якого трикутника два кути рівні?</a:t>
            </a:r>
            <a:endParaRPr lang="ru-RU" sz="7200" b="1" dirty="0" smtClean="0">
              <a:solidFill>
                <a:srgbClr val="0000FF"/>
              </a:solidFill>
            </a:endParaRPr>
          </a:p>
          <a:p>
            <a:pPr>
              <a:buNone/>
            </a:pPr>
            <a:r>
              <a:rPr lang="uk-UA" sz="7200" b="1" dirty="0" smtClean="0"/>
              <a:t>                            </a:t>
            </a:r>
            <a:r>
              <a:rPr lang="uk-UA" sz="7200" b="1" dirty="0" smtClean="0">
                <a:solidFill>
                  <a:srgbClr val="C00000"/>
                </a:solidFill>
              </a:rPr>
              <a:t>                  Рівнобедреного</a:t>
            </a:r>
            <a:endParaRPr lang="ru-RU" sz="7200" b="1" dirty="0" smtClean="0">
              <a:solidFill>
                <a:srgbClr val="C00000"/>
              </a:solidFill>
            </a:endParaRPr>
          </a:p>
          <a:p>
            <a:endParaRPr lang="ru-RU" sz="7200" b="1" dirty="0"/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2"/>
          <p:cNvSpPr>
            <a:spLocks noChangeArrowheads="1"/>
          </p:cNvSpPr>
          <p:nvPr/>
        </p:nvSpPr>
        <p:spPr bwMode="auto">
          <a:xfrm>
            <a:off x="1857356" y="357166"/>
            <a:ext cx="5572164" cy="5715040"/>
          </a:xfrm>
          <a:prstGeom prst="ellipse">
            <a:avLst/>
          </a:prstGeom>
          <a:solidFill>
            <a:srgbClr val="00B05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 descr="http://nattik.ru/wp-content/uploads/2012/01/igra_podberi_figuri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1214422"/>
            <a:ext cx="4000528" cy="3929090"/>
          </a:xfrm>
          <a:prstGeom prst="rect">
            <a:avLst/>
          </a:prstGeom>
          <a:solidFill>
            <a:srgbClr val="00B050"/>
          </a:solidFill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8286776" y="642918"/>
            <a:ext cx="400024" cy="7143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500042"/>
            <a:ext cx="8229600" cy="5143536"/>
          </a:xfrm>
        </p:spPr>
        <p:txBody>
          <a:bodyPr>
            <a:noAutofit/>
          </a:bodyPr>
          <a:lstStyle/>
          <a:p>
            <a:pPr algn="ctr"/>
            <a:r>
              <a:rPr lang="uk-UA" sz="6600" b="1" dirty="0" smtClean="0">
                <a:solidFill>
                  <a:srgbClr val="0000FF"/>
                </a:solidFill>
              </a:rPr>
              <a:t>Який дріб правильний</a:t>
            </a:r>
            <a:r>
              <a:rPr lang="uk-UA" sz="6600" b="1" dirty="0" smtClean="0">
                <a:solidFill>
                  <a:srgbClr val="0000FF"/>
                </a:solidFill>
              </a:rPr>
              <a:t>?</a:t>
            </a:r>
            <a:r>
              <a:rPr lang="uk-UA" sz="6600" b="1" dirty="0" smtClean="0">
                <a:solidFill>
                  <a:srgbClr val="C00000"/>
                </a:solidFill>
              </a:rPr>
              <a:t>               </a:t>
            </a:r>
            <a:endParaRPr lang="uk-UA" sz="6600" b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uk-UA" sz="6600" b="1" dirty="0" smtClean="0">
                <a:solidFill>
                  <a:srgbClr val="C00000"/>
                </a:solidFill>
              </a:rPr>
              <a:t>        У якого чисельник менше за  </a:t>
            </a:r>
          </a:p>
          <a:p>
            <a:pPr>
              <a:buNone/>
            </a:pPr>
            <a:r>
              <a:rPr lang="uk-UA" sz="6600" b="1" dirty="0" smtClean="0">
                <a:solidFill>
                  <a:srgbClr val="C00000"/>
                </a:solidFill>
              </a:rPr>
              <a:t>               </a:t>
            </a:r>
            <a:r>
              <a:rPr lang="uk-UA" sz="6600" b="1" dirty="0" smtClean="0">
                <a:solidFill>
                  <a:srgbClr val="C00000"/>
                </a:solidFill>
              </a:rPr>
              <a:t>знаменник</a:t>
            </a:r>
            <a:endParaRPr lang="ru-RU" sz="6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6000792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uk-UA" sz="7200" b="1" dirty="0" smtClean="0">
                <a:solidFill>
                  <a:srgbClr val="0000FF"/>
                </a:solidFill>
              </a:rPr>
              <a:t>Коли добуток чисел дорівнює нулю?</a:t>
            </a:r>
            <a:endParaRPr lang="ru-RU" sz="7200" b="1" dirty="0" smtClean="0">
              <a:solidFill>
                <a:srgbClr val="0000FF"/>
              </a:solidFill>
            </a:endParaRPr>
          </a:p>
          <a:p>
            <a:pPr algn="ctr">
              <a:buNone/>
            </a:pPr>
            <a:r>
              <a:rPr lang="uk-UA" sz="7200" b="1" dirty="0" smtClean="0"/>
              <a:t>                            </a:t>
            </a:r>
          </a:p>
          <a:p>
            <a:pPr algn="ctr">
              <a:buNone/>
            </a:pPr>
            <a:r>
              <a:rPr lang="uk-UA" sz="7800" b="1" dirty="0" smtClean="0">
                <a:solidFill>
                  <a:srgbClr val="C00000"/>
                </a:solidFill>
              </a:rPr>
              <a:t>Коли хоча б один із множників </a:t>
            </a:r>
            <a:r>
              <a:rPr lang="uk-UA" sz="7800" b="1" dirty="0" smtClean="0">
                <a:solidFill>
                  <a:srgbClr val="C00000"/>
                </a:solidFill>
              </a:rPr>
              <a:t>дорівнює 0</a:t>
            </a:r>
            <a:endParaRPr lang="ru-RU" sz="7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642918"/>
            <a:ext cx="8229600" cy="4525963"/>
          </a:xfrm>
        </p:spPr>
        <p:txBody>
          <a:bodyPr/>
          <a:lstStyle/>
          <a:p>
            <a:pPr algn="ctr"/>
            <a:r>
              <a:rPr lang="uk-UA" sz="7200" b="1" dirty="0" smtClean="0">
                <a:solidFill>
                  <a:srgbClr val="0000FF"/>
                </a:solidFill>
              </a:rPr>
              <a:t>Яке натуральне число найменше?</a:t>
            </a:r>
            <a:endParaRPr lang="ru-RU" sz="7200" b="1" dirty="0" smtClean="0">
              <a:solidFill>
                <a:srgbClr val="0000FF"/>
              </a:solidFill>
            </a:endParaRPr>
          </a:p>
          <a:p>
            <a:pPr algn="ctr">
              <a:buNone/>
            </a:pPr>
            <a:r>
              <a:rPr lang="uk-UA" sz="4400" b="1" dirty="0" smtClean="0">
                <a:solidFill>
                  <a:srgbClr val="0000FF"/>
                </a:solidFill>
              </a:rPr>
              <a:t> </a:t>
            </a:r>
          </a:p>
          <a:p>
            <a:pPr algn="ctr">
              <a:buNone/>
            </a:pPr>
            <a:r>
              <a:rPr lang="uk-UA" sz="7200" b="1" dirty="0" smtClean="0"/>
              <a:t>                             </a:t>
            </a:r>
            <a:r>
              <a:rPr lang="uk-UA" sz="7200" b="1" dirty="0" smtClean="0">
                <a:solidFill>
                  <a:srgbClr val="C00000"/>
                </a:solidFill>
              </a:rPr>
              <a:t>1</a:t>
            </a:r>
            <a:endParaRPr lang="ru-RU" sz="7200" b="1" dirty="0" smtClean="0">
              <a:solidFill>
                <a:srgbClr val="C0000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858" name="Picture 2" descr="https://img04.rl0.ru/a41c182094368988ff792fb3e2c1adf2/c500x500/www.spletnik.ru/img/__post/7d/145e4575c8de_7dcdeb4e1133cff04face28561180544_37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42852"/>
            <a:ext cx="8786874" cy="657229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85826" y="357166"/>
            <a:ext cx="7664278" cy="203132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7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МУЗИЧНА ПАУЗА</a:t>
            </a:r>
          </a:p>
          <a:p>
            <a:pPr algn="ctr"/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 descr="Картинки для презентаций человечки 2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44" y="357166"/>
            <a:ext cx="5000660" cy="607223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</p:pic>
      <p:sp>
        <p:nvSpPr>
          <p:cNvPr id="3074" name="WordArt 2"/>
          <p:cNvSpPr>
            <a:spLocks noChangeArrowheads="1" noChangeShapeType="1" noTextEdit="1"/>
          </p:cNvSpPr>
          <p:nvPr/>
        </p:nvSpPr>
        <p:spPr bwMode="auto">
          <a:xfrm>
            <a:off x="0" y="500042"/>
            <a:ext cx="5286412" cy="338296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 rtl="0"/>
            <a:r>
              <a:rPr lang="ru-RU" sz="3600" kern="10" spc="0" dirty="0" err="1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effectLst/>
                <a:latin typeface="Impact"/>
              </a:rPr>
              <a:t>Молодці</a:t>
            </a:r>
            <a:r>
              <a:rPr lang="ru-RU" sz="3600" kern="10" spc="0" dirty="0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effectLst/>
                <a:latin typeface="Impact"/>
              </a:rPr>
              <a:t>!!!</a:t>
            </a:r>
            <a:endParaRPr lang="ru-RU" sz="3600" kern="10" spc="0" dirty="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effectLst/>
              <a:latin typeface="Impact"/>
            </a:endParaRP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ttp://mirgif.com/11/gif58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343149"/>
            <a:ext cx="4762500" cy="4514851"/>
          </a:xfrm>
          <a:prstGeom prst="rect">
            <a:avLst/>
          </a:prstGeom>
          <a:noFill/>
        </p:spPr>
      </p:pic>
      <p:pic>
        <p:nvPicPr>
          <p:cNvPr id="122888" name="Picture 8" descr="http://www.playcast.ru/uploads/2016/07/25/19391866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1934" y="214290"/>
            <a:ext cx="4738693" cy="296168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797436"/>
          </a:xfrm>
        </p:spPr>
        <p:txBody>
          <a:bodyPr>
            <a:normAutofit/>
          </a:bodyPr>
          <a:lstStyle/>
          <a:p>
            <a:pPr algn="l"/>
            <a:r>
              <a:rPr lang="ru-RU" sz="6600" kern="10" dirty="0" err="1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Arial Black"/>
              </a:rPr>
              <a:t>п</a:t>
            </a:r>
            <a:r>
              <a:rPr lang="ru-RU" sz="6600" kern="10" dirty="0" err="1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Arial Black"/>
              </a:rPr>
              <a:t>ідведення</a:t>
            </a:r>
            <a:r>
              <a:rPr lang="ru-RU" sz="6600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Arial Black"/>
              </a:rPr>
              <a:t/>
            </a:r>
            <a:br>
              <a:rPr lang="ru-RU" sz="6600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Arial Black"/>
              </a:rPr>
            </a:br>
            <a:endParaRPr lang="ru-RU" sz="66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735660" y="285728"/>
            <a:ext cx="534121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6000" b="1" dirty="0" smtClean="0">
                <a:ln w="11430"/>
                <a:solidFill>
                  <a:srgbClr val="FF993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</a:t>
            </a:r>
            <a:endParaRPr lang="uk-UA" sz="6000" b="1" cap="none" spc="0" dirty="0" smtClean="0">
              <a:ln w="11430"/>
              <a:solidFill>
                <a:srgbClr val="00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endParaRPr lang="ru-RU" sz="6000" b="1" cap="none" spc="0" dirty="0">
              <a:ln w="11430"/>
              <a:solidFill>
                <a:srgbClr val="00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26" name="WordArt 2"/>
          <p:cNvSpPr>
            <a:spLocks noChangeArrowheads="1" noChangeShapeType="1" noTextEdit="1"/>
          </p:cNvSpPr>
          <p:nvPr/>
        </p:nvSpPr>
        <p:spPr bwMode="auto">
          <a:xfrm>
            <a:off x="357158" y="571480"/>
            <a:ext cx="8429684" cy="5429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endParaRPr lang="ru-RU" sz="3600" kern="10" spc="0" dirty="0" smtClean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 Black"/>
            </a:endParaRPr>
          </a:p>
          <a:p>
            <a:pPr algn="ctr" rtl="0"/>
            <a:endParaRPr lang="ru-RU" sz="3600" kern="10" spc="0" dirty="0" smtClean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 Black"/>
            </a:endParaRPr>
          </a:p>
          <a:p>
            <a:pPr algn="ctr" rtl="0"/>
            <a:endParaRPr lang="ru-RU" sz="3600" kern="10" spc="0" dirty="0" smtClean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 Black"/>
            </a:endParaRPr>
          </a:p>
          <a:p>
            <a:pPr algn="ctr" rtl="0"/>
            <a:endParaRPr lang="ru-RU" sz="3600" kern="10" spc="0" dirty="0" smtClean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 Black"/>
            </a:endParaRPr>
          </a:p>
          <a:p>
            <a:pPr algn="ctr" rtl="0"/>
            <a:r>
              <a:rPr lang="ru-RU" sz="3600" kern="10" spc="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                                                        </a:t>
            </a:r>
            <a:r>
              <a:rPr lang="ru-RU" sz="3600" kern="10" spc="0" dirty="0" err="1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підсумків</a:t>
            </a:r>
            <a:endParaRPr lang="ru-RU" sz="3600" kern="10" spc="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 Black"/>
            </a:endParaRP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endParaRPr lang="ru-RU" sz="4000" b="1" i="1" dirty="0">
              <a:solidFill>
                <a:srgbClr val="FF0000"/>
              </a:solidFill>
            </a:endParaRPr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285728"/>
            <a:ext cx="8358246" cy="6215106"/>
          </a:xfrm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8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/>
            </a:r>
            <a:br>
              <a:rPr lang="uk-UA" sz="8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uk-UA" sz="8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Привітання</a:t>
            </a:r>
            <a:r>
              <a:rPr lang="ru-RU" sz="8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/>
            </a:r>
            <a:br>
              <a:rPr lang="ru-RU" sz="8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endParaRPr lang="ru-RU" sz="8000" dirty="0"/>
          </a:p>
        </p:txBody>
      </p:sp>
      <p:pic>
        <p:nvPicPr>
          <p:cNvPr id="9" name="Picture 2" descr="http://alldaydesing.net/uploads/posts/2013-10/1381999010_3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657330" y="3143248"/>
            <a:ext cx="2202050" cy="3411543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428728" y="1142984"/>
            <a:ext cx="6336991" cy="304698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9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Команди</a:t>
            </a:r>
          </a:p>
          <a:p>
            <a:pPr algn="ctr"/>
            <a:r>
              <a:rPr lang="uk-UA" sz="9600" b="1" spc="50" dirty="0" err="1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“Число</a:t>
            </a:r>
            <a:r>
              <a:rPr lang="uk-UA" sz="9600" b="1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∏” </a:t>
            </a:r>
            <a:endParaRPr lang="ru-RU" sz="9600" b="1" cap="none" spc="50" dirty="0">
              <a:ln w="11430"/>
              <a:solidFill>
                <a:srgbClr val="00B0F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57200"/>
            <a:ext cx="85725" cy="190500"/>
          </a:xfrm>
          <a:prstGeom prst="rect">
            <a:avLst/>
          </a:prstGeom>
          <a:noFill/>
        </p:spPr>
      </p:pic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57200"/>
            <a:ext cx="85725" cy="190500"/>
          </a:xfrm>
          <a:prstGeom prst="rect">
            <a:avLst/>
          </a:prstGeom>
          <a:noFill/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2143108" y="928670"/>
            <a:ext cx="4929222" cy="5000660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2" descr="http://alldaydesing.net/uploads/posts/2013-10/1381999010_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4678" y="1500174"/>
            <a:ext cx="2928958" cy="4031311"/>
          </a:xfrm>
          <a:prstGeom prst="rect">
            <a:avLst/>
          </a:prstGeom>
          <a:noFill/>
        </p:spPr>
      </p:pic>
      <p:sp>
        <p:nvSpPr>
          <p:cNvPr id="2050" name="WordArt 2"/>
          <p:cNvSpPr>
            <a:spLocks noChangeArrowheads="1" noChangeShapeType="1" noTextEdit="1"/>
          </p:cNvSpPr>
          <p:nvPr/>
        </p:nvSpPr>
        <p:spPr bwMode="auto">
          <a:xfrm>
            <a:off x="3428992" y="1285860"/>
            <a:ext cx="2673350" cy="1358900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381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/>
                <a:latin typeface="Arial Black"/>
              </a:rPr>
              <a:t>ЧИСЛО П</a:t>
            </a:r>
            <a:endParaRPr lang="ru-RU" sz="3600" kern="10" spc="0" dirty="0">
              <a:ln w="38100">
                <a:solidFill>
                  <a:srgbClr val="FF0000"/>
                </a:solidFill>
                <a:round/>
                <a:headEnd/>
                <a:tailEnd/>
              </a:ln>
              <a:solidFill>
                <a:srgbClr val="FFFF00"/>
              </a:solidFill>
              <a:effectLst/>
              <a:latin typeface="Arial Black"/>
            </a:endParaRPr>
          </a:p>
        </p:txBody>
      </p:sp>
      <p:sp>
        <p:nvSpPr>
          <p:cNvPr id="2" name="WordArt 2"/>
          <p:cNvSpPr>
            <a:spLocks noChangeArrowheads="1" noChangeShapeType="1" noTextEdit="1"/>
          </p:cNvSpPr>
          <p:nvPr/>
        </p:nvSpPr>
        <p:spPr bwMode="auto">
          <a:xfrm>
            <a:off x="2714612" y="4786322"/>
            <a:ext cx="5786478" cy="1819276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33333"/>
              </a:avLst>
            </a:prstTxWarp>
          </a:bodyPr>
          <a:lstStyle/>
          <a:p>
            <a:pPr algn="ctr" rtl="0"/>
            <a:r>
              <a:rPr lang="ru-RU" sz="3600" kern="10" spc="0" smtClean="0">
                <a:ln w="9525">
                  <a:solidFill>
                    <a:srgbClr val="00B0F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/>
                <a:latin typeface="Times New Roman"/>
                <a:cs typeface="Times New Roman"/>
              </a:rPr>
              <a:t>3,1415926</a:t>
            </a:r>
            <a:endParaRPr lang="ru-RU" sz="3600" kern="10" spc="0">
              <a:ln w="9525">
                <a:solidFill>
                  <a:srgbClr val="00B0F0"/>
                </a:solidFill>
                <a:round/>
                <a:headEnd/>
                <a:tailEnd/>
              </a:ln>
              <a:solidFill>
                <a:srgbClr val="FF0066"/>
              </a:solidFill>
              <a:effectLst/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Шаблон Математический - 3">
  <a:themeElements>
    <a:clrScheme name="Другая 3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1144</TotalTime>
  <Words>890</Words>
  <Application>Microsoft Office PowerPoint</Application>
  <PresentationFormat>Экран (4:3)</PresentationFormat>
  <Paragraphs>282</Paragraphs>
  <Slides>76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76</vt:i4>
      </vt:variant>
    </vt:vector>
  </HeadingPairs>
  <TitlesOfParts>
    <vt:vector size="77" baseType="lpstr">
      <vt:lpstr>Шаблон Математический - 3</vt:lpstr>
      <vt:lpstr>Слайд 1</vt:lpstr>
      <vt:lpstr>Слайд 2</vt:lpstr>
      <vt:lpstr>команди</vt:lpstr>
      <vt:lpstr>Слайд 4</vt:lpstr>
      <vt:lpstr>Слайд 5</vt:lpstr>
      <vt:lpstr>Слайд 6</vt:lpstr>
      <vt:lpstr>Слайд 7</vt:lpstr>
      <vt:lpstr> Привітання </vt:lpstr>
      <vt:lpstr>Слайд 9</vt:lpstr>
      <vt:lpstr>РЕКЛАМА</vt:lpstr>
      <vt:lpstr>Слайд 11</vt:lpstr>
      <vt:lpstr>Слайд 12</vt:lpstr>
      <vt:lpstr>Слайд 13</vt:lpstr>
      <vt:lpstr>Слайд 14</vt:lpstr>
      <vt:lpstr>ІІ конкурс 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РЕКЛАМА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  <vt:lpstr>Слайд 69</vt:lpstr>
      <vt:lpstr>Слайд 70</vt:lpstr>
      <vt:lpstr>Слайд 71</vt:lpstr>
      <vt:lpstr>Слайд 72</vt:lpstr>
      <vt:lpstr>Слайд 73</vt:lpstr>
      <vt:lpstr>Слайд 74</vt:lpstr>
      <vt:lpstr>підведення </vt:lpstr>
      <vt:lpstr>Слайд 76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120</cp:revision>
  <dcterms:created xsi:type="dcterms:W3CDTF">2017-02-05T20:19:20Z</dcterms:created>
  <dcterms:modified xsi:type="dcterms:W3CDTF">2017-02-08T22:02:56Z</dcterms:modified>
</cp:coreProperties>
</file>