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4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6" autoAdjust="0"/>
    <p:restoredTop sz="94660"/>
  </p:normalViewPr>
  <p:slideViewPr>
    <p:cSldViewPr>
      <p:cViewPr varScale="1">
        <p:scale>
          <a:sx n="43" d="100"/>
          <a:sy n="43" d="100"/>
        </p:scale>
        <p:origin x="-7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2007" tIns="46003" rIns="92007" bIns="4600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2007" tIns="46003" rIns="92007" bIns="46003" rtlCol="0"/>
          <a:lstStyle>
            <a:lvl1pPr algn="r">
              <a:defRPr sz="1200"/>
            </a:lvl1pPr>
          </a:lstStyle>
          <a:p>
            <a:fld id="{FF39CA84-B2CA-4FC4-AC0B-67DCF66BE2FF}" type="datetimeFigureOut">
              <a:rPr lang="ru-RU" smtClean="0"/>
              <a:t>08.12.2017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2007" tIns="46003" rIns="92007" bIns="4600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2007" tIns="46003" rIns="92007" bIns="46003" rtlCol="0" anchor="b"/>
          <a:lstStyle>
            <a:lvl1pPr algn="r">
              <a:defRPr sz="1200"/>
            </a:lvl1pPr>
          </a:lstStyle>
          <a:p>
            <a:fld id="{F6EEEB6C-9286-411D-98E3-35D71B1D2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210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F053-6FD9-49FB-AC7D-4D2CCEB67982}" type="datetimeFigureOut">
              <a:rPr lang="ru-RU" smtClean="0"/>
              <a:t>08.12.2017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2BAB-9BE3-46A6-9474-0C674831332A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F053-6FD9-49FB-AC7D-4D2CCEB67982}" type="datetimeFigureOut">
              <a:rPr lang="ru-RU" smtClean="0"/>
              <a:t>08.12.2017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2BAB-9BE3-46A6-9474-0C67483133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F053-6FD9-49FB-AC7D-4D2CCEB67982}" type="datetimeFigureOut">
              <a:rPr lang="ru-RU" smtClean="0"/>
              <a:t>08.12.2017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2BAB-9BE3-46A6-9474-0C67483133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F053-6FD9-49FB-AC7D-4D2CCEB67982}" type="datetimeFigureOut">
              <a:rPr lang="ru-RU" smtClean="0"/>
              <a:t>08.12.2017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2BAB-9BE3-46A6-9474-0C67483133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F053-6FD9-49FB-AC7D-4D2CCEB67982}" type="datetimeFigureOut">
              <a:rPr lang="ru-RU" smtClean="0"/>
              <a:t>08.12.2017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2BAB-9BE3-46A6-9474-0C674831332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F053-6FD9-49FB-AC7D-4D2CCEB67982}" type="datetimeFigureOut">
              <a:rPr lang="ru-RU" smtClean="0"/>
              <a:t>08.12.2017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2BAB-9BE3-46A6-9474-0C67483133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F053-6FD9-49FB-AC7D-4D2CCEB67982}" type="datetimeFigureOut">
              <a:rPr lang="ru-RU" smtClean="0"/>
              <a:t>08.12.2017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2BAB-9BE3-46A6-9474-0C67483133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F053-6FD9-49FB-AC7D-4D2CCEB67982}" type="datetimeFigureOut">
              <a:rPr lang="ru-RU" smtClean="0"/>
              <a:t>08.12.2017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2BAB-9BE3-46A6-9474-0C67483133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F053-6FD9-49FB-AC7D-4D2CCEB67982}" type="datetimeFigureOut">
              <a:rPr lang="ru-RU" smtClean="0"/>
              <a:t>08.12.2017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2BAB-9BE3-46A6-9474-0C67483133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F053-6FD9-49FB-AC7D-4D2CCEB67982}" type="datetimeFigureOut">
              <a:rPr lang="ru-RU" smtClean="0"/>
              <a:t>08.12.2017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2BAB-9BE3-46A6-9474-0C674831332A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F053-6FD9-49FB-AC7D-4D2CCEB67982}" type="datetimeFigureOut">
              <a:rPr lang="ru-RU" smtClean="0"/>
              <a:t>08.12.2017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2BAB-9BE3-46A6-9474-0C674831332A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4E8F053-6FD9-49FB-AC7D-4D2CCEB67982}" type="datetimeFigureOut">
              <a:rPr lang="ru-RU" smtClean="0"/>
              <a:t>08.12.2017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3162BAB-9BE3-46A6-9474-0C674831332A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" y="836713"/>
            <a:ext cx="8519864" cy="2894040"/>
          </a:xfrm>
        </p:spPr>
        <p:txBody>
          <a:bodyPr>
            <a:normAutofit/>
          </a:bodyPr>
          <a:lstStyle/>
          <a:p>
            <a:r>
              <a:rPr lang="uk-UA" sz="4000" b="0" kern="0" spc="0" dirty="0">
                <a:ln>
                  <a:noFill/>
                </a:ln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Складнопідрядне речення</a:t>
            </a:r>
            <a:br>
              <a:rPr lang="uk-UA" sz="4000" b="0" kern="0" spc="0" dirty="0">
                <a:ln>
                  <a:noFill/>
                </a:ln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r>
              <a:rPr lang="uk-UA" sz="4000" b="0" kern="0" spc="0" dirty="0">
                <a:ln>
                  <a:noFill/>
                </a:ln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з підрядними обставинними </a:t>
            </a:r>
            <a:br>
              <a:rPr lang="uk-UA" sz="4000" b="0" kern="0" spc="0" dirty="0">
                <a:ln>
                  <a:noFill/>
                </a:ln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r>
              <a:rPr lang="uk-UA" sz="4000" b="0" kern="0" spc="0" dirty="0">
                <a:ln>
                  <a:noFill/>
                </a:ln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місця та часу</a:t>
            </a:r>
            <a:r>
              <a:rPr lang="uk-UA" sz="4400" b="0" kern="0" spc="0" dirty="0">
                <a:ln>
                  <a:noFill/>
                </a:ln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/>
            </a:r>
            <a:br>
              <a:rPr lang="uk-UA" sz="4400" b="0" kern="0" spc="0" dirty="0">
                <a:ln>
                  <a:noFill/>
                </a:ln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5423520" cy="1783432"/>
          </a:xfrm>
        </p:spPr>
        <p:txBody>
          <a:bodyPr>
            <a:normAutofit/>
          </a:bodyPr>
          <a:lstStyle/>
          <a:p>
            <a:endParaRPr lang="ru-RU" sz="4000" dirty="0"/>
          </a:p>
        </p:txBody>
      </p:sp>
      <p:pic>
        <p:nvPicPr>
          <p:cNvPr id="2050" name="Picture 2" descr="E:\ШКОЛА\12566_ba41683f09f609aa6b4d9d7bcd3421b4.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852936"/>
            <a:ext cx="2808312" cy="3742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757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РОБОТА З ТЕКСТОМ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 smtClean="0"/>
              <a:t>  …Знайшовся слід Тарасів. Коли сто двадцять тисяч козацького війська показалось на кордонах України, то це вже не була яка-небудь мала частина чи загін… Ні, піднялася вся нація, бо урвався терпець народові, – піднялися помститися за знущання над правами своїми, за ганебну зневагу своїх звичаїв, за наругу з віри предків… за свавілля чужоземних панів…</a:t>
            </a:r>
          </a:p>
          <a:p>
            <a:pPr marL="0" indent="0" algn="just">
              <a:buNone/>
            </a:pPr>
            <a:r>
              <a:rPr lang="uk-UA" dirty="0" smtClean="0"/>
              <a:t>     Нема сили дужчої, як віра. </a:t>
            </a:r>
          </a:p>
          <a:p>
            <a:pPr marL="0" indent="0" algn="just">
              <a:buNone/>
            </a:pPr>
            <a:r>
              <a:rPr lang="uk-UA" dirty="0"/>
              <a:t> </a:t>
            </a:r>
            <a:r>
              <a:rPr lang="uk-UA" dirty="0" smtClean="0"/>
              <a:t>  …Який слабкий був коронний гетьман Микола Потоцький з численною своєю армією проти цієї нездоланної сили… Як облягли його в невеликому містечку </a:t>
            </a:r>
            <a:r>
              <a:rPr lang="uk-UA" dirty="0" err="1" smtClean="0"/>
              <a:t>Полонному</a:t>
            </a:r>
            <a:r>
              <a:rPr lang="uk-UA" dirty="0" smtClean="0"/>
              <a:t> грізні козацькі  полки…</a:t>
            </a: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67544" y="1052736"/>
            <a:ext cx="8229600" cy="507342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uk-UA" dirty="0" smtClean="0"/>
              <a:t>  </a:t>
            </a:r>
            <a:r>
              <a:rPr lang="uk-UA" b="1" dirty="0" smtClean="0">
                <a:solidFill>
                  <a:schemeClr val="bg1"/>
                </a:solidFill>
              </a:rPr>
              <a:t>…Знайшовся слід Тарасів. Коли сто двадцять тисяч козацького війська показалось на кордонах України, то це вже не була яка-небудь мала частина чи загін… Ні, піднялася вся нація, бо урвався терпець народові, – піднялися помститися за знущання над правами своїми, за ганебну зневагу своїх звичаїв, за наругу з віри предків… за свавілля чужоземних панів…</a:t>
            </a:r>
          </a:p>
          <a:p>
            <a:pPr marL="0" indent="0" algn="just">
              <a:buFont typeface="Arial" pitchFamily="34" charset="0"/>
              <a:buNone/>
            </a:pPr>
            <a:r>
              <a:rPr lang="uk-UA" b="1" dirty="0" smtClean="0">
                <a:solidFill>
                  <a:schemeClr val="bg1"/>
                </a:solidFill>
              </a:rPr>
              <a:t>     Нема сили дужчої, як віра. </a:t>
            </a:r>
          </a:p>
          <a:p>
            <a:pPr marL="0" indent="0" algn="just">
              <a:buFont typeface="Arial" pitchFamily="34" charset="0"/>
              <a:buNone/>
            </a:pPr>
            <a:r>
              <a:rPr lang="uk-UA" b="1" dirty="0" smtClean="0">
                <a:solidFill>
                  <a:schemeClr val="bg1"/>
                </a:solidFill>
              </a:rPr>
              <a:t>   …Який слабкий був коронний гетьман Микола Потоцький з численною своєю армією проти цієї нездоланної сили… Як облягли його в невеликому містечку </a:t>
            </a:r>
            <a:r>
              <a:rPr lang="uk-UA" b="1" dirty="0" err="1" smtClean="0">
                <a:solidFill>
                  <a:schemeClr val="bg1"/>
                </a:solidFill>
              </a:rPr>
              <a:t>Полонному</a:t>
            </a:r>
            <a:r>
              <a:rPr lang="uk-UA" b="1" dirty="0" smtClean="0">
                <a:solidFill>
                  <a:schemeClr val="bg1"/>
                </a:solidFill>
              </a:rPr>
              <a:t> грізні козацькі  полки…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5309710"/>
            <a:ext cx="2160240" cy="1543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5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19801" cy="6464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2058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62782"/>
            <a:ext cx="6408712" cy="6408712"/>
          </a:xfrm>
        </p:spPr>
      </p:pic>
    </p:spTree>
    <p:extLst>
      <p:ext uri="{BB962C8B-B14F-4D97-AF65-F5344CB8AC3E}">
        <p14:creationId xmlns:p14="http://schemas.microsoft.com/office/powerpoint/2010/main" val="284062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uk-UA" spc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Arial" pitchFamily="34" charset="0"/>
              </a:rPr>
              <a:t>СКЛАДНОПІДРЯДНІ РЕЧЕННЯ З ПІДРЯДНИМИ </a:t>
            </a:r>
            <a:r>
              <a:rPr lang="uk-UA" spc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Arial" pitchFamily="34" charset="0"/>
              </a:rPr>
              <a:t>МІСЦЯ</a:t>
            </a:r>
            <a:r>
              <a:rPr lang="ru-RU" sz="800" b="0" spc="0" dirty="0">
                <a:ln>
                  <a:noFill/>
                </a:ln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800" b="0" spc="0" dirty="0">
                <a:ln>
                  <a:noFill/>
                </a:ln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67573" y="1124744"/>
            <a:ext cx="8229600" cy="1368152"/>
          </a:xfrm>
          <a:prstGeom prst="rect">
            <a:avLst/>
          </a:prstGeom>
          <a:solidFill>
            <a:srgbClr val="F79646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>
            <a:normAutofit fontScale="92500"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22238" algn="l"/>
              </a:tabLst>
              <a:defRPr/>
            </a:pPr>
            <a:r>
              <a:rPr kumimoji="0" lang="uk-UA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</a:rPr>
              <a:t>Складнопідрядним </a:t>
            </a:r>
            <a:r>
              <a:rPr kumimoji="0" lang="uk-UA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</a:rPr>
              <a:t>реченням з підрядним місця називається таке складне речення, у якому підрядна частина вказує на місце або напрям дії, про яку йдеться в головній частині</a:t>
            </a:r>
            <a:r>
              <a:rPr kumimoji="0" lang="uk-UA" sz="18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</a:rPr>
              <a:t>.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5" y="2492896"/>
            <a:ext cx="8215313" cy="2664296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190750" algn="l"/>
              </a:tabLst>
              <a:defRPr/>
            </a:pPr>
            <a:r>
              <a:rPr kumimoji="0" lang="uk-UA" sz="2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 складнопідрядних реченнях з підрядними місця  підрядна частина пояснює головну частину в цілому, </a:t>
            </a:r>
            <a:r>
              <a:rPr kumimoji="0" lang="uk-UA" sz="2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відповідає на</a:t>
            </a:r>
            <a:r>
              <a:rPr kumimoji="0" lang="uk-UA" sz="20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питання</a:t>
            </a:r>
            <a:r>
              <a:rPr kumimoji="0" lang="uk-UA" sz="2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uk-UA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де? куди? звідки?</a:t>
            </a:r>
            <a:r>
              <a:rPr kumimoji="0" lang="uk-UA" sz="2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uk-UA" sz="2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і приєднується </a:t>
            </a:r>
            <a:r>
              <a:rPr kumimoji="0" lang="uk-UA" sz="20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сполучними словами</a:t>
            </a:r>
            <a:r>
              <a:rPr kumimoji="0" lang="uk-UA" sz="2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uk-UA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де, куди, звідки</a:t>
            </a:r>
            <a:r>
              <a:rPr kumimoji="0" lang="uk-UA" sz="2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У головній частині цим словам </a:t>
            </a:r>
            <a:r>
              <a:rPr kumimoji="0" lang="uk-UA" sz="2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можуть відповідати </a:t>
            </a:r>
            <a:r>
              <a:rPr kumimoji="0" lang="uk-UA" sz="20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вказівні слова</a:t>
            </a:r>
            <a:r>
              <a:rPr kumimoji="0" lang="uk-UA" sz="2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uk-UA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тут, там, туди, звідти, скрізь, всюди, кудись </a:t>
            </a:r>
            <a:r>
              <a:rPr kumimoji="0" lang="uk-UA" sz="2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тощо.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190750" algn="l"/>
              </a:tabLst>
              <a:defRPr/>
            </a:pPr>
            <a:r>
              <a:rPr kumimoji="0" lang="uk-UA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НАПРИКЛАД:</a:t>
            </a:r>
            <a:r>
              <a:rPr kumimoji="0" lang="uk-UA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uk-UA" sz="20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Де</a:t>
            </a:r>
            <a:r>
              <a:rPr kumimoji="0" lang="uk-UA" sz="2000" b="0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воля родиться, </a:t>
            </a:r>
            <a:r>
              <a:rPr kumimoji="0" lang="uk-UA" sz="20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там </a:t>
            </a:r>
            <a:r>
              <a:rPr kumimoji="0" lang="uk-UA" sz="2000" b="0" i="1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загиба</a:t>
            </a:r>
            <a:r>
              <a:rPr kumimoji="0" lang="uk-UA" sz="2000" b="0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зневіра(Д. Павличко). 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63433" y="5157192"/>
            <a:ext cx="7500938" cy="1559074"/>
          </a:xfrm>
          <a:prstGeom prst="round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190750" algn="l"/>
              </a:tabLst>
              <a:defRPr/>
            </a:pPr>
            <a:r>
              <a:rPr kumimoji="0" lang="uk-UA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Зверніть увагу!</a:t>
            </a:r>
            <a:endParaRPr kumimoji="0" lang="ru-RU" sz="28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just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190750" algn="l"/>
              </a:tabLst>
              <a:defRPr/>
            </a:pPr>
            <a:r>
              <a:rPr kumimoji="0" lang="uk-UA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 складнопідрядних реченнях з підрядними місця сполучні слова </a:t>
            </a:r>
            <a:r>
              <a:rPr kumimoji="0" lang="uk-UA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icrosoft Sans Serif" pitchFamily="34" charset="0"/>
                <a:ea typeface="+mn-ea"/>
                <a:cs typeface="Times New Roman" pitchFamily="18" charset="0"/>
              </a:rPr>
              <a:t>де, куди, звідки </a:t>
            </a:r>
            <a:r>
              <a:rPr kumimoji="0" lang="uk-UA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є прислівниками і виконують синтаксичну роль обставини. </a:t>
            </a:r>
          </a:p>
          <a:p>
            <a:pPr lvl="0" algn="just" eaLnBrk="0" hangingPunct="0">
              <a:tabLst>
                <a:tab pos="2190750" algn="l"/>
              </a:tabLst>
              <a:defRPr/>
            </a:pPr>
            <a:r>
              <a:rPr lang="ru-RU" sz="2000" b="1" i="1" kern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2000" b="1" i="1" kern="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серце</a:t>
            </a:r>
            <a:r>
              <a:rPr lang="ru-RU" sz="2000" b="1" i="1" kern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kern="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полинуть</a:t>
            </a:r>
            <a:r>
              <a:rPr lang="ru-RU" sz="2000" b="1" i="1" kern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kern="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бажає</a:t>
            </a:r>
            <a:r>
              <a:rPr lang="ru-RU" sz="2000" b="1" i="1" kern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kern="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туди</a:t>
            </a:r>
            <a:r>
              <a:rPr lang="ru-RU" sz="2000" b="1" i="1" kern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2000" b="1" i="1" kern="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000" b="1" i="1" kern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воля </a:t>
            </a:r>
            <a:r>
              <a:rPr lang="ru-RU" sz="2000" b="1" i="1" kern="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гуляє</a:t>
            </a:r>
            <a:r>
              <a:rPr lang="ru-RU" sz="2000" b="1" i="1" kern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1" i="1" kern="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Б.Грінченко</a:t>
            </a:r>
            <a:r>
              <a:rPr lang="ru-RU" sz="2000" b="1" i="1" kern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marR="0" lvl="0" indent="0" algn="just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190750" algn="l"/>
              </a:tabLst>
              <a:defRPr/>
            </a:pPr>
            <a:endParaRPr kumimoji="0" lang="en-US" sz="2000" b="0" i="1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190750" algn="l"/>
              </a:tabLst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903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spc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 pitchFamily="34" charset="0"/>
                <a:ea typeface="Times New Roman" pitchFamily="18" charset="0"/>
                <a:cs typeface="Arial" pitchFamily="34" charset="0"/>
              </a:rPr>
              <a:t>                 Підрядні </a:t>
            </a:r>
            <a:r>
              <a:rPr lang="uk-UA" sz="4400" spc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 pitchFamily="34" charset="0"/>
                <a:ea typeface="Times New Roman" pitchFamily="18" charset="0"/>
                <a:cs typeface="Arial" pitchFamily="34" charset="0"/>
              </a:rPr>
              <a:t>часу </a:t>
            </a:r>
            <a:r>
              <a:rPr lang="ru-RU" sz="800" spc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800" spc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549" y="2187952"/>
            <a:ext cx="8291264" cy="383333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uk-UA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uk-UA" sz="1800" dirty="0">
                <a:solidFill>
                  <a:srgbClr val="2D2D2D"/>
                </a:solidFill>
                <a:latin typeface="Tahoma"/>
                <a:ea typeface="Times New Roman"/>
              </a:rPr>
              <a:t>Підрядне речення часу відповідає на </a:t>
            </a:r>
            <a:r>
              <a:rPr lang="uk-UA" sz="1800" dirty="0" err="1">
                <a:solidFill>
                  <a:srgbClr val="2D2D2D"/>
                </a:solidFill>
                <a:latin typeface="Tahoma"/>
                <a:ea typeface="Times New Roman"/>
              </a:rPr>
              <a:t>питання  о</a:t>
            </a:r>
            <a:r>
              <a:rPr lang="uk-UA" sz="1800" dirty="0">
                <a:solidFill>
                  <a:srgbClr val="2D2D2D"/>
                </a:solidFill>
                <a:latin typeface="Tahoma"/>
                <a:ea typeface="Times New Roman"/>
              </a:rPr>
              <a:t>бставини часу </a:t>
            </a:r>
            <a:r>
              <a:rPr lang="uk-UA" sz="1800" i="1" dirty="0">
                <a:solidFill>
                  <a:srgbClr val="2D2D2D"/>
                </a:solidFill>
                <a:latin typeface="Tahoma"/>
                <a:ea typeface="Times New Roman"/>
              </a:rPr>
              <a:t>коли? відколи? як довго? з якого часу?  </a:t>
            </a:r>
            <a:r>
              <a:rPr lang="uk-UA" sz="1800" dirty="0">
                <a:solidFill>
                  <a:srgbClr val="2D2D2D"/>
                </a:solidFill>
                <a:latin typeface="Tahoma"/>
                <a:ea typeface="Times New Roman"/>
              </a:rPr>
              <a:t>до якого часу?</a:t>
            </a:r>
            <a:r>
              <a:rPr lang="ru-RU" sz="1600" dirty="0">
                <a:solidFill>
                  <a:srgbClr val="2D2D2D"/>
                </a:solidFill>
                <a:latin typeface="Tahoma"/>
                <a:ea typeface="Times New Roman"/>
              </a:rPr>
              <a:t> </a:t>
            </a:r>
            <a:r>
              <a:rPr lang="uk-UA" sz="1800" i="1" dirty="0">
                <a:solidFill>
                  <a:srgbClr val="2D2D2D"/>
                </a:solidFill>
                <a:latin typeface="Tahoma"/>
                <a:ea typeface="Times New Roman"/>
              </a:rPr>
              <a:t>з яких пір? </a:t>
            </a:r>
            <a:endParaRPr lang="uk-UA" sz="1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uk-UA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uk-UA" sz="1800" dirty="0">
                <a:solidFill>
                  <a:srgbClr val="2D2D2D"/>
                </a:solidFill>
                <a:latin typeface="Tahoma"/>
                <a:ea typeface="Times New Roman"/>
                <a:cs typeface="Times New Roman"/>
              </a:rPr>
              <a:t>З головним реченням підрядне речення часу з</a:t>
            </a:r>
            <a:r>
              <a:rPr lang="ru-RU" sz="1800" dirty="0">
                <a:solidFill>
                  <a:srgbClr val="2D2D2D"/>
                </a:solidFill>
                <a:latin typeface="Tahoma"/>
                <a:ea typeface="Times New Roman"/>
                <a:cs typeface="Times New Roman"/>
              </a:rPr>
              <a:t>’</a:t>
            </a:r>
            <a:r>
              <a:rPr lang="uk-UA" sz="1800" dirty="0" err="1">
                <a:solidFill>
                  <a:srgbClr val="2D2D2D"/>
                </a:solidFill>
                <a:latin typeface="Tahoma"/>
                <a:ea typeface="Times New Roman"/>
                <a:cs typeface="Times New Roman"/>
              </a:rPr>
              <a:t>єднується сполучниками  п</a:t>
            </a:r>
            <a:r>
              <a:rPr lang="uk-UA" sz="1800" dirty="0">
                <a:solidFill>
                  <a:srgbClr val="2D2D2D"/>
                </a:solidFill>
                <a:latin typeface="Tahoma"/>
                <a:ea typeface="Times New Roman"/>
                <a:cs typeface="Times New Roman"/>
              </a:rPr>
              <a:t>ідрядності й сполучними словами  </a:t>
            </a:r>
            <a:r>
              <a:rPr lang="uk-UA" sz="1800" i="1" dirty="0">
                <a:solidFill>
                  <a:srgbClr val="C00000"/>
                </a:solidFill>
                <a:latin typeface="Tahoma"/>
                <a:ea typeface="Times New Roman"/>
                <a:cs typeface="Times New Roman"/>
              </a:rPr>
              <a:t>коли, поки, доки, ледве, в міру того як, до того як, після того як, відтоді як, з того часу як, перш ніж. </a:t>
            </a:r>
            <a:endParaRPr lang="uk-UA" sz="1800" i="1" dirty="0" smtClean="0">
              <a:solidFill>
                <a:srgbClr val="C00000"/>
              </a:solidFill>
              <a:latin typeface="Tahoma"/>
              <a:ea typeface="Times New Roman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uk-UA" sz="1800" dirty="0" smtClean="0">
                <a:solidFill>
                  <a:srgbClr val="2D2D2D"/>
                </a:solidFill>
                <a:latin typeface="Tahoma"/>
                <a:ea typeface="Times New Roman"/>
                <a:cs typeface="Times New Roman"/>
              </a:rPr>
              <a:t>Цим </a:t>
            </a:r>
            <a:r>
              <a:rPr lang="uk-UA" sz="1800" dirty="0">
                <a:solidFill>
                  <a:srgbClr val="2D2D2D"/>
                </a:solidFill>
                <a:latin typeface="Tahoma"/>
                <a:ea typeface="Times New Roman"/>
                <a:cs typeface="Times New Roman"/>
              </a:rPr>
              <a:t>словам у головному реченні можуть відповідати </a:t>
            </a:r>
            <a:r>
              <a:rPr lang="uk-UA" sz="1800" dirty="0" err="1">
                <a:solidFill>
                  <a:srgbClr val="2D2D2D"/>
                </a:solidFill>
                <a:latin typeface="Tahoma"/>
                <a:ea typeface="Times New Roman"/>
                <a:cs typeface="Times New Roman"/>
              </a:rPr>
              <a:t>слова</a:t>
            </a:r>
            <a:r>
              <a:rPr lang="uk-UA" sz="1800" dirty="0">
                <a:solidFill>
                  <a:srgbClr val="2D2D2D"/>
                </a:solidFill>
                <a:latin typeface="Tahoma"/>
                <a:ea typeface="Times New Roman"/>
                <a:cs typeface="Times New Roman"/>
              </a:rPr>
              <a:t> </a:t>
            </a:r>
            <a:r>
              <a:rPr lang="uk-UA" sz="1800" i="1" dirty="0">
                <a:solidFill>
                  <a:srgbClr val="2D2D2D"/>
                </a:solidFill>
                <a:latin typeface="Tahoma"/>
                <a:ea typeface="Times New Roman"/>
                <a:cs typeface="Times New Roman"/>
              </a:rPr>
              <a:t> </a:t>
            </a:r>
            <a:r>
              <a:rPr lang="uk-UA" sz="1800" dirty="0">
                <a:solidFill>
                  <a:srgbClr val="C00000"/>
                </a:solidFill>
                <a:latin typeface="Tahoma"/>
                <a:ea typeface="Times New Roman"/>
                <a:cs typeface="Times New Roman"/>
              </a:rPr>
              <a:t>тоді, доти, до тих пір,  до того часу</a:t>
            </a:r>
            <a:r>
              <a:rPr lang="uk-UA" sz="1800" dirty="0">
                <a:solidFill>
                  <a:srgbClr val="2D2D2D"/>
                </a:solidFill>
                <a:latin typeface="Tahoma"/>
                <a:ea typeface="Times New Roman"/>
                <a:cs typeface="Times New Roman"/>
              </a:rPr>
              <a:t> </a:t>
            </a:r>
            <a:r>
              <a:rPr lang="ru-RU" sz="1600" dirty="0">
                <a:solidFill>
                  <a:srgbClr val="2D2D2D"/>
                </a:solidFill>
                <a:latin typeface="Tahoma"/>
                <a:ea typeface="Times New Roman"/>
                <a:cs typeface="Times New Roman"/>
              </a:rPr>
              <a:t> </a:t>
            </a:r>
            <a:r>
              <a:rPr lang="ru-RU" sz="1600" dirty="0" err="1">
                <a:solidFill>
                  <a:srgbClr val="2D2D2D"/>
                </a:solidFill>
                <a:latin typeface="Tahoma"/>
                <a:ea typeface="Times New Roman"/>
                <a:cs typeface="Times New Roman"/>
              </a:rPr>
              <a:t>тощо</a:t>
            </a:r>
            <a:r>
              <a:rPr lang="ru-RU" sz="1600" dirty="0">
                <a:solidFill>
                  <a:srgbClr val="2D2D2D"/>
                </a:solidFill>
                <a:latin typeface="Tahoma"/>
                <a:ea typeface="Times New Roman"/>
                <a:cs typeface="Times New Roman"/>
              </a:rPr>
              <a:t>. </a:t>
            </a:r>
            <a:endParaRPr lang="uk-UA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uk-UA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uk-UA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1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sz="1800" i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1563688" algn="l"/>
              </a:tabLst>
            </a:pPr>
            <a:r>
              <a:rPr lang="uk-UA" sz="2000" b="1" i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     </a:t>
            </a:r>
            <a:r>
              <a:rPr lang="uk-UA" sz="2000" dirty="0" smtClean="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Люди </a:t>
            </a:r>
            <a:r>
              <a:rPr lang="uk-UA" sz="2000" dirty="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перестають мислити тоді</a:t>
            </a:r>
            <a:r>
              <a:rPr lang="uk-UA" sz="2000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, коли перестають читати (Д. Дідро).	</a:t>
            </a:r>
            <a:endParaRPr lang="ru-RU" sz="2000" dirty="0">
              <a:solidFill>
                <a:srgbClr val="002060"/>
              </a:solidFill>
              <a:latin typeface="Calibri" pitchFamily="34" charset="0"/>
              <a:cs typeface="Arial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1563688" algn="l"/>
              </a:tabLst>
            </a:pPr>
            <a:r>
              <a:rPr lang="uk-UA" sz="2000" b="1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коли?</a:t>
            </a:r>
            <a:endParaRPr lang="en-US" sz="2000" b="1" dirty="0">
              <a:solidFill>
                <a:srgbClr val="002060"/>
              </a:solidFill>
              <a:latin typeface="Calibri" pitchFamily="34" charset="0"/>
              <a:cs typeface="Times New Roman" pitchFamily="18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1563688" algn="l"/>
              </a:tabLst>
            </a:pPr>
            <a:endParaRPr lang="en-US" sz="2000" dirty="0">
              <a:solidFill>
                <a:srgbClr val="002060"/>
              </a:solidFill>
              <a:latin typeface="Calibri" pitchFamily="34" charset="0"/>
              <a:cs typeface="Arial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1563688" algn="l"/>
              </a:tabLst>
            </a:pPr>
            <a:r>
              <a:rPr lang="en-US" sz="2000" dirty="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[</a:t>
            </a:r>
            <a:r>
              <a:rPr lang="uk-UA" sz="2000" dirty="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  </a:t>
            </a:r>
            <a:r>
              <a:rPr lang="en-US" sz="2000" dirty="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]</a:t>
            </a:r>
            <a:r>
              <a:rPr lang="uk-UA" sz="2000" dirty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, (коли).</a:t>
            </a:r>
            <a:endParaRPr lang="ru-RU" sz="2000" dirty="0">
              <a:solidFill>
                <a:srgbClr val="002060"/>
              </a:solidFill>
              <a:latin typeface="Calibri" pitchFamily="34" charset="0"/>
              <a:cs typeface="Arial" charset="0"/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63" y="928686"/>
            <a:ext cx="8286750" cy="1285875"/>
          </a:xfrm>
          <a:prstGeom prst="rect">
            <a:avLst/>
          </a:prstGeom>
          <a:solidFill>
            <a:srgbClr val="F79646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icrosoft Sans Serif" pitchFamily="34" charset="0"/>
                <a:ea typeface="+mn-ea"/>
                <a:cs typeface="Times New Roman" pitchFamily="18" charset="0"/>
              </a:rPr>
              <a:t>Складнопідрядним реченням з підрядним часу називається таке складне речення, у якому підрядна частина вказує на час або тривалість дії, про яку йдеться в головній частині. </a:t>
            </a:r>
            <a:endParaRPr kumimoji="0" lang="ru-RU" sz="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Выгнутая вверх стрелка 3"/>
          <p:cNvSpPr/>
          <p:nvPr/>
        </p:nvSpPr>
        <p:spPr>
          <a:xfrm>
            <a:off x="4283968" y="5229200"/>
            <a:ext cx="504056" cy="2160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135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М.В. Гоголь. «ТАРАС БУЛЬБА»</a:t>
            </a:r>
            <a:br>
              <a:rPr lang="uk-UA" dirty="0" smtClean="0"/>
            </a:br>
            <a:r>
              <a:rPr lang="uk-UA" dirty="0" smtClean="0"/>
              <a:t>Цитати з твору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uk-UA" sz="2000" b="1" i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+mj-ea"/>
                <a:cs typeface="+mj-cs"/>
              </a:rPr>
              <a:t>ЗАВДАННЯ</a:t>
            </a:r>
            <a:r>
              <a:rPr lang="uk-UA" sz="2000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+mj-ea"/>
                <a:cs typeface="+mj-cs"/>
              </a:rPr>
              <a:t>. У </a:t>
            </a:r>
            <a:r>
              <a:rPr lang="uk-UA" sz="2000" kern="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+mj-ea"/>
                <a:cs typeface="+mj-cs"/>
              </a:rPr>
              <a:t>кожному реченні </a:t>
            </a:r>
            <a:r>
              <a:rPr lang="uk-UA" sz="2000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+mj-ea"/>
                <a:cs typeface="+mj-cs"/>
              </a:rPr>
              <a:t>вкажіть </a:t>
            </a:r>
            <a:r>
              <a:rPr lang="uk-UA" sz="2000" kern="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+mj-ea"/>
                <a:cs typeface="+mj-cs"/>
              </a:rPr>
              <a:t>головну й підрядну </a:t>
            </a:r>
            <a:r>
              <a:rPr lang="uk-UA" sz="2000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+mj-ea"/>
                <a:cs typeface="+mj-cs"/>
              </a:rPr>
              <a:t>частини. Поставте </a:t>
            </a:r>
            <a:r>
              <a:rPr lang="uk-UA" sz="2000" kern="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+mj-ea"/>
                <a:cs typeface="+mj-cs"/>
              </a:rPr>
              <a:t>до підрядної частини питання</a:t>
            </a:r>
            <a:r>
              <a:rPr lang="uk-UA" sz="2000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+mj-ea"/>
                <a:cs typeface="+mj-cs"/>
              </a:rPr>
              <a:t>. Назвіть вид підрядної частини та місце, де вона знаходиться в реченні (перед головною, після неї, в середині)</a:t>
            </a:r>
          </a:p>
          <a:p>
            <a:pPr marL="0" indent="0">
              <a:buNone/>
            </a:pPr>
            <a:endParaRPr lang="uk-UA" sz="2000" kern="0" dirty="0" smtClean="0">
              <a:solidFill>
                <a:srgbClr val="CCEC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ea typeface="+mj-ea"/>
              <a:cs typeface="+mj-cs"/>
            </a:endParaRPr>
          </a:p>
          <a:p>
            <a:r>
              <a:rPr lang="uk-UA" sz="20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+mj-ea"/>
                <a:cs typeface="+mj-cs"/>
              </a:rPr>
              <a:t>Одного разу, коли він завагався, на нього наїхав ридван якогось польського пана.</a:t>
            </a:r>
          </a:p>
          <a:p>
            <a:endParaRPr lang="uk-UA" sz="2000" kern="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ea typeface="+mj-ea"/>
              <a:cs typeface="+mj-cs"/>
            </a:endParaRPr>
          </a:p>
          <a:p>
            <a:r>
              <a:rPr lang="uk-UA" sz="2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+mj-ea"/>
                <a:cs typeface="+mj-cs"/>
              </a:rPr>
              <a:t> </a:t>
            </a:r>
            <a:r>
              <a:rPr lang="uk-UA" sz="20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+mj-ea"/>
                <a:cs typeface="+mj-cs"/>
              </a:rPr>
              <a:t>Де вал був нижчий, там висувався мур або дім.</a:t>
            </a:r>
          </a:p>
          <a:p>
            <a:endParaRPr lang="uk-UA" sz="2000" kern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ea typeface="+mj-ea"/>
              <a:cs typeface="+mj-cs"/>
            </a:endParaRPr>
          </a:p>
          <a:p>
            <a:r>
              <a:rPr lang="uk-UA" sz="20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+mj-ea"/>
                <a:cs typeface="+mj-cs"/>
              </a:rPr>
              <a:t> Я прибіг аж до міської брами якраз тоді, коли останнє військо входило до міста.</a:t>
            </a:r>
          </a:p>
          <a:p>
            <a:endParaRPr lang="uk-UA" sz="2000" kern="0" dirty="0" smtClean="0">
              <a:solidFill>
                <a:srgbClr val="CCEC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ea typeface="+mj-ea"/>
              <a:cs typeface="+mj-cs"/>
            </a:endParaRPr>
          </a:p>
          <a:p>
            <a:endParaRPr lang="uk-UA" sz="2000" kern="0" dirty="0">
              <a:solidFill>
                <a:srgbClr val="CCEC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ea typeface="+mj-ea"/>
              <a:cs typeface="+mj-cs"/>
            </a:endParaRPr>
          </a:p>
          <a:p>
            <a:endParaRPr lang="uk-UA" sz="2000" kern="0" dirty="0" smtClean="0">
              <a:solidFill>
                <a:srgbClr val="CCEC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ea typeface="+mj-ea"/>
              <a:cs typeface="+mj-cs"/>
            </a:endParaRPr>
          </a:p>
          <a:p>
            <a:pPr marL="0" indent="0">
              <a:buNone/>
            </a:pPr>
            <a:r>
              <a:rPr lang="uk-UA" sz="2000" kern="0" dirty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+mj-ea"/>
                <a:cs typeface="+mj-cs"/>
              </a:rPr>
              <a:t/>
            </a:r>
            <a:br>
              <a:rPr lang="uk-UA" sz="2000" kern="0" dirty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+mj-ea"/>
                <a:cs typeface="+mj-cs"/>
              </a:rPr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172" y="4725144"/>
            <a:ext cx="2771775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987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Подорожні виїхали на просторий майдан, де звичайно збиралася рада.</a:t>
            </a:r>
          </a:p>
          <a:p>
            <a:r>
              <a:rPr lang="uk-UA" i="1" dirty="0" smtClean="0"/>
              <a:t>           який?</a:t>
            </a:r>
            <a:endParaRPr lang="uk-UA" i="1" dirty="0"/>
          </a:p>
          <a:p>
            <a:r>
              <a:rPr lang="uk-UA" dirty="0" smtClean="0"/>
              <a:t>[   …    ], (де …    ).</a:t>
            </a:r>
            <a:endParaRPr lang="uk-UA" dirty="0"/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2400" y="404664"/>
            <a:ext cx="2377440" cy="2304256"/>
          </a:xfrm>
        </p:spPr>
        <p:txBody>
          <a:bodyPr/>
          <a:lstStyle/>
          <a:p>
            <a:r>
              <a:rPr lang="uk-UA" dirty="0" smtClean="0"/>
              <a:t>Будьте уважні!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400" y="2924944"/>
            <a:ext cx="2377440" cy="3024336"/>
          </a:xfrm>
        </p:spPr>
        <p:txBody>
          <a:bodyPr/>
          <a:lstStyle/>
          <a:p>
            <a:r>
              <a:rPr lang="uk-UA" dirty="0" smtClean="0"/>
              <a:t>До головної частини за допомогою сполучних слів </a:t>
            </a:r>
            <a:r>
              <a:rPr lang="uk-UA" b="1" dirty="0" smtClean="0">
                <a:solidFill>
                  <a:srgbClr val="C00000"/>
                </a:solidFill>
              </a:rPr>
              <a:t>ДЕ, ЗВІДКИ, КОЛИ</a:t>
            </a:r>
            <a:r>
              <a:rPr lang="uk-UA" dirty="0" smtClean="0"/>
              <a:t> можуть приєднуватися підрядні </a:t>
            </a:r>
            <a:r>
              <a:rPr lang="uk-UA" b="1" u="sng" dirty="0" smtClean="0"/>
              <a:t>означальні.</a:t>
            </a:r>
            <a:endParaRPr lang="ru-RU" b="1" u="sng" dirty="0"/>
          </a:p>
        </p:txBody>
      </p:sp>
      <p:sp>
        <p:nvSpPr>
          <p:cNvPr id="5" name="Выгнутая вверх стрелка 4"/>
          <p:cNvSpPr/>
          <p:nvPr/>
        </p:nvSpPr>
        <p:spPr>
          <a:xfrm>
            <a:off x="4067944" y="2852936"/>
            <a:ext cx="1800200" cy="2880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226" y="3696142"/>
            <a:ext cx="4792158" cy="2911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209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1. Та не виїхали вони ще з лісу, а вже ворожа сила оточила з усіх боків ліс.</a:t>
            </a:r>
          </a:p>
          <a:p>
            <a:endParaRPr lang="uk-UA" dirty="0" smtClean="0">
              <a:solidFill>
                <a:schemeClr val="bg1"/>
              </a:solidFill>
            </a:endParaRPr>
          </a:p>
          <a:p>
            <a:pPr lvl="0">
              <a:buClr>
                <a:srgbClr val="0F6FC6">
                  <a:lumMod val="60000"/>
                  <a:lumOff val="40000"/>
                </a:srgbClr>
              </a:buClr>
            </a:pPr>
            <a:r>
              <a:rPr lang="uk-UA" dirty="0">
                <a:solidFill>
                  <a:schemeClr val="bg1"/>
                </a:solidFill>
              </a:rPr>
              <a:t> </a:t>
            </a:r>
            <a:r>
              <a:rPr lang="uk-UA" dirty="0" smtClean="0">
                <a:solidFill>
                  <a:schemeClr val="bg1"/>
                </a:solidFill>
              </a:rPr>
              <a:t>2. </a:t>
            </a:r>
            <a:r>
              <a:rPr lang="uk-UA" dirty="0">
                <a:solidFill>
                  <a:schemeClr val="bg1"/>
                </a:solidFill>
              </a:rPr>
              <a:t>Через три години плавання козаки були вже коло берегів острова Хортиця, де була тоді Січ</a:t>
            </a:r>
            <a:r>
              <a:rPr lang="uk-UA" dirty="0" smtClean="0">
                <a:solidFill>
                  <a:schemeClr val="bg1"/>
                </a:solidFill>
              </a:rPr>
              <a:t>.</a:t>
            </a:r>
          </a:p>
          <a:p>
            <a:pPr lvl="0">
              <a:buClr>
                <a:srgbClr val="0F6FC6">
                  <a:lumMod val="60000"/>
                  <a:lumOff val="40000"/>
                </a:srgbClr>
              </a:buClr>
            </a:pPr>
            <a:endParaRPr lang="uk-UA" dirty="0">
              <a:solidFill>
                <a:schemeClr val="bg1"/>
              </a:solidFill>
            </a:endParaRPr>
          </a:p>
          <a:p>
            <a:r>
              <a:rPr lang="uk-UA" dirty="0" smtClean="0">
                <a:solidFill>
                  <a:schemeClr val="bg1"/>
                </a:solidFill>
              </a:rPr>
              <a:t>3. Він бачив крізь розчинені двері, як майнула швидко струнка жіноча постать з розкішною довгою косою.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691408" cy="1371600"/>
          </a:xfrm>
        </p:spPr>
        <p:txBody>
          <a:bodyPr/>
          <a:lstStyle/>
          <a:p>
            <a:r>
              <a:rPr lang="uk-UA" dirty="0" smtClean="0"/>
              <a:t>Спостереження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uk-UA" sz="2400" dirty="0" smtClean="0"/>
              <a:t>Знайти речення з із сполучним словом ДЕ</a:t>
            </a:r>
            <a:r>
              <a:rPr lang="uk-UA" sz="2800" dirty="0" smtClean="0"/>
              <a:t>. Визначити вид підрядної частини.</a:t>
            </a:r>
            <a:endParaRPr lang="ru-RU" sz="2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88640"/>
            <a:ext cx="1743075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553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Орфографічна хвилинка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sz="3200" b="1" kern="0" dirty="0">
                <a:solidFill>
                  <a:srgbClr val="FFFFB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/>
                <a:ea typeface="+mj-ea"/>
                <a:cs typeface="+mj-cs"/>
              </a:rPr>
              <a:t>Самостійна робота. </a:t>
            </a:r>
            <a:endParaRPr lang="uk-UA" sz="3200" b="1" kern="0" dirty="0" smtClean="0">
              <a:solidFill>
                <a:srgbClr val="FFFFB7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/>
              <a:ea typeface="+mj-ea"/>
              <a:cs typeface="+mj-cs"/>
            </a:endParaRPr>
          </a:p>
          <a:p>
            <a:r>
              <a:rPr lang="uk-UA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charset="-52"/>
                <a:ea typeface="Times New Roman" pitchFamily="18" charset="0"/>
                <a:cs typeface="Arial" pitchFamily="34" charset="0"/>
              </a:rPr>
              <a:t>(з елементом </a:t>
            </a:r>
            <a:r>
              <a:rPr lang="uk-U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charset="-52"/>
                <a:ea typeface="Times New Roman" pitchFamily="18" charset="0"/>
                <a:cs typeface="Arial" pitchFamily="34" charset="0"/>
              </a:rPr>
              <a:t>самоперевірки)</a:t>
            </a:r>
            <a:endParaRPr lang="uk-UA" sz="3200" b="1" kern="0" dirty="0" smtClean="0">
              <a:solidFill>
                <a:srgbClr val="FFFFB7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/>
              <a:ea typeface="+mj-ea"/>
              <a:cs typeface="+mj-cs"/>
            </a:endParaRPr>
          </a:p>
          <a:p>
            <a:r>
              <a:rPr lang="uk-UA" sz="2600" b="1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/>
                <a:ea typeface="+mj-ea"/>
                <a:cs typeface="+mj-cs"/>
              </a:rPr>
              <a:t>Запишіть </a:t>
            </a:r>
            <a:r>
              <a:rPr lang="uk-UA" sz="2600" b="1" kern="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/>
                <a:ea typeface="+mj-ea"/>
                <a:cs typeface="+mj-cs"/>
              </a:rPr>
              <a:t>подані прислівники разом, окремо або через дефіс</a:t>
            </a:r>
            <a:r>
              <a:rPr lang="uk-UA" sz="2600" b="1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/>
                <a:ea typeface="+mj-ea"/>
                <a:cs typeface="+mj-cs"/>
              </a:rPr>
              <a:t>.</a:t>
            </a:r>
          </a:p>
          <a:p>
            <a:endParaRPr lang="uk-UA" sz="2600" b="1" kern="0" dirty="0">
              <a:solidFill>
                <a:srgbClr val="00B05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/>
              <a:ea typeface="+mj-ea"/>
              <a:cs typeface="+mj-cs"/>
            </a:endParaRPr>
          </a:p>
          <a:p>
            <a:r>
              <a:rPr lang="uk-UA" sz="28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Рано/вранці, колись/то, день/у/день, </a:t>
            </a:r>
            <a:r>
              <a:rPr lang="uk-UA" sz="28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по/латині, </a:t>
            </a:r>
            <a:r>
              <a:rPr lang="uk-UA" sz="28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до/побачення, раз/у/раз, на/совість, в/гору, тільки/</a:t>
            </a:r>
            <a:r>
              <a:rPr lang="uk-UA" sz="2800" kern="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но</a:t>
            </a:r>
            <a:r>
              <a:rPr lang="uk-UA" sz="28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, в/решті/решт, без/сумніву, до/речі, </a:t>
            </a:r>
            <a:r>
              <a:rPr lang="uk-UA" sz="28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що/ночі, казна/де, </a:t>
            </a:r>
            <a:r>
              <a:rPr lang="uk-UA" sz="28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що/днини, </a:t>
            </a:r>
            <a:r>
              <a:rPr lang="uk-UA" sz="28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по/</a:t>
            </a:r>
            <a:r>
              <a:rPr lang="uk-UA" sz="2800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батьківськи</a:t>
            </a:r>
            <a:endParaRPr lang="uk-UA" sz="2800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endParaRPr lang="uk-UA" sz="2800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r>
              <a:rPr lang="uk-UA" sz="28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Рано-вранці, колись-то, день у день, по-латині, </a:t>
            </a:r>
          </a:p>
          <a:p>
            <a:r>
              <a:rPr lang="uk-UA" sz="28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до побачення, раз у раз, на совість,  вгору, тільки-но, врешті-решт, без сумніву, до речі, щоночі, казна-де, щоднини, по-батьківськи.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32656"/>
            <a:ext cx="1844607" cy="1676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989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uk-UA" dirty="0" smtClean="0"/>
              <a:t>Установіть відповідність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uk-UA" sz="1800" i="1" dirty="0" smtClean="0">
                <a:solidFill>
                  <a:srgbClr val="FF0000"/>
                </a:solidFill>
              </a:rPr>
              <a:t>ПРИКЛАД</a:t>
            </a:r>
          </a:p>
          <a:p>
            <a:r>
              <a:rPr lang="uk-UA" sz="1800" dirty="0" smtClean="0"/>
              <a:t>1. Та коли побачив їх свіжість, рослість, могутню тілесну красу, він другого ж дня вирішив їхати з ними на Січ.</a:t>
            </a:r>
          </a:p>
          <a:p>
            <a:endParaRPr lang="uk-UA" sz="1800" dirty="0" smtClean="0"/>
          </a:p>
          <a:p>
            <a:r>
              <a:rPr lang="uk-UA" sz="1800" dirty="0" smtClean="0"/>
              <a:t>2. А він гнав їх просто туди, де були вбиті в землю кілки й уламки списів.</a:t>
            </a:r>
          </a:p>
          <a:p>
            <a:endParaRPr lang="uk-UA" sz="1800" dirty="0" smtClean="0"/>
          </a:p>
          <a:p>
            <a:r>
              <a:rPr lang="uk-UA" sz="1800" dirty="0" smtClean="0"/>
              <a:t>3. Бульба та </a:t>
            </a:r>
            <a:r>
              <a:rPr lang="uk-UA" sz="1800" dirty="0" err="1" smtClean="0"/>
              <a:t>Янкель</a:t>
            </a:r>
            <a:r>
              <a:rPr lang="uk-UA" sz="1800" dirty="0"/>
              <a:t> </a:t>
            </a:r>
            <a:r>
              <a:rPr lang="uk-UA" sz="1800" dirty="0" smtClean="0"/>
              <a:t>прийшли до будівлі, що мала вигляд сидячої чаплі.</a:t>
            </a:r>
          </a:p>
          <a:p>
            <a:endParaRPr lang="uk-UA" sz="1800" dirty="0" smtClean="0"/>
          </a:p>
          <a:p>
            <a:r>
              <a:rPr lang="uk-UA" sz="1800" dirty="0" smtClean="0"/>
              <a:t>4. Другого дня Тарас Бульба вже радився з новим кошовим, як підняти запорожців на якесь діло.</a:t>
            </a:r>
            <a:endParaRPr lang="ru-RU" sz="18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uk-UA" sz="1600" i="1" dirty="0" smtClean="0">
                <a:solidFill>
                  <a:srgbClr val="FF0000"/>
                </a:solidFill>
              </a:rPr>
              <a:t>ВИД ПІДРЯДНОЇ ЧАСТИНИ</a:t>
            </a:r>
          </a:p>
          <a:p>
            <a:r>
              <a:rPr lang="uk-UA" dirty="0" smtClean="0"/>
              <a:t>А. обставинна  місця</a:t>
            </a:r>
          </a:p>
          <a:p>
            <a:pPr lvl="0">
              <a:buClr>
                <a:srgbClr val="0F6FC6">
                  <a:lumMod val="60000"/>
                  <a:lumOff val="40000"/>
                </a:srgbClr>
              </a:buClr>
            </a:pPr>
            <a:r>
              <a:rPr lang="uk-UA" dirty="0">
                <a:solidFill>
                  <a:srgbClr val="DBF5F9"/>
                </a:solidFill>
              </a:rPr>
              <a:t>Б. з'ясувальна</a:t>
            </a:r>
          </a:p>
          <a:p>
            <a:r>
              <a:rPr lang="uk-UA" dirty="0" smtClean="0"/>
              <a:t>В. означальна</a:t>
            </a:r>
          </a:p>
          <a:p>
            <a:pPr lvl="0">
              <a:buClr>
                <a:srgbClr val="0F6FC6">
                  <a:lumMod val="60000"/>
                  <a:lumOff val="40000"/>
                </a:srgbClr>
              </a:buClr>
            </a:pPr>
            <a:r>
              <a:rPr lang="uk-UA" dirty="0">
                <a:solidFill>
                  <a:srgbClr val="DBF5F9"/>
                </a:solidFill>
              </a:rPr>
              <a:t>Г. обставинна часу</a:t>
            </a:r>
          </a:p>
          <a:p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143802"/>
            <a:ext cx="3168352" cy="210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056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dirty="0" smtClean="0">
                <a:solidFill>
                  <a:srgbClr val="7030A0"/>
                </a:solidFill>
              </a:rPr>
              <a:t>Робота в групах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4040188" cy="144015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dirty="0" smtClean="0"/>
              <a:t>1 ГРУПА</a:t>
            </a:r>
          </a:p>
          <a:p>
            <a:r>
              <a:rPr lang="uk-UA" dirty="0" smtClean="0"/>
              <a:t>Знайти СПР з підрядними місця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25601" y="1412776"/>
            <a:ext cx="4041775" cy="136815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buClr>
                <a:srgbClr val="0F6FC6">
                  <a:lumMod val="60000"/>
                  <a:lumOff val="40000"/>
                </a:srgbClr>
              </a:buClr>
            </a:pPr>
            <a:r>
              <a:rPr lang="uk-UA" dirty="0" smtClean="0">
                <a:solidFill>
                  <a:schemeClr val="bg1"/>
                </a:solidFill>
              </a:rPr>
              <a:t>2 ГРУПА</a:t>
            </a:r>
          </a:p>
          <a:p>
            <a:pPr lvl="0">
              <a:buClr>
                <a:srgbClr val="0F6FC6">
                  <a:lumMod val="60000"/>
                  <a:lumOff val="40000"/>
                </a:srgbClr>
              </a:buClr>
            </a:pPr>
            <a:r>
              <a:rPr lang="uk-UA" dirty="0" smtClean="0">
                <a:solidFill>
                  <a:schemeClr val="bg1"/>
                </a:solidFill>
              </a:rPr>
              <a:t>Знайти </a:t>
            </a:r>
            <a:r>
              <a:rPr lang="uk-UA" dirty="0">
                <a:solidFill>
                  <a:schemeClr val="bg1"/>
                </a:solidFill>
              </a:rPr>
              <a:t>СПР з підрядними </a:t>
            </a:r>
            <a:r>
              <a:rPr lang="uk-UA" dirty="0" smtClean="0">
                <a:solidFill>
                  <a:schemeClr val="bg1"/>
                </a:solidFill>
              </a:rPr>
              <a:t>часу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Текст 2"/>
          <p:cNvSpPr txBox="1">
            <a:spLocks/>
          </p:cNvSpPr>
          <p:nvPr/>
        </p:nvSpPr>
        <p:spPr>
          <a:xfrm>
            <a:off x="438347" y="4149080"/>
            <a:ext cx="4040188" cy="144015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 sz="24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>
                <a:solidFill>
                  <a:schemeClr val="bg1"/>
                </a:solidFill>
              </a:rPr>
              <a:t>3</a:t>
            </a:r>
            <a:r>
              <a:rPr lang="uk-UA" dirty="0" smtClean="0">
                <a:solidFill>
                  <a:schemeClr val="bg1"/>
                </a:solidFill>
              </a:rPr>
              <a:t> ГРУПА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Знайти СПР з підрядними місця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5" name="Текст 2"/>
          <p:cNvSpPr txBox="1">
            <a:spLocks/>
          </p:cNvSpPr>
          <p:nvPr/>
        </p:nvSpPr>
        <p:spPr>
          <a:xfrm>
            <a:off x="4693490" y="4149080"/>
            <a:ext cx="4040188" cy="14401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 sz="24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smtClean="0">
                <a:solidFill>
                  <a:schemeClr val="bg1"/>
                </a:solidFill>
              </a:rPr>
              <a:t>4 ГРУПА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Знайти СПР з підрядними місця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179" y="2597045"/>
            <a:ext cx="1946712" cy="194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167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2115</TotalTime>
  <Words>811</Words>
  <Application>Microsoft Office PowerPoint</Application>
  <PresentationFormat>Экран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Паркет</vt:lpstr>
      <vt:lpstr>Складнопідрядне речення з підрядними обставинними  місця та часу </vt:lpstr>
      <vt:lpstr>СКЛАДНОПІДРЯДНІ РЕЧЕННЯ З ПІДРЯДНИМИ МІСЦЯ </vt:lpstr>
      <vt:lpstr>                 Підрядні часу  </vt:lpstr>
      <vt:lpstr>М.В. Гоголь. «ТАРАС БУЛЬБА» Цитати з твору</vt:lpstr>
      <vt:lpstr>Будьте уважні!</vt:lpstr>
      <vt:lpstr>Спостереження</vt:lpstr>
      <vt:lpstr>Орфографічна хвилинка</vt:lpstr>
      <vt:lpstr>Установіть відповідність</vt:lpstr>
      <vt:lpstr>Робота в групах</vt:lpstr>
      <vt:lpstr>РОБОТА З ТЕКСТОМ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40</cp:revision>
  <cp:lastPrinted>2017-12-05T21:15:17Z</cp:lastPrinted>
  <dcterms:created xsi:type="dcterms:W3CDTF">2017-12-03T20:16:03Z</dcterms:created>
  <dcterms:modified xsi:type="dcterms:W3CDTF">2017-12-08T18:22:09Z</dcterms:modified>
</cp:coreProperties>
</file>