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0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80728"/>
            <a:ext cx="8458200" cy="1222375"/>
          </a:xfrm>
        </p:spPr>
        <p:txBody>
          <a:bodyPr/>
          <a:lstStyle/>
          <a:p>
            <a:r>
              <a:rPr lang="ru-RU" dirty="0" smtClean="0"/>
              <a:t>РОЗДІЛ 4. </a:t>
            </a:r>
            <a:br>
              <a:rPr lang="ru-RU" dirty="0" smtClean="0"/>
            </a:br>
            <a:r>
              <a:rPr lang="ru-RU" dirty="0" smtClean="0"/>
              <a:t>РАЦІОНАЛЬНІ ЧИСЛА І ДІЇ НАД НИМИ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284984"/>
            <a:ext cx="8458200" cy="914400"/>
          </a:xfrm>
        </p:spPr>
        <p:txBody>
          <a:bodyPr>
            <a:normAutofit/>
          </a:bodyPr>
          <a:lstStyle/>
          <a:p>
            <a:r>
              <a:rPr lang="uk-UA" sz="3600" b="1" dirty="0" smtClean="0"/>
              <a:t>Тема.  </a:t>
            </a:r>
            <a:r>
              <a:rPr lang="uk-UA" sz="3600" i="1" dirty="0" smtClean="0"/>
              <a:t>Додавання від’ємних чисел </a:t>
            </a:r>
            <a:endParaRPr lang="ru-RU" sz="3600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Залікова картка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556792"/>
          <a:ext cx="8784978" cy="4683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4163"/>
                <a:gridCol w="1464163"/>
                <a:gridCol w="1464163"/>
                <a:gridCol w="1464163"/>
                <a:gridCol w="1464163"/>
                <a:gridCol w="1464163"/>
              </a:tblGrid>
              <a:tr h="2341574">
                <a:tc>
                  <a:txBody>
                    <a:bodyPr/>
                    <a:lstStyle/>
                    <a:p>
                      <a:pPr algn="ctr"/>
                      <a:r>
                        <a:rPr kumimoji="0" lang="uk-UA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Завдання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Матема-тичний</a:t>
                      </a:r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uk-UA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диктант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Усний рахунок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800" b="1" i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Колектив-на</a:t>
                      </a:r>
                      <a:r>
                        <a:rPr kumimoji="0" lang="uk-UA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робота</a:t>
                      </a:r>
                      <a:endParaRPr lang="ru-RU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Само-</a:t>
                      </a:r>
                      <a:endParaRPr kumimoji="0" lang="uk-UA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uk-UA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стійна </a:t>
                      </a:r>
                    </a:p>
                    <a:p>
                      <a:pPr algn="ctr"/>
                      <a:r>
                        <a:rPr kumimoji="0" lang="uk-UA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робота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Теорія</a:t>
                      </a:r>
                      <a:endParaRPr lang="ru-RU" dirty="0"/>
                    </a:p>
                  </a:txBody>
                  <a:tcPr anchor="ctr"/>
                </a:tc>
              </a:tr>
              <a:tr h="234157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/>
                        <a:t>Бал</a:t>
                      </a:r>
                      <a:r>
                        <a:rPr lang="ru-RU" sz="2400" dirty="0" err="1" smtClean="0"/>
                        <a:t>и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 – 6 </a:t>
                      </a:r>
                      <a:endParaRPr lang="ru-RU" sz="4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</a:t>
                      </a:r>
                      <a:endParaRPr lang="ru-RU" sz="4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</a:t>
                      </a:r>
                      <a:endParaRPr lang="ru-RU" sz="4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</a:t>
                      </a:r>
                      <a:r>
                        <a:rPr lang="ru-RU" sz="4000" b="1" baseline="0" dirty="0" smtClean="0"/>
                        <a:t> – 9 </a:t>
                      </a:r>
                      <a:endParaRPr lang="ru-RU" sz="4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</a:t>
                      </a:r>
                      <a:endParaRPr lang="ru-RU" sz="4000" b="1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i="1" dirty="0" smtClean="0"/>
              <a:t>Математичний диктант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7859216" cy="52565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</a:t>
            </a:r>
            <a:r>
              <a:rPr lang="uk-UA" dirty="0" err="1" smtClean="0"/>
              <a:t>ідповіді</a:t>
            </a:r>
            <a:endParaRPr lang="uk-UA" dirty="0" smtClean="0"/>
          </a:p>
          <a:p>
            <a:pPr lvl="0"/>
            <a:r>
              <a:rPr lang="uk-UA" b="1" dirty="0" smtClean="0"/>
              <a:t>1.</a:t>
            </a:r>
            <a:r>
              <a:rPr lang="uk-UA" dirty="0" smtClean="0"/>
              <a:t>– 10; </a:t>
            </a:r>
          </a:p>
          <a:p>
            <a:pPr lvl="0"/>
            <a:r>
              <a:rPr lang="uk-UA" b="1" dirty="0" smtClean="0"/>
              <a:t>2</a:t>
            </a:r>
            <a:r>
              <a:rPr lang="uk-UA" dirty="0" smtClean="0"/>
              <a:t>. – 489; </a:t>
            </a:r>
          </a:p>
          <a:p>
            <a:pPr lvl="0"/>
            <a:r>
              <a:rPr lang="uk-UA" b="1" dirty="0" smtClean="0"/>
              <a:t>3</a:t>
            </a:r>
            <a:r>
              <a:rPr lang="uk-UA" dirty="0" smtClean="0"/>
              <a:t>.   </a:t>
            </a:r>
          </a:p>
          <a:p>
            <a:pPr lvl="0"/>
            <a:endParaRPr lang="uk-UA" b="1" dirty="0" smtClean="0"/>
          </a:p>
          <a:p>
            <a:pPr lvl="0"/>
            <a:r>
              <a:rPr lang="uk-UA" b="1" dirty="0" smtClean="0"/>
              <a:t>4.</a:t>
            </a:r>
            <a:r>
              <a:rPr lang="uk-UA" dirty="0" smtClean="0"/>
              <a:t>   </a:t>
            </a:r>
          </a:p>
          <a:p>
            <a:pPr lvl="0"/>
            <a:endParaRPr lang="ru-RU" dirty="0" smtClean="0"/>
          </a:p>
          <a:p>
            <a:r>
              <a:rPr lang="uk-UA" b="1" dirty="0" smtClean="0"/>
              <a:t>5.  </a:t>
            </a:r>
            <a:r>
              <a:rPr lang="uk-UA" dirty="0" smtClean="0"/>
              <a:t>│– 25 │+ │ – 18 │=  25 + 18 = 43</a:t>
            </a:r>
            <a:endParaRPr lang="ru-RU" dirty="0" smtClean="0"/>
          </a:p>
          <a:p>
            <a:r>
              <a:rPr lang="uk-UA" b="1" dirty="0" smtClean="0"/>
              <a:t>6.  </a:t>
            </a:r>
            <a:r>
              <a:rPr lang="uk-UA" dirty="0" smtClean="0"/>
              <a:t>│–25 + (–18)│= │–43│= 43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2924944"/>
            <a:ext cx="1872208" cy="765904"/>
          </a:xfrm>
          <a:prstGeom prst="rect">
            <a:avLst/>
          </a:prstGeom>
          <a:noFill/>
        </p:spPr>
      </p:pic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3861048"/>
            <a:ext cx="720080" cy="852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i="1" dirty="0" smtClean="0"/>
              <a:t>Усні вправи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b="1" dirty="0" smtClean="0"/>
              <a:t>1. Обчисліть:</a:t>
            </a:r>
            <a:endParaRPr lang="ru-RU" dirty="0" smtClean="0"/>
          </a:p>
          <a:p>
            <a:r>
              <a:rPr lang="uk-UA" b="1" dirty="0" smtClean="0"/>
              <a:t>1)  5 + 0,8;        0,23 + 7;        0,48 + 0,2;   </a:t>
            </a:r>
          </a:p>
          <a:p>
            <a:pPr>
              <a:buNone/>
            </a:pPr>
            <a:r>
              <a:rPr lang="uk-UA" b="1" dirty="0" smtClean="0"/>
              <a:t>        0,6 + 0,34;   2,7 + 1,12;</a:t>
            </a:r>
            <a:endParaRPr lang="ru-RU" dirty="0" smtClean="0"/>
          </a:p>
          <a:p>
            <a:r>
              <a:rPr lang="uk-UA" b="1" dirty="0" smtClean="0"/>
              <a:t>2)  3,4 + 2,5;           17,2 + 2,8;   </a:t>
            </a:r>
          </a:p>
          <a:p>
            <a:pPr>
              <a:buNone/>
            </a:pPr>
            <a:r>
              <a:rPr lang="uk-UA" b="1" dirty="0" smtClean="0"/>
              <a:t>        5,9 + 3,7;            4,857 + 7,64;</a:t>
            </a:r>
            <a:endParaRPr lang="ru-RU" dirty="0" smtClean="0"/>
          </a:p>
          <a:p>
            <a:r>
              <a:rPr lang="uk-UA" b="1" dirty="0" smtClean="0"/>
              <a:t>3)  6 + 0,1+ 0, 04;            7 + 0,05 + 0,8;   </a:t>
            </a:r>
          </a:p>
          <a:p>
            <a:pPr>
              <a:buNone/>
            </a:pPr>
            <a:r>
              <a:rPr lang="uk-UA" b="1" dirty="0" smtClean="0"/>
              <a:t>        3,4 + 0,007 + 0,06 ;</a:t>
            </a:r>
            <a:r>
              <a:rPr lang="ru-RU" dirty="0" smtClean="0"/>
              <a:t>    </a:t>
            </a:r>
            <a:r>
              <a:rPr lang="uk-UA" b="1" dirty="0" smtClean="0"/>
              <a:t>19 + 1,02 + 0,18;   </a:t>
            </a:r>
          </a:p>
          <a:p>
            <a:pPr>
              <a:buNone/>
            </a:pPr>
            <a:r>
              <a:rPr lang="uk-UA" b="1" dirty="0" smtClean="0"/>
              <a:t>        2,01 + 1,3 + 0,09.</a:t>
            </a:r>
            <a:endParaRPr lang="ru-RU" dirty="0" smtClean="0"/>
          </a:p>
          <a:p>
            <a:r>
              <a:rPr lang="uk-UA" b="1" dirty="0" smtClean="0"/>
              <a:t>2. Чому дорівнюють модулі чисел: 2,7;  –3;  –2,7;  3;  5,03;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90"/>
          </a:xfrm>
        </p:spPr>
        <p:txBody>
          <a:bodyPr>
            <a:normAutofit fontScale="92500"/>
          </a:bodyPr>
          <a:lstStyle/>
          <a:p>
            <a:r>
              <a:rPr lang="uk-UA" b="1" dirty="0" smtClean="0"/>
              <a:t>3. Укажіть з-поміж чисел</a:t>
            </a:r>
            <a:r>
              <a:rPr lang="ru-RU" dirty="0" smtClean="0"/>
              <a:t> </a:t>
            </a:r>
            <a:r>
              <a:rPr lang="uk-UA" b="1" dirty="0" smtClean="0"/>
              <a:t>від’ємні.</a:t>
            </a:r>
          </a:p>
          <a:p>
            <a:endParaRPr lang="uk-UA" b="1" dirty="0" smtClean="0"/>
          </a:p>
          <a:p>
            <a:endParaRPr lang="ru-RU" dirty="0" smtClean="0"/>
          </a:p>
          <a:p>
            <a:endParaRPr lang="uk-UA" b="1" dirty="0" smtClean="0"/>
          </a:p>
          <a:p>
            <a:r>
              <a:rPr lang="uk-UA" b="1" dirty="0" smtClean="0"/>
              <a:t>4. Скільки цілих чисел розташовано між числами:</a:t>
            </a:r>
            <a:endParaRPr lang="ru-RU" dirty="0" smtClean="0"/>
          </a:p>
          <a:p>
            <a:pPr>
              <a:buNone/>
            </a:pPr>
            <a:r>
              <a:rPr lang="uk-UA" b="1" dirty="0" smtClean="0"/>
              <a:t>    1) 0 та 24;          2) –12 </a:t>
            </a:r>
            <a:r>
              <a:rPr lang="uk-UA" b="1" dirty="0" err="1" smtClean="0"/>
              <a:t>та</a:t>
            </a:r>
            <a:r>
              <a:rPr lang="uk-UA" b="1" dirty="0" smtClean="0"/>
              <a:t> –3;      3) –20 </a:t>
            </a:r>
            <a:r>
              <a:rPr lang="uk-UA" b="1" dirty="0" err="1" smtClean="0"/>
              <a:t>та</a:t>
            </a:r>
            <a:r>
              <a:rPr lang="uk-UA" b="1" dirty="0" smtClean="0"/>
              <a:t> 7?</a:t>
            </a:r>
            <a:endParaRPr lang="ru-RU" dirty="0" smtClean="0"/>
          </a:p>
          <a:p>
            <a:r>
              <a:rPr lang="uk-UA" b="1" dirty="0" smtClean="0"/>
              <a:t>5. Порівняйте числа:</a:t>
            </a:r>
            <a:endParaRPr lang="ru-RU" b="1" dirty="0" smtClean="0"/>
          </a:p>
          <a:p>
            <a:pPr>
              <a:buNone/>
            </a:pPr>
            <a:r>
              <a:rPr lang="uk-UA" b="1" dirty="0" smtClean="0"/>
              <a:t>     а) –0,4 і –0,5;    б) 0,012 і –99,8; в) –0,12 і 0.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04864"/>
            <a:ext cx="784887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b="1" i="1" dirty="0" smtClean="0"/>
              <a:t>Самостійна робота 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sz="4800" b="1" i="1" dirty="0" smtClean="0"/>
              <a:t>І варіант </a:t>
            </a:r>
            <a:r>
              <a:rPr lang="uk-UA" sz="4800" dirty="0" smtClean="0"/>
              <a:t> №1001(1);  1003(2;4);  1006(1;4); дод.1011(1;2)</a:t>
            </a:r>
            <a:endParaRPr lang="ru-RU" sz="4800" dirty="0" smtClean="0"/>
          </a:p>
          <a:p>
            <a:r>
              <a:rPr lang="uk-UA" sz="4800" b="1" i="1" dirty="0" smtClean="0"/>
              <a:t>ІІ варіант </a:t>
            </a:r>
            <a:r>
              <a:rPr lang="uk-UA" sz="4800" dirty="0" smtClean="0"/>
              <a:t> №1001(2);  1003(1;3);  1006(2;5); дод.1011(1;2)</a:t>
            </a:r>
            <a:endParaRPr lang="ru-RU" sz="4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i="1" dirty="0" smtClean="0"/>
              <a:t>Виконання вправ на повторення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4000" b="1" dirty="0" smtClean="0"/>
              <a:t>Що називаємо відсотком?</a:t>
            </a:r>
            <a:endParaRPr lang="ru-RU" sz="4000" dirty="0" smtClean="0"/>
          </a:p>
          <a:p>
            <a:r>
              <a:rPr lang="uk-UA" sz="4000" b="1" dirty="0" smtClean="0"/>
              <a:t>Як записати дробом 1%,  15%,  40%,  12,5%,  97%,  120%?</a:t>
            </a:r>
            <a:endParaRPr lang="ru-RU" sz="4000" dirty="0" smtClean="0"/>
          </a:p>
          <a:p>
            <a:r>
              <a:rPr lang="uk-UA" sz="4000" b="1" dirty="0" smtClean="0"/>
              <a:t>Як знайти відсоток від числа?</a:t>
            </a:r>
            <a:endParaRPr lang="ru-RU" sz="4000" dirty="0" smtClean="0"/>
          </a:p>
          <a:p>
            <a:r>
              <a:rPr lang="uk-UA" sz="4000" dirty="0" smtClean="0"/>
              <a:t>Задача №1017</a:t>
            </a:r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b="1" dirty="0" smtClean="0"/>
              <a:t>Домашнє  завдання 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sz="4400" dirty="0" smtClean="0"/>
              <a:t>Опрацювати §38; </a:t>
            </a:r>
          </a:p>
          <a:p>
            <a:pPr>
              <a:buNone/>
            </a:pPr>
            <a:r>
              <a:rPr lang="uk-UA" sz="4400" dirty="0" smtClean="0"/>
              <a:t>   повторити §24;</a:t>
            </a:r>
            <a:endParaRPr lang="ru-RU" sz="4400" dirty="0" smtClean="0"/>
          </a:p>
          <a:p>
            <a:r>
              <a:rPr lang="uk-UA" sz="4400" dirty="0" smtClean="0"/>
              <a:t>Виконати вправи </a:t>
            </a:r>
          </a:p>
          <a:p>
            <a:pPr>
              <a:buNone/>
            </a:pPr>
            <a:r>
              <a:rPr lang="uk-UA" sz="4400" dirty="0" smtClean="0"/>
              <a:t>   999 (С), </a:t>
            </a:r>
          </a:p>
          <a:p>
            <a:pPr>
              <a:buNone/>
            </a:pPr>
            <a:r>
              <a:rPr lang="uk-UA" sz="4400" dirty="0" smtClean="0"/>
              <a:t>   1007, 1010 (Д), </a:t>
            </a:r>
          </a:p>
          <a:p>
            <a:pPr>
              <a:buNone/>
            </a:pPr>
            <a:r>
              <a:rPr lang="uk-UA" sz="4400" dirty="0" smtClean="0"/>
              <a:t>   1012 (</a:t>
            </a:r>
            <a:r>
              <a:rPr lang="uk-UA" sz="4400" smtClean="0"/>
              <a:t>В</a:t>
            </a:r>
            <a:r>
              <a:rPr lang="uk-UA" sz="4400" smtClean="0"/>
              <a:t>). </a:t>
            </a:r>
            <a:endParaRPr lang="ru-RU" sz="4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</TotalTime>
  <Words>338</Words>
  <Application>Microsoft Office PowerPoint</Application>
  <PresentationFormat>Экран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РОЗДІЛ 4.  РАЦІОНАЛЬНІ ЧИСЛА І ДІЇ НАД НИМИ</vt:lpstr>
      <vt:lpstr>Залікова картка </vt:lpstr>
      <vt:lpstr>Математичний диктант </vt:lpstr>
      <vt:lpstr>Усні вправи</vt:lpstr>
      <vt:lpstr>Презентация PowerPoint</vt:lpstr>
      <vt:lpstr>Самостійна робота </vt:lpstr>
      <vt:lpstr>Виконання вправ на повторення </vt:lpstr>
      <vt:lpstr>Домашнє  завдання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РОЗДІЛ 4.  РАЦІОНАЛЬНІ ЧИСЛА І ДІЇ НАД НИМИ</dc:title>
  <cp:lastModifiedBy>7</cp:lastModifiedBy>
  <cp:revision>10</cp:revision>
  <dcterms:modified xsi:type="dcterms:W3CDTF">2017-12-15T23:31:09Z</dcterms:modified>
</cp:coreProperties>
</file>