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62" r:id="rId4"/>
    <p:sldId id="264" r:id="rId5"/>
    <p:sldId id="259" r:id="rId6"/>
    <p:sldId id="260" r:id="rId7"/>
    <p:sldId id="265" r:id="rId8"/>
    <p:sldId id="257" r:id="rId9"/>
    <p:sldId id="270" r:id="rId10"/>
    <p:sldId id="271" r:id="rId11"/>
    <p:sldId id="272" r:id="rId12"/>
    <p:sldId id="267" r:id="rId13"/>
    <p:sldId id="261" r:id="rId14"/>
    <p:sldId id="274" r:id="rId15"/>
    <p:sldId id="269" r:id="rId16"/>
    <p:sldId id="273" r:id="rId17"/>
    <p:sldId id="27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562F0-03BA-472C-AF5C-B3C57C60B0E8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B57E9-3171-4F92-9BE5-670B4EB7E77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562F0-03BA-472C-AF5C-B3C57C60B0E8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B57E9-3171-4F92-9BE5-670B4EB7E7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562F0-03BA-472C-AF5C-B3C57C60B0E8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B57E9-3171-4F92-9BE5-670B4EB7E7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562F0-03BA-472C-AF5C-B3C57C60B0E8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B57E9-3171-4F92-9BE5-670B4EB7E7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562F0-03BA-472C-AF5C-B3C57C60B0E8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B57E9-3171-4F92-9BE5-670B4EB7E77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562F0-03BA-472C-AF5C-B3C57C60B0E8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B57E9-3171-4F92-9BE5-670B4EB7E7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562F0-03BA-472C-AF5C-B3C57C60B0E8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B57E9-3171-4F92-9BE5-670B4EB7E7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562F0-03BA-472C-AF5C-B3C57C60B0E8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B57E9-3171-4F92-9BE5-670B4EB7E7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562F0-03BA-472C-AF5C-B3C57C60B0E8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B57E9-3171-4F92-9BE5-670B4EB7E7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562F0-03BA-472C-AF5C-B3C57C60B0E8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B57E9-3171-4F92-9BE5-670B4EB7E7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562F0-03BA-472C-AF5C-B3C57C60B0E8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23B57E9-3171-4F92-9BE5-670B4EB7E77A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DD562F0-03BA-472C-AF5C-B3C57C60B0E8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23B57E9-3171-4F92-9BE5-670B4EB7E77A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uk.wikipedia.org/wiki/%D0%A4%D0%B0%D0%B9%D0%BB:%D0%9D%D0%B0%D0%B7%D0%B0%D1%80%D1%83%D0%BA_%D0%9E%D1%81%D0%B8%D0%BF_%D0%A0%D0%BE%D0%BA%D1%81%D0%BE%D0%BB%D1%8F%D0%BD%D0%B0.jpg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Виникнення українського козацтва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dirty="0" smtClean="0"/>
              <a:t>Ясир з українських земель - Роксолана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err="1" smtClean="0"/>
              <a:t>Кафа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uk-UA" dirty="0" smtClean="0"/>
              <a:t>Найбільший невільничий ринок був саме тут</a:t>
            </a:r>
          </a:p>
          <a:p>
            <a:r>
              <a:rPr lang="uk-UA" dirty="0" smtClean="0"/>
              <a:t>Як худобу, голосно вихваляючи свій живий </a:t>
            </a:r>
            <a:r>
              <a:rPr lang="uk-UA" dirty="0" smtClean="0"/>
              <a:t>товар, продавали бранців</a:t>
            </a:r>
            <a:endParaRPr lang="ru-RU" dirty="0"/>
          </a:p>
        </p:txBody>
      </p:sp>
      <p:pic>
        <p:nvPicPr>
          <p:cNvPr id="3074" name="Picture 2" descr="I:\kaffa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844824"/>
            <a:ext cx="4038600" cy="4608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I:\galenko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123825"/>
            <a:ext cx="8572500" cy="6610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2800" dirty="0" smtClean="0"/>
              <a:t>Павло Загребельний </a:t>
            </a:r>
            <a:endParaRPr lang="ru-RU" sz="2800" dirty="0"/>
          </a:p>
        </p:txBody>
      </p:sp>
      <p:pic>
        <p:nvPicPr>
          <p:cNvPr id="5" name="Содержимое 4" descr="http://t0.gstatic.com/images?q=tbn:ANd9GcTDMH1txJNEql2fog9iXAuRxjDBWpHIhqbjbTdtMe_RZGAHNFYq6hgx1w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1628800"/>
            <a:ext cx="2808312" cy="3600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upload.wikimedia.org/wikipedia/uk/c/c9/%D0%9D%D0%B0%D0%B7%D0%B0%D1%80%D1%83%D0%BA_%D0%9E%D1%81%D0%B8%D0%BF_%D0%A0%D0%BE%D0%BA%D1%81%D0%BE%D0%BB%D1%8F%D0%BD%D0%B0.jpg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5936" y="1556792"/>
            <a:ext cx="1872207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1571635"/>
          </a:xfrm>
        </p:spPr>
        <p:txBody>
          <a:bodyPr>
            <a:normAutofit/>
          </a:bodyPr>
          <a:lstStyle/>
          <a:p>
            <a:r>
              <a:rPr lang="ru-RU" sz="4800" i="1" dirty="0" smtClean="0">
                <a:solidFill>
                  <a:srgbClr val="FFFF00"/>
                </a:solidFill>
              </a:rPr>
              <a:t>РОКСОЛАНА</a:t>
            </a:r>
            <a:endParaRPr lang="ru-RU" sz="4800" i="1" dirty="0">
              <a:solidFill>
                <a:srgbClr val="FFFF00"/>
              </a:solidFill>
            </a:endParaRPr>
          </a:p>
        </p:txBody>
      </p:sp>
      <p:pic>
        <p:nvPicPr>
          <p:cNvPr id="4" name="Рисунок 3" descr="0003208774.fi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188640"/>
            <a:ext cx="4320480" cy="5832648"/>
          </a:xfrm>
          <a:prstGeom prst="rect">
            <a:avLst/>
          </a:prstGeom>
        </p:spPr>
      </p:pic>
      <p:pic>
        <p:nvPicPr>
          <p:cNvPr id="5" name="Рисунок 4" descr="363px-Lorichs_RVZIAE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300192" y="1988840"/>
            <a:ext cx="2714644" cy="45367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err="1" smtClean="0"/>
              <a:t>Акровірш</a:t>
            </a:r>
            <a:r>
              <a:rPr lang="ru-RU" i="1" dirty="0" smtClean="0"/>
              <a:t> «</a:t>
            </a:r>
            <a:r>
              <a:rPr lang="ru-RU" i="1" dirty="0" err="1" smtClean="0"/>
              <a:t>Роксолана</a:t>
            </a:r>
            <a:r>
              <a:rPr lang="ru-RU" i="1" dirty="0" smtClean="0"/>
              <a:t>».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Р </a:t>
            </a:r>
            <a:r>
              <a:rPr lang="ru-RU" dirty="0" err="1" smtClean="0"/>
              <a:t>ідна</a:t>
            </a:r>
            <a:r>
              <a:rPr lang="ru-RU" dirty="0" smtClean="0"/>
              <a:t> </a:t>
            </a:r>
            <a:r>
              <a:rPr lang="ru-RU" dirty="0" err="1" smtClean="0"/>
              <a:t>донька</a:t>
            </a:r>
            <a:r>
              <a:rPr lang="ru-RU" dirty="0" smtClean="0"/>
              <a:t> </a:t>
            </a:r>
            <a:r>
              <a:rPr lang="ru-RU" dirty="0" err="1" smtClean="0"/>
              <a:t>землі</a:t>
            </a:r>
            <a:r>
              <a:rPr lang="ru-RU" dirty="0" smtClean="0"/>
              <a:t> </a:t>
            </a:r>
            <a:r>
              <a:rPr lang="ru-RU" dirty="0" err="1" smtClean="0"/>
              <a:t>української</a:t>
            </a:r>
            <a:r>
              <a:rPr lang="ru-RU" dirty="0" smtClean="0"/>
              <a:t>,</a:t>
            </a:r>
          </a:p>
          <a:p>
            <a:r>
              <a:rPr lang="ru-RU" b="1" dirty="0" smtClean="0"/>
              <a:t>О </a:t>
            </a:r>
            <a:r>
              <a:rPr lang="ru-RU" dirty="0" err="1" smtClean="0"/>
              <a:t>сманським</a:t>
            </a:r>
            <a:r>
              <a:rPr lang="ru-RU" dirty="0" smtClean="0"/>
              <a:t> </a:t>
            </a:r>
            <a:r>
              <a:rPr lang="ru-RU" dirty="0" err="1" smtClean="0"/>
              <a:t>військом</a:t>
            </a:r>
            <a:r>
              <a:rPr lang="ru-RU" dirty="0" smtClean="0"/>
              <a:t> </a:t>
            </a:r>
            <a:r>
              <a:rPr lang="ru-RU" dirty="0" err="1" smtClean="0"/>
              <a:t>захоплена</a:t>
            </a:r>
            <a:endParaRPr lang="ru-RU" dirty="0" smtClean="0"/>
          </a:p>
          <a:p>
            <a:r>
              <a:rPr lang="ru-RU" b="1" dirty="0" smtClean="0"/>
              <a:t>К </a:t>
            </a:r>
            <a:r>
              <a:rPr lang="ru-RU" dirty="0" smtClean="0"/>
              <a:t>раса </a:t>
            </a:r>
            <a:r>
              <a:rPr lang="ru-RU" dirty="0" err="1" smtClean="0"/>
              <a:t>душі</a:t>
            </a:r>
            <a:r>
              <a:rPr lang="ru-RU" dirty="0" smtClean="0"/>
              <a:t> </a:t>
            </a:r>
            <a:r>
              <a:rPr lang="ru-RU" dirty="0" err="1" smtClean="0"/>
              <a:t>її</a:t>
            </a:r>
            <a:r>
              <a:rPr lang="ru-RU" dirty="0" smtClean="0"/>
              <a:t> </a:t>
            </a:r>
            <a:r>
              <a:rPr lang="ru-RU" dirty="0" err="1" smtClean="0"/>
              <a:t>голосистої</a:t>
            </a:r>
            <a:endParaRPr lang="ru-RU" dirty="0" smtClean="0"/>
          </a:p>
          <a:p>
            <a:r>
              <a:rPr lang="ru-RU" b="1" dirty="0" smtClean="0"/>
              <a:t>С </a:t>
            </a:r>
            <a:r>
              <a:rPr lang="ru-RU" dirty="0" err="1" smtClean="0"/>
              <a:t>еред</a:t>
            </a:r>
            <a:r>
              <a:rPr lang="ru-RU" dirty="0" smtClean="0"/>
              <a:t> </a:t>
            </a:r>
            <a:r>
              <a:rPr lang="ru-RU" dirty="0" err="1" smtClean="0"/>
              <a:t>чужинців</a:t>
            </a:r>
            <a:r>
              <a:rPr lang="ru-RU" dirty="0" smtClean="0"/>
              <a:t> </a:t>
            </a:r>
            <a:r>
              <a:rPr lang="ru-RU" dirty="0" err="1" smtClean="0"/>
              <a:t>була</a:t>
            </a:r>
            <a:r>
              <a:rPr lang="ru-RU" dirty="0" smtClean="0"/>
              <a:t> </a:t>
            </a:r>
            <a:r>
              <a:rPr lang="ru-RU" dirty="0" err="1" smtClean="0"/>
              <a:t>поневолена</a:t>
            </a:r>
            <a:r>
              <a:rPr lang="ru-RU" dirty="0" smtClean="0"/>
              <a:t>.</a:t>
            </a:r>
          </a:p>
          <a:p>
            <a:r>
              <a:rPr lang="ru-RU" b="1" dirty="0" smtClean="0"/>
              <a:t>О </a:t>
            </a:r>
            <a:r>
              <a:rPr lang="ru-RU" dirty="0" err="1" smtClean="0"/>
              <a:t>бізнана</a:t>
            </a:r>
            <a:r>
              <a:rPr lang="ru-RU" dirty="0" smtClean="0"/>
              <a:t>, </a:t>
            </a:r>
            <a:r>
              <a:rPr lang="ru-RU" dirty="0" err="1" smtClean="0"/>
              <a:t>чесна</a:t>
            </a:r>
            <a:r>
              <a:rPr lang="ru-RU" dirty="0" smtClean="0"/>
              <a:t>, </a:t>
            </a:r>
            <a:r>
              <a:rPr lang="ru-RU" dirty="0" err="1" smtClean="0"/>
              <a:t>розумна</a:t>
            </a:r>
            <a:r>
              <a:rPr lang="ru-RU" dirty="0" smtClean="0"/>
              <a:t>, красива.</a:t>
            </a:r>
          </a:p>
          <a:p>
            <a:r>
              <a:rPr lang="ru-RU" b="1" dirty="0" smtClean="0"/>
              <a:t>Л </a:t>
            </a:r>
            <a:r>
              <a:rPr lang="ru-RU" dirty="0" err="1" smtClean="0"/>
              <a:t>юдей</a:t>
            </a:r>
            <a:r>
              <a:rPr lang="ru-RU" dirty="0" smtClean="0"/>
              <a:t> </a:t>
            </a:r>
            <a:r>
              <a:rPr lang="ru-RU" dirty="0" err="1" smtClean="0"/>
              <a:t>поважала</a:t>
            </a:r>
            <a:r>
              <a:rPr lang="ru-RU" dirty="0" smtClean="0"/>
              <a:t>, </a:t>
            </a:r>
            <a:r>
              <a:rPr lang="ru-RU" dirty="0" err="1" smtClean="0"/>
              <a:t>любов</a:t>
            </a:r>
            <a:r>
              <a:rPr lang="ru-RU" dirty="0" smtClean="0"/>
              <a:t> берегла,</a:t>
            </a:r>
          </a:p>
          <a:p>
            <a:r>
              <a:rPr lang="ru-RU" b="1" dirty="0" smtClean="0"/>
              <a:t>А </a:t>
            </a:r>
            <a:r>
              <a:rPr lang="ru-RU" dirty="0" err="1" smtClean="0"/>
              <a:t>інколи</a:t>
            </a:r>
            <a:r>
              <a:rPr lang="ru-RU" dirty="0" smtClean="0"/>
              <a:t>, </a:t>
            </a:r>
            <a:r>
              <a:rPr lang="ru-RU" dirty="0" err="1" smtClean="0"/>
              <a:t>навіть</a:t>
            </a:r>
            <a:r>
              <a:rPr lang="ru-RU" dirty="0" smtClean="0"/>
              <a:t>, </a:t>
            </a:r>
            <a:r>
              <a:rPr lang="ru-RU" dirty="0" err="1" smtClean="0"/>
              <a:t>була</a:t>
            </a:r>
            <a:r>
              <a:rPr lang="ru-RU" dirty="0" smtClean="0"/>
              <a:t> </a:t>
            </a:r>
            <a:r>
              <a:rPr lang="ru-RU" dirty="0" err="1" smtClean="0"/>
              <a:t>вередлива</a:t>
            </a:r>
            <a:r>
              <a:rPr lang="ru-RU" dirty="0" smtClean="0"/>
              <a:t>,</a:t>
            </a:r>
          </a:p>
          <a:p>
            <a:r>
              <a:rPr lang="ru-RU" b="1" dirty="0" smtClean="0"/>
              <a:t>Н </a:t>
            </a:r>
            <a:r>
              <a:rPr lang="ru-RU" dirty="0" err="1" smtClean="0"/>
              <a:t>естерпна</a:t>
            </a:r>
            <a:r>
              <a:rPr lang="ru-RU" dirty="0" smtClean="0"/>
              <a:t>, холодна, </a:t>
            </a:r>
            <a:r>
              <a:rPr lang="ru-RU" dirty="0" err="1" smtClean="0"/>
              <a:t>жорстока</a:t>
            </a:r>
            <a:r>
              <a:rPr lang="ru-RU" dirty="0" smtClean="0"/>
              <a:t> </a:t>
            </a:r>
            <a:r>
              <a:rPr lang="ru-RU" dirty="0" err="1" smtClean="0"/>
              <a:t>була</a:t>
            </a:r>
            <a:r>
              <a:rPr lang="ru-RU" dirty="0" smtClean="0"/>
              <a:t>.</a:t>
            </a:r>
          </a:p>
          <a:p>
            <a:r>
              <a:rPr lang="ru-RU" b="1" dirty="0" smtClean="0"/>
              <a:t>А </a:t>
            </a:r>
            <a:r>
              <a:rPr lang="ru-RU" dirty="0" err="1" smtClean="0"/>
              <a:t>ллаха</a:t>
            </a:r>
            <a:r>
              <a:rPr lang="ru-RU" dirty="0" smtClean="0"/>
              <a:t> святого </a:t>
            </a:r>
            <a:r>
              <a:rPr lang="ru-RU" dirty="0" err="1" smtClean="0"/>
              <a:t>прихисток</a:t>
            </a:r>
            <a:r>
              <a:rPr lang="ru-RU" dirty="0" smtClean="0"/>
              <a:t> </a:t>
            </a:r>
            <a:r>
              <a:rPr lang="ru-RU" dirty="0" err="1" smtClean="0"/>
              <a:t>знайшла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pPr algn="just"/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З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Роксолани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розпочався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період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,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який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історики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називають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 «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правління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привілейованих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жінок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»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або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 «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правління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 султанш» —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період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впливу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 дружин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султанів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 на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своїх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чоловіків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 (друга половина XVI — перша половина XVII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століття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).</a:t>
            </a:r>
          </a:p>
          <a:p>
            <a:pPr algn="just"/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Деякі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історики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вважають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,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що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Роксолана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піклувалася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і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 про свою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батьківщину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 —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нібито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 вона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докладала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зусиль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 для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звільнення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своїх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співвітчизників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,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запобігала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нищівним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набігам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 татар.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Хоча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чітких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свідчень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 про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саме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таке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її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ставлення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 до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України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немає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. На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противагу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цьому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є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факти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,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що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татари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, як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і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раніше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,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здійснювали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щорічні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набіги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 на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територію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,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з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якої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 походила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Роксолана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, чинили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жорстокі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розправи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, забирали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велику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кількість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полонених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.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Під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 час одного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з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 таких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походів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 вони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зруйнували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Запорізьку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Січ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і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змусили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козаків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шукати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порятунку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 в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російського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 царя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Івана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 Грозного.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Приблизно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 в той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самий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 час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уперше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було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впроваджено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суворе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мито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 для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християнських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паломників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,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які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прямували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 до Храму Гробу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Господнього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, а на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ці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кошти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була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побудована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 мечеть.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Рисунок 4" descr="150px-Anton_Hickel_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548680"/>
            <a:ext cx="3178042" cy="5466375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dirty="0" smtClean="0">
                <a:latin typeface="Comic Sans MS" pitchFamily="66" charset="0"/>
              </a:rPr>
              <a:t> П. </a:t>
            </a:r>
            <a:r>
              <a:rPr lang="ru-RU" sz="5400" b="1" dirty="0" err="1" smtClean="0">
                <a:latin typeface="Comic Sans MS" pitchFamily="66" charset="0"/>
              </a:rPr>
              <a:t>Загребельний</a:t>
            </a:r>
            <a:endParaRPr lang="ru-RU" dirty="0"/>
          </a:p>
        </p:txBody>
      </p:sp>
      <p:pic>
        <p:nvPicPr>
          <p:cNvPr id="4" name="Содержимое 3" descr="http://t3.gstatic.com/images?q=tbn:ANd9GcSdwv1zOv_F6QCJk5PEYhbN4_TT5ICxM15Uvv_f4n1dc8o6l3pXM-Gp2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988840"/>
            <a:ext cx="2088232" cy="309634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3563888" y="2828836"/>
            <a:ext cx="532859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/>
              <a:t>«</a:t>
            </a:r>
            <a:r>
              <a:rPr lang="ru-RU" sz="3200" i="1" dirty="0" err="1"/>
              <a:t>Її</a:t>
            </a:r>
            <a:r>
              <a:rPr lang="ru-RU" sz="3200" i="1" dirty="0"/>
              <a:t> </a:t>
            </a:r>
            <a:r>
              <a:rPr lang="ru-RU" sz="3200" i="1" dirty="0" err="1"/>
              <a:t>життєвий</a:t>
            </a:r>
            <a:r>
              <a:rPr lang="ru-RU" sz="3200" i="1" dirty="0"/>
              <a:t> шлях </a:t>
            </a:r>
            <a:r>
              <a:rPr lang="ru-RU" sz="3200" i="1" dirty="0" err="1"/>
              <a:t>і</a:t>
            </a:r>
            <a:r>
              <a:rPr lang="ru-RU" sz="3200" i="1" dirty="0"/>
              <a:t> </a:t>
            </a:r>
            <a:r>
              <a:rPr lang="ru-RU" sz="3200" i="1" dirty="0" err="1"/>
              <a:t>досягнення</a:t>
            </a:r>
            <a:r>
              <a:rPr lang="ru-RU" sz="3200" i="1" dirty="0"/>
              <a:t> — </a:t>
            </a:r>
            <a:r>
              <a:rPr lang="ru-RU" sz="3200" i="1" dirty="0" err="1"/>
              <a:t>це</a:t>
            </a:r>
            <a:r>
              <a:rPr lang="ru-RU" sz="3200" i="1" dirty="0"/>
              <a:t> </a:t>
            </a:r>
            <a:r>
              <a:rPr lang="ru-RU" sz="3200" i="1" dirty="0" err="1"/>
              <a:t>її</a:t>
            </a:r>
            <a:r>
              <a:rPr lang="ru-RU" sz="3200" i="1" dirty="0"/>
              <a:t> </a:t>
            </a:r>
            <a:r>
              <a:rPr lang="ru-RU" sz="3200" i="1" dirty="0" err="1"/>
              <a:t>особиста</a:t>
            </a:r>
            <a:r>
              <a:rPr lang="ru-RU" sz="3200" i="1" dirty="0"/>
              <a:t> </a:t>
            </a:r>
            <a:r>
              <a:rPr lang="ru-RU" sz="3200" i="1" dirty="0" err="1"/>
              <a:t>гордість</a:t>
            </a:r>
            <a:r>
              <a:rPr lang="ru-RU" sz="3200" i="1" dirty="0"/>
              <a:t>. Я ж </a:t>
            </a:r>
            <a:r>
              <a:rPr lang="ru-RU" sz="3200" i="1" dirty="0" err="1"/>
              <a:t>особисто</a:t>
            </a:r>
            <a:r>
              <a:rPr lang="ru-RU" sz="3200" i="1" dirty="0"/>
              <a:t> не став </a:t>
            </a:r>
            <a:r>
              <a:rPr lang="ru-RU" sz="3200" i="1" dirty="0" err="1"/>
              <a:t>би</a:t>
            </a:r>
            <a:r>
              <a:rPr lang="ru-RU" sz="3200" i="1" dirty="0"/>
              <a:t> </a:t>
            </a:r>
            <a:r>
              <a:rPr lang="ru-RU" sz="3200" i="1" dirty="0" err="1"/>
              <a:t>називати</a:t>
            </a:r>
            <a:r>
              <a:rPr lang="ru-RU" sz="3200" i="1" dirty="0"/>
              <a:t> </a:t>
            </a:r>
            <a:r>
              <a:rPr lang="ru-RU" sz="3200" i="1" dirty="0" err="1"/>
              <a:t>її</a:t>
            </a:r>
            <a:r>
              <a:rPr lang="ru-RU" sz="3200" i="1" dirty="0"/>
              <a:t> </a:t>
            </a:r>
            <a:r>
              <a:rPr lang="ru-RU" sz="3200" i="1" dirty="0" err="1"/>
              <a:t>національною</a:t>
            </a:r>
            <a:r>
              <a:rPr lang="ru-RU" sz="3200" i="1" dirty="0"/>
              <a:t> </a:t>
            </a:r>
            <a:r>
              <a:rPr lang="ru-RU" sz="3200" i="1" dirty="0" err="1"/>
              <a:t>гордістю</a:t>
            </a:r>
            <a:r>
              <a:rPr lang="ru-RU" sz="3200" i="1" dirty="0"/>
              <a:t>».</a:t>
            </a:r>
            <a:endParaRPr lang="ru-RU" sz="32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/>
              <a:t>ДОМАШНЄ ЗАВДАННЯ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1</a:t>
            </a:r>
            <a:r>
              <a:rPr lang="uk-UA" dirty="0" smtClean="0"/>
              <a:t>. Написати твір-мініатюру на тему: «Чи може одна людина змінити долю країни»</a:t>
            </a:r>
            <a:endParaRPr lang="ru-RU" dirty="0" smtClean="0"/>
          </a:p>
          <a:p>
            <a:r>
              <a:rPr lang="uk-UA" dirty="0" smtClean="0"/>
              <a:t>2. Скласти </a:t>
            </a:r>
            <a:r>
              <a:rPr lang="uk-UA" dirty="0" err="1" smtClean="0"/>
              <a:t>сенкан</a:t>
            </a:r>
            <a:r>
              <a:rPr lang="uk-UA" dirty="0" smtClean="0"/>
              <a:t>, ключовим поняттям якого була б історична пісня або образ КОЗАКА</a:t>
            </a:r>
            <a:endParaRPr lang="ru-RU" dirty="0" smtClean="0"/>
          </a:p>
          <a:p>
            <a:r>
              <a:rPr lang="uk-UA" dirty="0" smtClean="0"/>
              <a:t>3. Підготувати повідомлення про засновника </a:t>
            </a:r>
            <a:r>
              <a:rPr lang="uk-UA" smtClean="0"/>
              <a:t>першої </a:t>
            </a:r>
            <a:r>
              <a:rPr lang="uk-UA" smtClean="0"/>
              <a:t>Січі </a:t>
            </a:r>
            <a:r>
              <a:rPr lang="uk-UA" dirty="0" smtClean="0"/>
              <a:t>Дмитра Вишневецького Байду</a:t>
            </a:r>
            <a:endParaRPr lang="ru-RU" dirty="0" smtClean="0"/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 smtClean="0"/>
              <a:t>Очікувані результати.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uk-UA" dirty="0" smtClean="0">
                <a:solidFill>
                  <a:srgbClr val="FF0000"/>
                </a:solidFill>
              </a:rPr>
              <a:t>Після </a:t>
            </a:r>
            <a:r>
              <a:rPr lang="uk-UA" dirty="0">
                <a:solidFill>
                  <a:srgbClr val="FF0000"/>
                </a:solidFill>
              </a:rPr>
              <a:t>уроку учні зможуть: </a:t>
            </a:r>
            <a:endParaRPr lang="ru-RU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uk-UA" b="1" dirty="0"/>
              <a:t>1. Історія:</a:t>
            </a:r>
            <a:endParaRPr lang="ru-RU" dirty="0"/>
          </a:p>
          <a:p>
            <a:pPr lvl="0"/>
            <a:r>
              <a:rPr lang="uk-UA" dirty="0"/>
              <a:t>визначати причини виникнення українського козацтва, показувати на карті територію Дикого поля та Кримського ханства;</a:t>
            </a:r>
            <a:endParaRPr lang="ru-RU" dirty="0"/>
          </a:p>
          <a:p>
            <a:pPr lvl="0"/>
            <a:r>
              <a:rPr lang="uk-UA" dirty="0"/>
              <a:t>давати власну оцінку історичним персоналіям, визначати їх роль в історії України.</a:t>
            </a:r>
            <a:endParaRPr lang="ru-RU" dirty="0"/>
          </a:p>
          <a:p>
            <a:pPr>
              <a:buNone/>
            </a:pPr>
            <a:r>
              <a:rPr lang="uk-UA" b="1" dirty="0"/>
              <a:t>2. Українська література:</a:t>
            </a:r>
            <a:endParaRPr lang="ru-RU" dirty="0"/>
          </a:p>
          <a:p>
            <a:pPr lvl="0"/>
            <a:r>
              <a:rPr lang="uk-UA" dirty="0"/>
              <a:t>характеризувати образи історичних осіб, </a:t>
            </a:r>
            <a:endParaRPr lang="ru-RU" dirty="0"/>
          </a:p>
          <a:p>
            <a:pPr lvl="0"/>
            <a:r>
              <a:rPr lang="uk-UA" dirty="0"/>
              <a:t>виразно і вдумливо читати тексти;</a:t>
            </a:r>
            <a:endParaRPr lang="ru-RU" dirty="0"/>
          </a:p>
          <a:p>
            <a:pPr lvl="0"/>
            <a:r>
              <a:rPr lang="uk-UA" dirty="0"/>
              <a:t>висловлювати власні судження. 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>
              <a:buNone/>
            </a:pPr>
            <a:r>
              <a:rPr lang="ru-RU" i="1" dirty="0" err="1"/>
              <a:t>Історії</a:t>
            </a:r>
            <a:r>
              <a:rPr lang="ru-RU" i="1" dirty="0"/>
              <a:t> ж </a:t>
            </a:r>
            <a:r>
              <a:rPr lang="ru-RU" i="1" dirty="0" err="1"/>
              <a:t>бо</a:t>
            </a:r>
            <a:r>
              <a:rPr lang="ru-RU" i="1" dirty="0"/>
              <a:t> </a:t>
            </a:r>
            <a:r>
              <a:rPr lang="ru-RU" i="1" dirty="0" err="1"/>
              <a:t>пишуть</a:t>
            </a:r>
            <a:r>
              <a:rPr lang="ru-RU" i="1" dirty="0"/>
              <a:t> на </a:t>
            </a:r>
            <a:r>
              <a:rPr lang="ru-RU" i="1" dirty="0" err="1"/>
              <a:t>столі</a:t>
            </a:r>
            <a:r>
              <a:rPr lang="ru-RU" i="1" dirty="0"/>
              <a:t>.</a:t>
            </a:r>
            <a:endParaRPr lang="ru-RU" dirty="0"/>
          </a:p>
          <a:p>
            <a:pPr algn="r">
              <a:buNone/>
            </a:pPr>
            <a:r>
              <a:rPr lang="ru-RU" i="1" dirty="0"/>
              <a:t>Ми ж пишем </a:t>
            </a:r>
            <a:r>
              <a:rPr lang="ru-RU" i="1" dirty="0" err="1"/>
              <a:t>кров'ю</a:t>
            </a:r>
            <a:r>
              <a:rPr lang="ru-RU" i="1" dirty="0"/>
              <a:t> на </a:t>
            </a:r>
            <a:r>
              <a:rPr lang="ru-RU" i="1" dirty="0" err="1"/>
              <a:t>своїй</a:t>
            </a:r>
            <a:r>
              <a:rPr lang="ru-RU" i="1" dirty="0"/>
              <a:t> </a:t>
            </a:r>
            <a:r>
              <a:rPr lang="ru-RU" i="1" dirty="0" err="1"/>
              <a:t>землі</a:t>
            </a:r>
            <a:r>
              <a:rPr lang="ru-RU" i="1" dirty="0"/>
              <a:t>.</a:t>
            </a:r>
            <a:endParaRPr lang="ru-RU" dirty="0"/>
          </a:p>
          <a:p>
            <a:pPr algn="r">
              <a:buNone/>
            </a:pPr>
            <a:r>
              <a:rPr lang="ru-RU" i="1" dirty="0"/>
              <a:t>Ми пишем плугом, </a:t>
            </a:r>
            <a:r>
              <a:rPr lang="ru-RU" i="1" dirty="0" err="1"/>
              <a:t>шаблею</a:t>
            </a:r>
            <a:r>
              <a:rPr lang="ru-RU" i="1" dirty="0"/>
              <a:t>, мечем</a:t>
            </a:r>
            <a:r>
              <a:rPr lang="ru-RU" i="1" dirty="0" smtClean="0"/>
              <a:t>,</a:t>
            </a:r>
            <a:r>
              <a:rPr lang="uk-UA" i="1" dirty="0" smtClean="0"/>
              <a:t>                                                            </a:t>
            </a:r>
            <a:r>
              <a:rPr lang="ru-RU" i="1" dirty="0" err="1" smtClean="0"/>
              <a:t>Піснями</a:t>
            </a:r>
            <a:r>
              <a:rPr lang="ru-RU" i="1" dirty="0" smtClean="0"/>
              <a:t> </a:t>
            </a:r>
            <a:r>
              <a:rPr lang="ru-RU" i="1" dirty="0" err="1"/>
              <a:t>і</a:t>
            </a:r>
            <a:r>
              <a:rPr lang="ru-RU" i="1" dirty="0"/>
              <a:t> </a:t>
            </a:r>
            <a:r>
              <a:rPr lang="ru-RU" i="1" dirty="0" err="1"/>
              <a:t>невільницьким</a:t>
            </a:r>
            <a:r>
              <a:rPr lang="ru-RU" i="1" dirty="0"/>
              <a:t> плачем</a:t>
            </a:r>
            <a:r>
              <a:rPr lang="ru-RU" i="1" dirty="0" smtClean="0"/>
              <a:t>.</a:t>
            </a:r>
            <a:r>
              <a:rPr lang="uk-UA" i="1" dirty="0" smtClean="0"/>
              <a:t>                                                      </a:t>
            </a:r>
            <a:r>
              <a:rPr lang="ru-RU" i="1" dirty="0"/>
              <a:t>Могилами у </a:t>
            </a:r>
            <a:r>
              <a:rPr lang="ru-RU" i="1" dirty="0" err="1"/>
              <a:t>полі</a:t>
            </a:r>
            <a:r>
              <a:rPr lang="ru-RU" i="1" dirty="0"/>
              <a:t> без </a:t>
            </a:r>
            <a:r>
              <a:rPr lang="ru-RU" i="1" dirty="0" err="1"/>
              <a:t>імен</a:t>
            </a:r>
            <a:r>
              <a:rPr lang="ru-RU" i="1" dirty="0"/>
              <a:t>...</a:t>
            </a:r>
            <a:r>
              <a:rPr lang="uk-UA" dirty="0"/>
              <a:t>                                                                                  </a:t>
            </a:r>
            <a:endParaRPr lang="ru-RU" dirty="0"/>
          </a:p>
          <a:p>
            <a:pPr algn="r">
              <a:buNone/>
            </a:pPr>
            <a:r>
              <a:rPr lang="ru-RU" b="1" i="1" dirty="0"/>
              <a:t>(</a:t>
            </a:r>
            <a:r>
              <a:rPr lang="ru-RU" b="1" i="1" dirty="0" err="1"/>
              <a:t>Ліна</a:t>
            </a:r>
            <a:r>
              <a:rPr lang="ru-RU" b="1" i="1" dirty="0"/>
              <a:t> Костенко, «Маруся </a:t>
            </a:r>
            <a:r>
              <a:rPr lang="ru-RU" b="1" i="1" dirty="0" err="1"/>
              <a:t>Чурай</a:t>
            </a:r>
            <a:r>
              <a:rPr lang="ru-RU" b="1" i="1" dirty="0"/>
              <a:t>»)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 smtClean="0"/>
              <a:t>1. Виникнення козацтва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Слово «</a:t>
            </a:r>
            <a:r>
              <a:rPr lang="ru-RU" dirty="0" err="1" smtClean="0"/>
              <a:t>козак</a:t>
            </a:r>
            <a:r>
              <a:rPr lang="ru-RU" dirty="0" smtClean="0"/>
              <a:t>» </a:t>
            </a:r>
            <a:r>
              <a:rPr lang="ru-RU" dirty="0" err="1" smtClean="0"/>
              <a:t>тюркського</a:t>
            </a:r>
            <a:r>
              <a:rPr lang="ru-RU" dirty="0" smtClean="0"/>
              <a:t> </a:t>
            </a:r>
            <a:r>
              <a:rPr lang="ru-RU" dirty="0" err="1" smtClean="0"/>
              <a:t>походження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означає</a:t>
            </a:r>
            <a:r>
              <a:rPr lang="ru-RU" dirty="0" smtClean="0"/>
              <a:t> «</a:t>
            </a:r>
            <a:r>
              <a:rPr lang="ru-RU" dirty="0" err="1" smtClean="0"/>
              <a:t>вільна</a:t>
            </a:r>
            <a:r>
              <a:rPr lang="ru-RU" dirty="0" smtClean="0"/>
              <a:t> </a:t>
            </a:r>
            <a:r>
              <a:rPr lang="ru-RU" dirty="0" err="1" smtClean="0"/>
              <a:t>людина</a:t>
            </a:r>
            <a:r>
              <a:rPr lang="ru-RU" dirty="0" smtClean="0"/>
              <a:t>», «страж», «</a:t>
            </a:r>
            <a:r>
              <a:rPr lang="ru-RU" dirty="0" err="1" smtClean="0"/>
              <a:t>конвоїр</a:t>
            </a:r>
            <a:r>
              <a:rPr lang="ru-RU" dirty="0" smtClean="0"/>
              <a:t>»,«</a:t>
            </a:r>
            <a:r>
              <a:rPr lang="ru-RU" dirty="0" err="1" smtClean="0"/>
              <a:t>воїн-найманець</a:t>
            </a:r>
            <a:r>
              <a:rPr lang="ru-RU" dirty="0" smtClean="0"/>
              <a:t>», «</a:t>
            </a:r>
            <a:r>
              <a:rPr lang="ru-RU" dirty="0" err="1" smtClean="0"/>
              <a:t>шукач</a:t>
            </a:r>
            <a:r>
              <a:rPr lang="ru-RU" dirty="0" smtClean="0"/>
              <a:t> </a:t>
            </a:r>
            <a:r>
              <a:rPr lang="ru-RU" dirty="0" err="1" smtClean="0"/>
              <a:t>пригод</a:t>
            </a:r>
            <a:r>
              <a:rPr lang="ru-RU" dirty="0" smtClean="0"/>
              <a:t>» </a:t>
            </a:r>
            <a:r>
              <a:rPr lang="ru-RU" dirty="0" err="1" smtClean="0"/>
              <a:t>тощо</a:t>
            </a:r>
            <a:r>
              <a:rPr lang="ru-RU" dirty="0" smtClean="0"/>
              <a:t>. </a:t>
            </a:r>
            <a:r>
              <a:rPr lang="ru-RU" dirty="0" err="1" smtClean="0"/>
              <a:t>Воно</a:t>
            </a:r>
            <a:r>
              <a:rPr lang="ru-RU" dirty="0" smtClean="0"/>
              <a:t> </a:t>
            </a:r>
            <a:r>
              <a:rPr lang="ru-RU" dirty="0" err="1" smtClean="0"/>
              <a:t>вживалося</a:t>
            </a:r>
            <a:r>
              <a:rPr lang="ru-RU" dirty="0" smtClean="0"/>
              <a:t> </a:t>
            </a:r>
            <a:r>
              <a:rPr lang="ru-RU" dirty="0" err="1" smtClean="0"/>
              <a:t>стосовно</a:t>
            </a:r>
            <a:r>
              <a:rPr lang="ru-RU" dirty="0" smtClean="0"/>
              <a:t> </a:t>
            </a:r>
            <a:r>
              <a:rPr lang="ru-RU" dirty="0" err="1" smtClean="0"/>
              <a:t>вільних</a:t>
            </a:r>
            <a:r>
              <a:rPr lang="ru-RU" dirty="0" smtClean="0"/>
              <a:t> людей, </a:t>
            </a:r>
            <a:r>
              <a:rPr lang="ru-RU" dirty="0" err="1" smtClean="0"/>
              <a:t>які</a:t>
            </a:r>
            <a:r>
              <a:rPr lang="ru-RU" dirty="0" smtClean="0"/>
              <a:t> населяли </a:t>
            </a:r>
            <a:r>
              <a:rPr lang="ru-RU" dirty="0" err="1" smtClean="0"/>
              <a:t>південноукраїнські</a:t>
            </a:r>
            <a:r>
              <a:rPr lang="ru-RU" dirty="0" smtClean="0"/>
              <a:t> степи. </a:t>
            </a:r>
            <a:r>
              <a:rPr lang="ru-RU" dirty="0" err="1" smtClean="0"/>
              <a:t>Унаслідок</a:t>
            </a:r>
            <a:r>
              <a:rPr lang="ru-RU" dirty="0" smtClean="0"/>
              <a:t> </a:t>
            </a:r>
            <a:r>
              <a:rPr lang="ru-RU" dirty="0" err="1" smtClean="0"/>
              <a:t>Національно-визвольної</a:t>
            </a:r>
            <a:r>
              <a:rPr lang="ru-RU" dirty="0" smtClean="0"/>
              <a:t> </a:t>
            </a:r>
            <a:r>
              <a:rPr lang="ru-RU" dirty="0" err="1" smtClean="0"/>
              <a:t>війни</a:t>
            </a:r>
            <a:r>
              <a:rPr lang="ru-RU" dirty="0" smtClean="0"/>
              <a:t> </a:t>
            </a:r>
            <a:r>
              <a:rPr lang="ru-RU" dirty="0" err="1" smtClean="0"/>
              <a:t>українського</a:t>
            </a:r>
            <a:r>
              <a:rPr lang="ru-RU" dirty="0" smtClean="0"/>
              <a:t> народу </a:t>
            </a:r>
            <a:r>
              <a:rPr lang="ru-RU" dirty="0" err="1" smtClean="0"/>
              <a:t>середини</a:t>
            </a:r>
            <a:r>
              <a:rPr lang="ru-RU" dirty="0" smtClean="0"/>
              <a:t> XVII ст. </a:t>
            </a:r>
            <a:r>
              <a:rPr lang="ru-RU" dirty="0" err="1" smtClean="0"/>
              <a:t>козацтво</a:t>
            </a:r>
            <a:r>
              <a:rPr lang="ru-RU" dirty="0" smtClean="0"/>
              <a:t> стало </a:t>
            </a:r>
            <a:r>
              <a:rPr lang="ru-RU" dirty="0" err="1" smtClean="0"/>
              <a:t>привілейованим</a:t>
            </a:r>
            <a:r>
              <a:rPr lang="ru-RU" dirty="0" smtClean="0"/>
              <a:t> </a:t>
            </a:r>
            <a:r>
              <a:rPr lang="ru-RU" dirty="0" smtClean="0"/>
              <a:t>станом.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Администратор\Desktop\639512326.jpg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6693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i="1" dirty="0" err="1" smtClean="0"/>
              <a:t>Опис</a:t>
            </a:r>
            <a:r>
              <a:rPr lang="ru-RU" sz="2000" b="1" i="1" dirty="0" smtClean="0"/>
              <a:t> </a:t>
            </a:r>
            <a:r>
              <a:rPr lang="ru-RU" sz="2000" b="1" i="1" dirty="0" err="1" smtClean="0"/>
              <a:t>природних</a:t>
            </a:r>
            <a:r>
              <a:rPr lang="ru-RU" sz="2000" b="1" i="1" dirty="0" smtClean="0"/>
              <a:t> </a:t>
            </a:r>
            <a:r>
              <a:rPr lang="ru-RU" sz="2000" b="1" i="1" dirty="0" err="1" smtClean="0"/>
              <a:t>багатств</a:t>
            </a:r>
            <a:r>
              <a:rPr lang="ru-RU" sz="2000" b="1" i="1" dirty="0" smtClean="0"/>
              <a:t> Дикого Поля </a:t>
            </a:r>
            <a:r>
              <a:rPr lang="ru-RU" sz="2000" b="1" i="1" dirty="0" err="1" smtClean="0"/>
              <a:t>Михайлом</a:t>
            </a:r>
            <a:r>
              <a:rPr lang="ru-RU" sz="2000" b="1" i="1" dirty="0" smtClean="0"/>
              <a:t> Литвином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uk-UA" dirty="0" smtClean="0"/>
              <a:t>Диких </a:t>
            </a:r>
            <a:r>
              <a:rPr lang="uk-UA" dirty="0" smtClean="0"/>
              <a:t>звірів і зубрів, диких коней і оленів така сила по лісах і полях, що на них полюють тільки задля шкіри, а м'ясо через велику їх кількість вики­дають, окрім спинної частини; ланей і диких кабанів навіть зовсім не вжива­ють. Дикі кози в такій великій кількості перебігають зимою зі степів до лісів,а влітку назад, що кожний селянин забиває їх до тисячі на рік. </a:t>
            </a:r>
            <a:r>
              <a:rPr lang="ru-RU" dirty="0" smtClean="0"/>
              <a:t>По берегах </a:t>
            </a:r>
            <a:r>
              <a:rPr lang="ru-RU" dirty="0" err="1" smtClean="0"/>
              <a:t>річок</a:t>
            </a:r>
            <a:r>
              <a:rPr lang="ru-RU" dirty="0" smtClean="0"/>
              <a:t> у </a:t>
            </a:r>
            <a:r>
              <a:rPr lang="ru-RU" dirty="0" err="1" smtClean="0"/>
              <a:t>великій</a:t>
            </a:r>
            <a:r>
              <a:rPr lang="ru-RU" dirty="0" smtClean="0"/>
              <a:t> </a:t>
            </a:r>
            <a:r>
              <a:rPr lang="ru-RU" dirty="0" err="1" smtClean="0"/>
              <a:t>кількості</a:t>
            </a:r>
            <a:r>
              <a:rPr lang="ru-RU" dirty="0" smtClean="0"/>
              <a:t> </a:t>
            </a:r>
            <a:r>
              <a:rPr lang="ru-RU" dirty="0" err="1" smtClean="0"/>
              <a:t>зустрічаються</a:t>
            </a:r>
            <a:r>
              <a:rPr lang="ru-RU" dirty="0" smtClean="0"/>
              <a:t> </a:t>
            </a:r>
            <a:r>
              <a:rPr lang="ru-RU" dirty="0" err="1" smtClean="0"/>
              <a:t>оселі</a:t>
            </a:r>
            <a:r>
              <a:rPr lang="ru-RU" dirty="0" smtClean="0"/>
              <a:t> </a:t>
            </a:r>
            <a:r>
              <a:rPr lang="ru-RU" dirty="0" err="1" smtClean="0"/>
              <a:t>бобрів</a:t>
            </a:r>
            <a:r>
              <a:rPr lang="ru-RU" dirty="0" smtClean="0"/>
              <a:t>. </a:t>
            </a:r>
            <a:r>
              <a:rPr lang="ru-RU" dirty="0" err="1" smtClean="0"/>
              <a:t>Птиці</a:t>
            </a:r>
            <a:r>
              <a:rPr lang="ru-RU" dirty="0" smtClean="0"/>
              <a:t> </a:t>
            </a:r>
            <a:r>
              <a:rPr lang="ru-RU" dirty="0" err="1" smtClean="0"/>
              <a:t>така</a:t>
            </a:r>
            <a:r>
              <a:rPr lang="ru-RU" dirty="0" smtClean="0"/>
              <a:t> </a:t>
            </a:r>
            <a:r>
              <a:rPr lang="ru-RU" dirty="0" err="1" smtClean="0"/>
              <a:t>дивовижна</a:t>
            </a:r>
            <a:r>
              <a:rPr lang="ru-RU" dirty="0" smtClean="0"/>
              <a:t> сила,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навесні</a:t>
            </a:r>
            <a:r>
              <a:rPr lang="ru-RU" dirty="0" smtClean="0"/>
              <a:t> </a:t>
            </a:r>
            <a:r>
              <a:rPr lang="ru-RU" dirty="0" err="1" smtClean="0"/>
              <a:t>хлопчаки</a:t>
            </a:r>
            <a:r>
              <a:rPr lang="ru-RU" dirty="0" smtClean="0"/>
              <a:t> </a:t>
            </a:r>
            <a:r>
              <a:rPr lang="ru-RU" dirty="0" err="1" smtClean="0"/>
              <a:t>назбирують</a:t>
            </a:r>
            <a:r>
              <a:rPr lang="ru-RU" dirty="0" smtClean="0"/>
              <a:t> </a:t>
            </a:r>
            <a:r>
              <a:rPr lang="ru-RU" dirty="0" err="1" smtClean="0"/>
              <a:t>цілі</a:t>
            </a:r>
            <a:r>
              <a:rPr lang="ru-RU" dirty="0" smtClean="0"/>
              <a:t> </a:t>
            </a:r>
            <a:r>
              <a:rPr lang="ru-RU" dirty="0" err="1" smtClean="0"/>
              <a:t>човни</a:t>
            </a:r>
            <a:r>
              <a:rPr lang="ru-RU" dirty="0" smtClean="0"/>
              <a:t> </a:t>
            </a:r>
            <a:r>
              <a:rPr lang="ru-RU" dirty="0" err="1" smtClean="0"/>
              <a:t>яєць</a:t>
            </a:r>
            <a:r>
              <a:rPr lang="ru-RU" dirty="0" smtClean="0"/>
              <a:t> диких </a:t>
            </a:r>
            <a:r>
              <a:rPr lang="ru-RU" dirty="0" err="1" smtClean="0"/>
              <a:t>качок,гусей</a:t>
            </a:r>
            <a:r>
              <a:rPr lang="ru-RU" dirty="0" smtClean="0"/>
              <a:t>, </a:t>
            </a:r>
            <a:r>
              <a:rPr lang="ru-RU" dirty="0" err="1" smtClean="0"/>
              <a:t>журавлів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лебедів</a:t>
            </a:r>
            <a:r>
              <a:rPr lang="ru-RU" dirty="0" smtClean="0"/>
              <a:t>, а </a:t>
            </a:r>
            <a:r>
              <a:rPr lang="ru-RU" dirty="0" err="1" smtClean="0"/>
              <a:t>пізніше</a:t>
            </a:r>
            <a:r>
              <a:rPr lang="ru-RU" dirty="0" smtClean="0"/>
              <a:t> </a:t>
            </a:r>
            <a:r>
              <a:rPr lang="ru-RU" dirty="0" err="1" smtClean="0"/>
              <a:t>їх</a:t>
            </a:r>
            <a:r>
              <a:rPr lang="ru-RU" dirty="0" smtClean="0"/>
              <a:t> </a:t>
            </a:r>
            <a:r>
              <a:rPr lang="ru-RU" dirty="0" err="1" smtClean="0"/>
              <a:t>виводками</a:t>
            </a:r>
            <a:r>
              <a:rPr lang="ru-RU" dirty="0" smtClean="0"/>
              <a:t> </a:t>
            </a:r>
            <a:r>
              <a:rPr lang="ru-RU" dirty="0" err="1" smtClean="0"/>
              <a:t>наповнюють</a:t>
            </a:r>
            <a:r>
              <a:rPr lang="ru-RU" dirty="0" smtClean="0"/>
              <a:t> </a:t>
            </a:r>
            <a:r>
              <a:rPr lang="ru-RU" dirty="0" err="1" smtClean="0"/>
              <a:t>курники</a:t>
            </a:r>
            <a:r>
              <a:rPr lang="ru-RU" dirty="0" smtClean="0"/>
              <a:t>. </a:t>
            </a:r>
            <a:r>
              <a:rPr lang="ru-RU" dirty="0" err="1" smtClean="0"/>
              <a:t>Вірлят</a:t>
            </a:r>
            <a:r>
              <a:rPr lang="ru-RU" dirty="0" smtClean="0"/>
              <a:t> </a:t>
            </a:r>
            <a:r>
              <a:rPr lang="ru-RU" dirty="0" err="1" smtClean="0"/>
              <a:t>зачиняють</a:t>
            </a:r>
            <a:r>
              <a:rPr lang="ru-RU" dirty="0" smtClean="0"/>
              <a:t> до </a:t>
            </a:r>
            <a:r>
              <a:rPr lang="ru-RU" dirty="0" err="1" smtClean="0"/>
              <a:t>кліток</a:t>
            </a:r>
            <a:r>
              <a:rPr lang="ru-RU" dirty="0" smtClean="0"/>
              <a:t> </a:t>
            </a:r>
            <a:r>
              <a:rPr lang="ru-RU" dirty="0" err="1" smtClean="0"/>
              <a:t>задля</a:t>
            </a:r>
            <a:r>
              <a:rPr lang="ru-RU" dirty="0" smtClean="0"/>
              <a:t> </a:t>
            </a:r>
            <a:r>
              <a:rPr lang="ru-RU" dirty="0" err="1" smtClean="0"/>
              <a:t>їх</a:t>
            </a:r>
            <a:r>
              <a:rPr lang="ru-RU" dirty="0" smtClean="0"/>
              <a:t> </a:t>
            </a:r>
            <a:r>
              <a:rPr lang="ru-RU" dirty="0" err="1" smtClean="0"/>
              <a:t>пір'я</a:t>
            </a:r>
            <a:r>
              <a:rPr lang="ru-RU" dirty="0" smtClean="0"/>
              <a:t>, </a:t>
            </a:r>
            <a:r>
              <a:rPr lang="ru-RU" dirty="0" err="1" smtClean="0"/>
              <a:t>котре</a:t>
            </a:r>
            <a:r>
              <a:rPr lang="ru-RU" dirty="0" smtClean="0"/>
              <a:t> </a:t>
            </a:r>
            <a:r>
              <a:rPr lang="ru-RU" dirty="0" err="1" smtClean="0"/>
              <a:t>чіпляють</a:t>
            </a:r>
            <a:r>
              <a:rPr lang="ru-RU" dirty="0" smtClean="0"/>
              <a:t> </a:t>
            </a:r>
            <a:r>
              <a:rPr lang="ru-RU" dirty="0" err="1" smtClean="0"/>
              <a:t>до</a:t>
            </a:r>
            <a:r>
              <a:rPr lang="ru-RU" dirty="0" smtClean="0"/>
              <a:t> </a:t>
            </a:r>
            <a:r>
              <a:rPr lang="ru-RU" dirty="0" err="1" smtClean="0"/>
              <a:t>стріл</a:t>
            </a:r>
            <a:r>
              <a:rPr lang="ru-RU" dirty="0" smtClean="0"/>
              <a:t>. </a:t>
            </a:r>
            <a:r>
              <a:rPr lang="ru-RU" dirty="0" err="1" smtClean="0"/>
              <a:t>Псів</a:t>
            </a:r>
            <a:r>
              <a:rPr lang="ru-RU" dirty="0" smtClean="0"/>
              <a:t> </a:t>
            </a:r>
            <a:r>
              <a:rPr lang="ru-RU" dirty="0" err="1" smtClean="0"/>
              <a:t>годують</a:t>
            </a:r>
            <a:r>
              <a:rPr lang="ru-RU" dirty="0" smtClean="0"/>
              <a:t> </a:t>
            </a:r>
            <a:r>
              <a:rPr lang="ru-RU" dirty="0" err="1" smtClean="0"/>
              <a:t>м'ясом</a:t>
            </a:r>
            <a:r>
              <a:rPr lang="ru-RU" dirty="0" smtClean="0"/>
              <a:t> диких </a:t>
            </a:r>
            <a:r>
              <a:rPr lang="ru-RU" dirty="0" err="1" smtClean="0"/>
              <a:t>звірів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рибою</a:t>
            </a:r>
            <a:r>
              <a:rPr lang="ru-RU" dirty="0" smtClean="0"/>
              <a:t>, </a:t>
            </a:r>
            <a:r>
              <a:rPr lang="ru-RU" dirty="0" err="1" smtClean="0"/>
              <a:t>бо</a:t>
            </a:r>
            <a:r>
              <a:rPr lang="ru-RU" dirty="0" smtClean="0"/>
              <a:t> ж </a:t>
            </a:r>
            <a:r>
              <a:rPr lang="ru-RU" dirty="0" err="1" smtClean="0"/>
              <a:t>річки</a:t>
            </a:r>
            <a:r>
              <a:rPr lang="ru-RU" dirty="0" smtClean="0"/>
              <a:t> </a:t>
            </a:r>
            <a:r>
              <a:rPr lang="ru-RU" dirty="0" err="1" smtClean="0"/>
              <a:t>переповнені</a:t>
            </a:r>
            <a:r>
              <a:rPr lang="ru-RU" dirty="0" smtClean="0"/>
              <a:t> </a:t>
            </a:r>
            <a:r>
              <a:rPr lang="ru-RU" dirty="0" err="1" smtClean="0"/>
              <a:t>неймовірною</a:t>
            </a:r>
            <a:r>
              <a:rPr lang="ru-RU" dirty="0" smtClean="0"/>
              <a:t> </a:t>
            </a:r>
            <a:r>
              <a:rPr lang="ru-RU" dirty="0" err="1" smtClean="0"/>
              <a:t>кількістю</a:t>
            </a:r>
            <a:r>
              <a:rPr lang="ru-RU" dirty="0" smtClean="0"/>
              <a:t> </a:t>
            </a:r>
            <a:r>
              <a:rPr lang="ru-RU" dirty="0" err="1" smtClean="0"/>
              <a:t>осетрів</a:t>
            </a:r>
            <a:r>
              <a:rPr lang="ru-RU" dirty="0" smtClean="0"/>
              <a:t> та </a:t>
            </a:r>
            <a:r>
              <a:rPr lang="ru-RU" dirty="0" err="1" smtClean="0"/>
              <a:t>іншими</a:t>
            </a:r>
            <a:r>
              <a:rPr lang="ru-RU" dirty="0" smtClean="0"/>
              <a:t> великими </a:t>
            </a:r>
            <a:r>
              <a:rPr lang="ru-RU" dirty="0" err="1" smtClean="0"/>
              <a:t>рибами</a:t>
            </a:r>
            <a:r>
              <a:rPr lang="ru-RU" dirty="0" smtClean="0"/>
              <a:t>.</a:t>
            </a:r>
          </a:p>
          <a:p>
            <a:pPr lvl="0"/>
            <a:r>
              <a:rPr lang="ru-RU" dirty="0" smtClean="0"/>
              <a:t>Є-RANOK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err="1" smtClean="0"/>
              <a:t>Запитання</a:t>
            </a:r>
            <a:r>
              <a:rPr lang="ru-RU" i="1" dirty="0" smtClean="0"/>
              <a:t> до документа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Яким</a:t>
            </a:r>
            <a:r>
              <a:rPr lang="ru-RU" dirty="0" smtClean="0"/>
              <a:t> </a:t>
            </a:r>
            <a:r>
              <a:rPr lang="ru-RU" dirty="0" err="1" smtClean="0"/>
              <a:t>є</a:t>
            </a:r>
            <a:r>
              <a:rPr lang="ru-RU" dirty="0" smtClean="0"/>
              <a:t> </a:t>
            </a:r>
            <a:r>
              <a:rPr lang="ru-RU" dirty="0" err="1" smtClean="0"/>
              <a:t>ставлення</a:t>
            </a:r>
            <a:r>
              <a:rPr lang="ru-RU" dirty="0" smtClean="0"/>
              <a:t> автора до того, про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він</a:t>
            </a:r>
            <a:r>
              <a:rPr lang="ru-RU" dirty="0" smtClean="0"/>
              <a:t> </a:t>
            </a:r>
            <a:r>
              <a:rPr lang="ru-RU" dirty="0" err="1" smtClean="0"/>
              <a:t>розповідає</a:t>
            </a:r>
            <a:r>
              <a:rPr lang="ru-RU" dirty="0" smtClean="0"/>
              <a:t>? </a:t>
            </a:r>
            <a:r>
              <a:rPr lang="ru-RU" dirty="0" err="1" smtClean="0"/>
              <a:t>Чому</a:t>
            </a:r>
            <a:r>
              <a:rPr lang="ru-RU" dirty="0" smtClean="0"/>
              <a:t> </a:t>
            </a:r>
            <a:r>
              <a:rPr lang="ru-RU" dirty="0" err="1" smtClean="0"/>
              <a:t>ви</a:t>
            </a:r>
            <a:r>
              <a:rPr lang="ru-RU" dirty="0" smtClean="0"/>
              <a:t> так </a:t>
            </a:r>
            <a:r>
              <a:rPr lang="ru-RU" dirty="0" err="1" smtClean="0"/>
              <a:t>вважаєте</a:t>
            </a:r>
            <a:r>
              <a:rPr lang="ru-RU" dirty="0" smtClean="0"/>
              <a:t>?</a:t>
            </a:r>
          </a:p>
          <a:p>
            <a:r>
              <a:rPr lang="ru-RU" dirty="0" smtClean="0"/>
              <a:t>Чим </a:t>
            </a:r>
            <a:r>
              <a:rPr lang="ru-RU" dirty="0" err="1" smtClean="0"/>
              <a:t>приваблювало</a:t>
            </a:r>
            <a:r>
              <a:rPr lang="ru-RU" dirty="0" smtClean="0"/>
              <a:t> </a:t>
            </a:r>
            <a:r>
              <a:rPr lang="ru-RU" dirty="0" err="1" smtClean="0"/>
              <a:t>Дике</a:t>
            </a:r>
            <a:r>
              <a:rPr lang="ru-RU" dirty="0" smtClean="0"/>
              <a:t> Поле </a:t>
            </a:r>
            <a:r>
              <a:rPr lang="ru-RU" dirty="0" err="1" smtClean="0"/>
              <a:t>українців</a:t>
            </a:r>
            <a:r>
              <a:rPr lang="ru-RU" dirty="0" smtClean="0"/>
              <a:t>?</a:t>
            </a:r>
          </a:p>
          <a:p>
            <a:r>
              <a:rPr lang="ru-RU" dirty="0" err="1" smtClean="0"/>
              <a:t>Яким</a:t>
            </a:r>
            <a:r>
              <a:rPr lang="ru-RU" dirty="0" smtClean="0"/>
              <a:t> видам </a:t>
            </a:r>
            <a:r>
              <a:rPr lang="ru-RU" dirty="0" err="1" smtClean="0"/>
              <a:t>господарювання</a:t>
            </a:r>
            <a:r>
              <a:rPr lang="ru-RU" dirty="0" smtClean="0"/>
              <a:t> </a:t>
            </a:r>
            <a:r>
              <a:rPr lang="ru-RU" dirty="0" err="1" smtClean="0"/>
              <a:t>сприяли</a:t>
            </a:r>
            <a:r>
              <a:rPr lang="ru-RU" dirty="0" smtClean="0"/>
              <a:t> </a:t>
            </a:r>
            <a:r>
              <a:rPr lang="ru-RU" dirty="0" err="1" smtClean="0"/>
              <a:t>природні</a:t>
            </a:r>
            <a:r>
              <a:rPr lang="ru-RU" dirty="0" smtClean="0"/>
              <a:t> </a:t>
            </a:r>
            <a:r>
              <a:rPr lang="ru-RU" dirty="0" err="1" smtClean="0"/>
              <a:t>багатства</a:t>
            </a:r>
            <a:r>
              <a:rPr lang="ru-RU" dirty="0" smtClean="0"/>
              <a:t> </a:t>
            </a:r>
            <a:r>
              <a:rPr lang="ru-RU" dirty="0" smtClean="0"/>
              <a:t>Дикого </a:t>
            </a:r>
            <a:r>
              <a:rPr lang="ru-RU" dirty="0" smtClean="0"/>
              <a:t>Поля?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Проводи на Січ</a:t>
            </a:r>
            <a:endParaRPr lang="ru-RU" dirty="0"/>
          </a:p>
        </p:txBody>
      </p:sp>
      <p:pic>
        <p:nvPicPr>
          <p:cNvPr id="1026" name="Picture 2" descr="D:\іст Укр 8 кл\коз рухи 20-30 рр 17 ст портрети\повстання Трясил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762000" y="1986756"/>
            <a:ext cx="7620000" cy="4286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Татари женуть ясир</a:t>
            </a:r>
            <a:endParaRPr lang="ru-RU" dirty="0"/>
          </a:p>
        </p:txBody>
      </p:sp>
      <p:pic>
        <p:nvPicPr>
          <p:cNvPr id="2050" name="Picture 2" descr="I:\татари женуть ясир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772816"/>
            <a:ext cx="3672408" cy="4536504"/>
          </a:xfrm>
          <a:prstGeom prst="rect">
            <a:avLst/>
          </a:prstGeom>
          <a:noFill/>
        </p:spPr>
      </p:pic>
      <p:pic>
        <p:nvPicPr>
          <p:cNvPr id="2051" name="Picture 3" descr="I:\derevoryt-jasyr-560x38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844824"/>
            <a:ext cx="4038600" cy="43924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DEE9D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69</TotalTime>
  <Words>529</Words>
  <Application>Microsoft Office PowerPoint</Application>
  <PresentationFormat>Экран (4:3)</PresentationFormat>
  <Paragraphs>50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Поток</vt:lpstr>
      <vt:lpstr>Виникнення українського козацтва</vt:lpstr>
      <vt:lpstr>Очікувані результати. </vt:lpstr>
      <vt:lpstr>Слайд 3</vt:lpstr>
      <vt:lpstr>1. Виникнення козацтва </vt:lpstr>
      <vt:lpstr>Слайд 5</vt:lpstr>
      <vt:lpstr>Опис природних багатств Дикого Поля Михайлом Литвином </vt:lpstr>
      <vt:lpstr>Запитання до документа </vt:lpstr>
      <vt:lpstr>Проводи на Січ</vt:lpstr>
      <vt:lpstr>Татари женуть ясир</vt:lpstr>
      <vt:lpstr>Кафа</vt:lpstr>
      <vt:lpstr>Слайд 11</vt:lpstr>
      <vt:lpstr>Павло Загребельний </vt:lpstr>
      <vt:lpstr>РОКСОЛАНА</vt:lpstr>
      <vt:lpstr>Акровірш «Роксолана».</vt:lpstr>
      <vt:lpstr>Слайд 15</vt:lpstr>
      <vt:lpstr> П. Загребельний</vt:lpstr>
      <vt:lpstr>ДОМАШНЄ ЗАВДАННЯ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Виникнення українського козацтва</dc:title>
  <dc:creator>Admin</dc:creator>
  <cp:lastModifiedBy>Admin</cp:lastModifiedBy>
  <cp:revision>8</cp:revision>
  <dcterms:created xsi:type="dcterms:W3CDTF">2017-05-14T14:50:27Z</dcterms:created>
  <dcterms:modified xsi:type="dcterms:W3CDTF">2017-05-14T15:59:28Z</dcterms:modified>
</cp:coreProperties>
</file>