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60" r:id="rId5"/>
    <p:sldId id="262" r:id="rId6"/>
    <p:sldId id="258" r:id="rId7"/>
    <p:sldId id="259" r:id="rId8"/>
    <p:sldId id="261" r:id="rId9"/>
    <p:sldId id="263" r:id="rId10"/>
    <p:sldId id="279" r:id="rId11"/>
    <p:sldId id="265" r:id="rId12"/>
    <p:sldId id="264" r:id="rId13"/>
    <p:sldId id="266" r:id="rId14"/>
    <p:sldId id="267" r:id="rId15"/>
    <p:sldId id="280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EA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100;&#1073;&#1080;&#1085;&#1072;\Desktop\&#1044;&#1077;&#1083;&#1080;&#1090;&#1100;%20&#1096;&#1082;&#1091;&#1088;&#1091;%20&#1085;&#1077;&#1091;&#1073;&#1080;&#1090;&#1086;&#1075;&#1086;%20&#1084;&#1077;&#1076;&#1074;&#1077;&#1076;&#1103;.mp4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100;&#1073;&#1080;&#1085;&#1072;\Desktop\&#1050;&#1072;&#1082;%20&#1073;&#1077;&#1083;&#1082;&#1072;%20&#1074;%20&#1082;&#1086;&#1083;&#1077;&#1089;&#1077;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100;&#1073;&#1080;&#1085;&#1072;\Desktop\&#1055;&#1086;&#1075;&#1085;&#1072;&#1090;&#1100;&#1089;&#1103;%20&#1079;&#1072;%20&#1076;&#1074;&#1091;&#1084;&#1103;%20&#1079;&#1072;&#1081;&#1094;&#1072;&#1084;&#1080;.mp4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100;&#1073;&#1080;&#1085;&#1072;\Desktop\&#1055;&#1086;&#1082;&#1072;&#1079;&#1072;&#1090;&#1100;,%20&#1075;&#1076;&#1077;%20&#1088;&#1072;&#1082;&#1080;%20&#1079;&#1080;&#1084;&#1091;&#1102;&#1090;.mp4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889248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Arial Black" pitchFamily="34" charset="0"/>
              </a:rPr>
              <a:t>Ознайомлення </a:t>
            </a:r>
            <a:br>
              <a:rPr lang="ru-RU" sz="6600" b="1" dirty="0" smtClean="0">
                <a:latin typeface="Arial Black" pitchFamily="34" charset="0"/>
              </a:rPr>
            </a:br>
            <a:r>
              <a:rPr lang="ru-RU" sz="6600" b="1" dirty="0" err="1" smtClean="0">
                <a:latin typeface="Arial Black" pitchFamily="34" charset="0"/>
              </a:rPr>
              <a:t>з</a:t>
            </a:r>
            <a:r>
              <a:rPr lang="ru-RU" sz="6600" b="1" dirty="0" smtClean="0">
                <a:latin typeface="Arial Black" pitchFamily="34" charset="0"/>
              </a:rPr>
              <a:t> </a:t>
            </a:r>
            <a:r>
              <a:rPr lang="ru-RU" sz="6600" b="1" dirty="0" err="1" smtClean="0">
                <a:latin typeface="Arial Black" pitchFamily="34" charset="0"/>
              </a:rPr>
              <a:t>фразеологізмами</a:t>
            </a:r>
            <a:endParaRPr lang="ru-RU" sz="66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err="1" smtClean="0">
                <a:latin typeface="Arial Black" pitchFamily="34" charset="0"/>
              </a:rPr>
              <a:t>Гра</a:t>
            </a:r>
            <a:r>
              <a:rPr lang="ru-RU" sz="6000" dirty="0" smtClean="0">
                <a:latin typeface="Arial Black" pitchFamily="34" charset="0"/>
              </a:rPr>
              <a:t> «</a:t>
            </a:r>
            <a:r>
              <a:rPr lang="ru-RU" sz="6000" dirty="0" err="1" smtClean="0">
                <a:latin typeface="Arial Black" pitchFamily="34" charset="0"/>
              </a:rPr>
              <a:t>Творче</a:t>
            </a:r>
            <a:r>
              <a:rPr lang="ru-RU" sz="6000" dirty="0" smtClean="0">
                <a:latin typeface="Arial Black" pitchFamily="34" charset="0"/>
              </a:rPr>
              <a:t> </a:t>
            </a:r>
            <a:r>
              <a:rPr lang="ru-RU" sz="6000" dirty="0" err="1" smtClean="0">
                <a:latin typeface="Arial Black" pitchFamily="34" charset="0"/>
              </a:rPr>
              <a:t>конструювання</a:t>
            </a:r>
            <a:r>
              <a:rPr lang="ru-RU" sz="6000" dirty="0" smtClean="0">
                <a:latin typeface="Arial Black" pitchFamily="34" charset="0"/>
              </a:rPr>
              <a:t>»</a:t>
            </a:r>
            <a:endParaRPr lang="ru-RU" sz="6000" dirty="0">
              <a:latin typeface="Arial Black" pitchFamily="34" charset="0"/>
            </a:endParaRPr>
          </a:p>
        </p:txBody>
      </p:sp>
      <p:pic>
        <p:nvPicPr>
          <p:cNvPr id="1026" name="Picture 2" descr="Картинки по запросу конструювання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80928"/>
            <a:ext cx="4857750" cy="361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6669360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Arial Black" pitchFamily="34" charset="0"/>
              </a:rPr>
              <a:t>Сидіти в       стінах; </a:t>
            </a:r>
          </a:p>
          <a:p>
            <a:r>
              <a:rPr lang="uk-UA" sz="3600" dirty="0" smtClean="0">
                <a:latin typeface="Arial Black" pitchFamily="34" charset="0"/>
              </a:rPr>
              <a:t>як свої       пальців;</a:t>
            </a:r>
          </a:p>
          <a:p>
            <a:r>
              <a:rPr lang="uk-UA" sz="3600" dirty="0" smtClean="0">
                <a:latin typeface="Arial Black" pitchFamily="34" charset="0"/>
              </a:rPr>
              <a:t>          дорогою обійти;</a:t>
            </a:r>
          </a:p>
          <a:p>
            <a:r>
              <a:rPr lang="uk-UA" sz="3600" dirty="0" smtClean="0">
                <a:latin typeface="Arial Black" pitchFamily="34" charset="0"/>
              </a:rPr>
              <a:t>за         кроки;</a:t>
            </a:r>
          </a:p>
          <a:p>
            <a:r>
              <a:rPr lang="uk-UA" sz="3600" dirty="0" smtClean="0">
                <a:latin typeface="Arial Black" pitchFamily="34" charset="0"/>
              </a:rPr>
              <a:t>                не ждуть;</a:t>
            </a:r>
          </a:p>
          <a:p>
            <a:r>
              <a:rPr lang="uk-UA" sz="3600" dirty="0" smtClean="0">
                <a:latin typeface="Arial Black" pitchFamily="34" charset="0"/>
              </a:rPr>
              <a:t>потрібний як возу        колесо;</a:t>
            </a:r>
          </a:p>
          <a:p>
            <a:r>
              <a:rPr lang="uk-UA" sz="3600" dirty="0" smtClean="0">
                <a:latin typeface="Arial Black" pitchFamily="34" charset="0"/>
              </a:rPr>
              <a:t>       раз відмір, а         відріж;</a:t>
            </a:r>
          </a:p>
          <a:p>
            <a:r>
              <a:rPr lang="uk-UA" sz="3600" dirty="0" smtClean="0">
                <a:latin typeface="Arial Black" pitchFamily="34" charset="0"/>
              </a:rPr>
              <a:t>на всі       сторони;</a:t>
            </a:r>
          </a:p>
          <a:p>
            <a:r>
              <a:rPr lang="uk-UA" sz="3600" dirty="0" smtClean="0">
                <a:latin typeface="Arial Black" pitchFamily="34" charset="0"/>
              </a:rPr>
              <a:t>        п</a:t>
            </a:r>
            <a:r>
              <a:rPr lang="en-US" sz="3600" dirty="0" smtClean="0">
                <a:latin typeface="Arial Black" pitchFamily="34" charset="0"/>
              </a:rPr>
              <a:t>’</a:t>
            </a:r>
            <a:r>
              <a:rPr lang="uk-UA" sz="3600" dirty="0" err="1" smtClean="0">
                <a:latin typeface="Arial Black" pitchFamily="34" charset="0"/>
              </a:rPr>
              <a:t>ятниць</a:t>
            </a:r>
            <a:r>
              <a:rPr lang="uk-UA" sz="3600" dirty="0" smtClean="0">
                <a:latin typeface="Arial Black" pitchFamily="34" charset="0"/>
              </a:rPr>
              <a:t> на тиждень.</a:t>
            </a:r>
          </a:p>
          <a:p>
            <a:pPr>
              <a:buNone/>
            </a:pPr>
            <a:endParaRPr lang="uk-UA" sz="2400" dirty="0" smtClean="0"/>
          </a:p>
        </p:txBody>
      </p:sp>
      <p:sp>
        <p:nvSpPr>
          <p:cNvPr id="4" name="Овал 3"/>
          <p:cNvSpPr/>
          <p:nvPr/>
        </p:nvSpPr>
        <p:spPr>
          <a:xfrm>
            <a:off x="2843808" y="260648"/>
            <a:ext cx="86409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4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83768" y="908720"/>
            <a:ext cx="86409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5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83568" y="1556792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10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331640" y="2204864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2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1560" y="2852936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7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835696" y="2852936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1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20072" y="3573016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5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7544" y="4221088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1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04048" y="4221088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7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95736" y="4869160"/>
            <a:ext cx="86409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4</a:t>
            </a:r>
            <a:endParaRPr lang="ru-RU" sz="3000" dirty="0">
              <a:latin typeface="Arial Black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39552" y="5517232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Arial Black" pitchFamily="34" charset="0"/>
              </a:rPr>
              <a:t>7</a:t>
            </a:r>
            <a:endParaRPr lang="ru-RU" sz="3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>
                <a:latin typeface="Arial Black" pitchFamily="34" charset="0"/>
              </a:rPr>
              <a:t>Фізкультхвилинка</a:t>
            </a:r>
            <a:endParaRPr lang="ru-RU" sz="6000" dirty="0">
              <a:latin typeface="Arial Black" pitchFamily="34" charset="0"/>
            </a:endParaRPr>
          </a:p>
        </p:txBody>
      </p:sp>
      <p:pic>
        <p:nvPicPr>
          <p:cNvPr id="4" name="Содержимое 3" descr="poplav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7431168" cy="4947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889248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Arial Black" pitchFamily="34" charset="0"/>
              </a:rPr>
              <a:t>Ознайомлення </a:t>
            </a:r>
            <a:br>
              <a:rPr lang="ru-RU" sz="6600" b="1" dirty="0" smtClean="0">
                <a:latin typeface="Arial Black" pitchFamily="34" charset="0"/>
              </a:rPr>
            </a:br>
            <a:r>
              <a:rPr lang="ru-RU" sz="6600" b="1" dirty="0" err="1" smtClean="0">
                <a:latin typeface="Arial Black" pitchFamily="34" charset="0"/>
              </a:rPr>
              <a:t>з</a:t>
            </a:r>
            <a:r>
              <a:rPr lang="ru-RU" sz="6600" b="1" dirty="0" smtClean="0">
                <a:latin typeface="Arial Black" pitchFamily="34" charset="0"/>
              </a:rPr>
              <a:t> </a:t>
            </a:r>
            <a:r>
              <a:rPr lang="ru-RU" sz="6600" b="1" dirty="0" err="1" smtClean="0">
                <a:latin typeface="Arial Black" pitchFamily="34" charset="0"/>
              </a:rPr>
              <a:t>фразеологізмами</a:t>
            </a:r>
            <a:endParaRPr lang="ru-RU" sz="66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>
            <a:noAutofit/>
          </a:bodyPr>
          <a:lstStyle/>
          <a:p>
            <a:r>
              <a:rPr lang="uk-UA" sz="8800" dirty="0" smtClean="0">
                <a:latin typeface="Arial Black" pitchFamily="34" charset="0"/>
              </a:rPr>
              <a:t>Виконання вправи </a:t>
            </a:r>
            <a:br>
              <a:rPr lang="uk-UA" sz="8800" dirty="0" smtClean="0">
                <a:latin typeface="Arial Black" pitchFamily="34" charset="0"/>
              </a:rPr>
            </a:br>
            <a:r>
              <a:rPr lang="uk-UA" sz="8800" dirty="0" smtClean="0">
                <a:latin typeface="Arial Black" pitchFamily="34" charset="0"/>
              </a:rPr>
              <a:t>127</a:t>
            </a:r>
            <a:endParaRPr lang="ru-RU" sz="8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889248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Arial Black" pitchFamily="34" charset="0"/>
              </a:rPr>
              <a:t>Ознайомлення </a:t>
            </a:r>
            <a:br>
              <a:rPr lang="ru-RU" sz="6600" b="1" dirty="0" smtClean="0">
                <a:latin typeface="Arial Black" pitchFamily="34" charset="0"/>
              </a:rPr>
            </a:br>
            <a:r>
              <a:rPr lang="ru-RU" sz="6600" b="1" dirty="0" err="1" smtClean="0">
                <a:latin typeface="Arial Black" pitchFamily="34" charset="0"/>
              </a:rPr>
              <a:t>з</a:t>
            </a:r>
            <a:r>
              <a:rPr lang="ru-RU" sz="6600" b="1" dirty="0" smtClean="0">
                <a:latin typeface="Arial Black" pitchFamily="34" charset="0"/>
              </a:rPr>
              <a:t> </a:t>
            </a:r>
            <a:r>
              <a:rPr lang="ru-RU" sz="6600" b="1" dirty="0" err="1" smtClean="0">
                <a:latin typeface="Arial Black" pitchFamily="34" charset="0"/>
              </a:rPr>
              <a:t>фразеологізмами</a:t>
            </a:r>
            <a:endParaRPr lang="ru-RU" sz="66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Делить шкуру неубитого медвед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Arial Black" pitchFamily="34" charset="0"/>
              </a:rPr>
              <a:t>Розподіляти прибуток від іще незробленої справи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Содержимое 3" descr="bear-grizzly-bear-wallpaper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88840"/>
            <a:ext cx="8110656" cy="50691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ак белка в колесе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dirty="0" smtClean="0">
                <a:latin typeface="Arial Black" pitchFamily="34" charset="0"/>
              </a:rPr>
              <a:t>Бути дуже зайнятим, постійно в клопотах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Содержимое 3" descr="image_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787285"/>
            <a:ext cx="6332087" cy="50707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96952"/>
            <a:ext cx="8697144" cy="1143000"/>
          </a:xfrm>
        </p:spPr>
        <p:txBody>
          <a:bodyPr>
            <a:noAutofit/>
          </a:bodyPr>
          <a:lstStyle/>
          <a:p>
            <a:pPr algn="r"/>
            <a:r>
              <a:rPr lang="uk-UA" sz="5400" b="1" dirty="0" err="1" smtClean="0">
                <a:latin typeface="Arial Black" pitchFamily="34" charset="0"/>
                <a:cs typeface="Aharoni" pitchFamily="2" charset="-79"/>
              </a:rPr>
              <a:t>“Фразеологізми</a:t>
            </a:r>
            <a:r>
              <a:rPr lang="uk-UA" sz="5400" b="1" dirty="0" smtClean="0">
                <a:latin typeface="Arial Black" pitchFamily="34" charset="0"/>
                <a:cs typeface="Aharoni" pitchFamily="2" charset="-79"/>
              </a:rPr>
              <a:t>  </a:t>
            </a:r>
            <a:r>
              <a:rPr lang="uk-UA" sz="5400" b="1" dirty="0" smtClean="0">
                <a:latin typeface="Arial Black" pitchFamily="34" charset="0"/>
                <a:cs typeface="Aharoni" pitchFamily="2" charset="-79"/>
              </a:rPr>
              <a:t>– це скарби нашої мови й народного </a:t>
            </a:r>
            <a:r>
              <a:rPr lang="uk-UA" sz="5400" b="1" dirty="0" err="1" smtClean="0">
                <a:latin typeface="Arial Black" pitchFamily="34" charset="0"/>
                <a:cs typeface="Aharoni" pitchFamily="2" charset="-79"/>
              </a:rPr>
              <a:t>досвіду”</a:t>
            </a:r>
            <a:r>
              <a:rPr lang="uk-UA" sz="5400" b="1" dirty="0" smtClean="0">
                <a:latin typeface="Arial Black" pitchFamily="34" charset="0"/>
                <a:cs typeface="Aharoni" pitchFamily="2" charset="-79"/>
              </a:rPr>
              <a:t>. </a:t>
            </a:r>
            <a:r>
              <a:rPr lang="ru-RU" sz="5400" b="1" dirty="0" smtClean="0">
                <a:latin typeface="Arial Black" pitchFamily="34" charset="0"/>
                <a:cs typeface="Aharoni" pitchFamily="2" charset="-79"/>
              </a:rPr>
              <a:t/>
            </a:r>
            <a:br>
              <a:rPr lang="ru-RU" sz="5400" b="1" dirty="0" smtClean="0">
                <a:latin typeface="Arial Black" pitchFamily="34" charset="0"/>
                <a:cs typeface="Aharoni" pitchFamily="2" charset="-79"/>
              </a:rPr>
            </a:br>
            <a:r>
              <a:rPr lang="uk-UA" b="1" dirty="0" smtClean="0">
                <a:latin typeface="Arial Black" pitchFamily="34" charset="0"/>
              </a:rPr>
              <a:t>                                                                         І.Я.Франко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огнаться за двумя зайцам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uk-UA" sz="4000" dirty="0" smtClean="0">
                <a:latin typeface="Arial Black" pitchFamily="34" charset="0"/>
              </a:rPr>
              <a:t>Намагатися одночасно виконати два завдання, дві справи </a:t>
            </a:r>
            <a:endParaRPr lang="ru-RU" sz="4000" dirty="0">
              <a:latin typeface="Arial Black" pitchFamily="34" charset="0"/>
            </a:endParaRPr>
          </a:p>
        </p:txBody>
      </p:sp>
      <p:pic>
        <p:nvPicPr>
          <p:cNvPr id="4" name="Содержимое 3" descr="1342918666_zaya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6698" y="1600200"/>
            <a:ext cx="5770603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оказать, где раки зимуют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uk-UA" dirty="0" smtClean="0">
                <a:latin typeface="Arial Black" pitchFamily="34" charset="0"/>
              </a:rPr>
              <a:t>Провчити, суворо наказати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Содержимое 3" descr="1350886595_rechnoj-rak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844824"/>
            <a:ext cx="5767990" cy="457367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uk-UA" sz="6000" dirty="0" smtClean="0">
                <a:latin typeface="Arial Black" pitchFamily="34" charset="0"/>
              </a:rPr>
              <a:t>Гра </a:t>
            </a:r>
            <a:r>
              <a:rPr lang="uk-UA" sz="6000" dirty="0" err="1" smtClean="0">
                <a:latin typeface="Arial Black" pitchFamily="34" charset="0"/>
              </a:rPr>
              <a:t>“Лінгвістичний</a:t>
            </a:r>
            <a:r>
              <a:rPr lang="uk-UA" sz="6000" dirty="0" smtClean="0">
                <a:latin typeface="Arial Black" pitchFamily="34" charset="0"/>
              </a:rPr>
              <a:t> </a:t>
            </a:r>
            <a:r>
              <a:rPr lang="uk-UA" sz="6000" dirty="0" err="1" smtClean="0">
                <a:latin typeface="Arial Black" pitchFamily="34" charset="0"/>
              </a:rPr>
              <a:t>баскетбол”</a:t>
            </a:r>
            <a:endParaRPr lang="ru-RU" sz="6000" dirty="0">
              <a:latin typeface="Arial Black" pitchFamily="34" charset="0"/>
            </a:endParaRPr>
          </a:p>
        </p:txBody>
      </p:sp>
      <p:pic>
        <p:nvPicPr>
          <p:cNvPr id="4" name="Содержимое 3" descr="58b4414eb0a84.imag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3212976"/>
            <a:ext cx="4245069" cy="33865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5400" dirty="0" smtClean="0">
                <a:latin typeface="Arial Black" pitchFamily="34" charset="0"/>
              </a:rPr>
              <a:t>Домашнє завдання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230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600" dirty="0" smtClean="0">
                <a:latin typeface="Arial Black" pitchFamily="34" charset="0"/>
              </a:rPr>
              <a:t>Записати 3 фразеологізми, пояснити їхнє значення 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42d9373a19d4094c55b7dd80c37ed3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115973" cy="4525963"/>
          </a:xfrm>
        </p:spPr>
      </p:pic>
      <p:pic>
        <p:nvPicPr>
          <p:cNvPr id="1026" name="Picture 2" descr="C:\Users\Альбина\Desktop\larg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2265" y="2615332"/>
            <a:ext cx="5051735" cy="4242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143000"/>
          </a:xfrm>
        </p:spPr>
        <p:txBody>
          <a:bodyPr>
            <a:noAutofit/>
          </a:bodyPr>
          <a:lstStyle/>
          <a:p>
            <a:r>
              <a:rPr lang="uk-UA" sz="8000" dirty="0" smtClean="0">
                <a:latin typeface="Arial Black" pitchFamily="34" charset="0"/>
              </a:rPr>
              <a:t>Відгадування загадки</a:t>
            </a:r>
            <a:endParaRPr lang="ru-RU" sz="8000" dirty="0">
              <a:latin typeface="Arial Black" pitchFamily="34" charset="0"/>
            </a:endParaRPr>
          </a:p>
        </p:txBody>
      </p:sp>
      <p:pic>
        <p:nvPicPr>
          <p:cNvPr id="3074" name="Picture 2" descr="C:\Users\Альбина\Desktop\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212976"/>
            <a:ext cx="4458072" cy="3343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889248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Arial Black" pitchFamily="34" charset="0"/>
              </a:rPr>
              <a:t>Ознайомлення </a:t>
            </a:r>
            <a:br>
              <a:rPr lang="ru-RU" sz="6600" b="1" dirty="0" smtClean="0">
                <a:latin typeface="Arial Black" pitchFamily="34" charset="0"/>
              </a:rPr>
            </a:br>
            <a:r>
              <a:rPr lang="ru-RU" sz="6600" b="1" dirty="0" err="1" smtClean="0">
                <a:latin typeface="Arial Black" pitchFamily="34" charset="0"/>
              </a:rPr>
              <a:t>з</a:t>
            </a:r>
            <a:r>
              <a:rPr lang="ru-RU" sz="6600" b="1" dirty="0" smtClean="0">
                <a:latin typeface="Arial Black" pitchFamily="34" charset="0"/>
              </a:rPr>
              <a:t> </a:t>
            </a:r>
            <a:r>
              <a:rPr lang="ru-RU" sz="6600" b="1" dirty="0" err="1" smtClean="0">
                <a:latin typeface="Arial Black" pitchFamily="34" charset="0"/>
              </a:rPr>
              <a:t>фразеологізмами</a:t>
            </a:r>
            <a:endParaRPr lang="ru-RU" sz="66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uk-UA" sz="8000" dirty="0" smtClean="0">
                <a:latin typeface="Arial Black" pitchFamily="34" charset="0"/>
              </a:rPr>
              <a:t>Гра </a:t>
            </a:r>
            <a:r>
              <a:rPr lang="uk-UA" sz="8000" dirty="0" err="1" smtClean="0">
                <a:latin typeface="Arial Black" pitchFamily="34" charset="0"/>
              </a:rPr>
              <a:t>“Мікрофон”</a:t>
            </a:r>
            <a:endParaRPr lang="ru-RU" sz="8000" dirty="0">
              <a:latin typeface="Arial Black" pitchFamily="34" charset="0"/>
            </a:endParaRPr>
          </a:p>
        </p:txBody>
      </p:sp>
      <p:pic>
        <p:nvPicPr>
          <p:cNvPr id="4" name="Содержимое 3" descr="56222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2996952"/>
            <a:ext cx="3498304" cy="34983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60783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6324695" cy="4941168"/>
          </a:xfrm>
        </p:spPr>
      </p:pic>
      <p:pic>
        <p:nvPicPr>
          <p:cNvPr id="4098" name="Picture 2" descr="C:\Users\Альбина\Desktop\img_56e660f4af99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797152"/>
            <a:ext cx="2534815" cy="1861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4824536" cy="2952328"/>
          </a:xfrm>
        </p:spPr>
        <p:txBody>
          <a:bodyPr>
            <a:noAutofit/>
          </a:bodyPr>
          <a:lstStyle/>
          <a:p>
            <a:r>
              <a:rPr lang="uk-UA" sz="5400" dirty="0" err="1" smtClean="0">
                <a:latin typeface="Arial Black" pitchFamily="34" charset="0"/>
              </a:rPr>
              <a:t>“Що</a:t>
            </a:r>
            <a:r>
              <a:rPr lang="uk-UA" sz="5400" dirty="0" smtClean="0">
                <a:latin typeface="Arial Black" pitchFamily="34" charset="0"/>
              </a:rPr>
              <a:t> каже баба </a:t>
            </a:r>
            <a:r>
              <a:rPr lang="uk-UA" sz="5400" dirty="0" err="1" smtClean="0">
                <a:latin typeface="Arial Black" pitchFamily="34" charset="0"/>
              </a:rPr>
              <a:t>Маруся”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5122" name="Picture 2" descr="C:\Users\Альбина\Desktop\reading_jp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8292" y="2924944"/>
            <a:ext cx="3736822" cy="3631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127</Words>
  <Application>Microsoft Office PowerPoint</Application>
  <PresentationFormat>Экран (4:3)</PresentationFormat>
  <Paragraphs>38</Paragraphs>
  <Slides>25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Ознайомлення  з фразеологізмами</vt:lpstr>
      <vt:lpstr>“Фразеологізми  – це скарби нашої мови й народного досвіду”.                                                                           І.Я.Франко </vt:lpstr>
      <vt:lpstr>Слайд 3</vt:lpstr>
      <vt:lpstr>Відгадування загадки</vt:lpstr>
      <vt:lpstr>Ознайомлення  з фразеологізмами</vt:lpstr>
      <vt:lpstr>Гра “Мікрофон”</vt:lpstr>
      <vt:lpstr>Слайд 7</vt:lpstr>
      <vt:lpstr>Слайд 8</vt:lpstr>
      <vt:lpstr>“Що каже баба Маруся”</vt:lpstr>
      <vt:lpstr>Гра «Творче конструювання»</vt:lpstr>
      <vt:lpstr>Слайд 11</vt:lpstr>
      <vt:lpstr>Фізкультхвилинка</vt:lpstr>
      <vt:lpstr>Ознайомлення  з фразеологізмами</vt:lpstr>
      <vt:lpstr>Виконання вправи  127</vt:lpstr>
      <vt:lpstr>Ознайомлення  з фразеологізмами</vt:lpstr>
      <vt:lpstr>Слайд 16</vt:lpstr>
      <vt:lpstr>Розподіляти прибуток від іще незробленої справи</vt:lpstr>
      <vt:lpstr>Слайд 18</vt:lpstr>
      <vt:lpstr>Бути дуже зайнятим, постійно в клопотах</vt:lpstr>
      <vt:lpstr>Слайд 20</vt:lpstr>
      <vt:lpstr>Намагатися одночасно виконати два завдання, дві справи </vt:lpstr>
      <vt:lpstr>Слайд 22</vt:lpstr>
      <vt:lpstr>Провчити, суворо наказати </vt:lpstr>
      <vt:lpstr>Гра “Лінгвістичний баскетбол”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Альбина</dc:creator>
  <cp:lastModifiedBy>Альбина</cp:lastModifiedBy>
  <cp:revision>27</cp:revision>
  <dcterms:created xsi:type="dcterms:W3CDTF">2017-10-18T19:32:19Z</dcterms:created>
  <dcterms:modified xsi:type="dcterms:W3CDTF">2017-11-17T13:10:10Z</dcterms:modified>
</cp:coreProperties>
</file>