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69" r:id="rId3"/>
    <p:sldId id="278" r:id="rId4"/>
    <p:sldId id="257" r:id="rId5"/>
    <p:sldId id="258" r:id="rId6"/>
    <p:sldId id="259" r:id="rId7"/>
    <p:sldId id="277" r:id="rId8"/>
    <p:sldId id="260" r:id="rId9"/>
    <p:sldId id="262" r:id="rId10"/>
    <p:sldId id="284" r:id="rId11"/>
    <p:sldId id="282" r:id="rId12"/>
    <p:sldId id="283" r:id="rId13"/>
    <p:sldId id="265" r:id="rId14"/>
    <p:sldId id="270" r:id="rId15"/>
    <p:sldId id="256" r:id="rId16"/>
    <p:sldId id="274" r:id="rId17"/>
    <p:sldId id="276" r:id="rId18"/>
    <p:sldId id="266" r:id="rId19"/>
    <p:sldId id="272" r:id="rId20"/>
    <p:sldId id="279" r:id="rId21"/>
    <p:sldId id="271" r:id="rId22"/>
    <p:sldId id="273" r:id="rId23"/>
    <p:sldId id="263" r:id="rId24"/>
    <p:sldId id="281" r:id="rId25"/>
    <p:sldId id="26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CC66FF"/>
    <a:srgbClr val="FF9999"/>
    <a:srgbClr val="990000"/>
    <a:srgbClr val="003300"/>
    <a:srgbClr val="800000"/>
    <a:srgbClr val="000066"/>
    <a:srgbClr val="CC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69" d="100"/>
          <a:sy n="69" d="100"/>
        </p:scale>
        <p:origin x="141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8085787887625158"/>
          <c:y val="0.18301895088404388"/>
          <c:w val="0.40124732672304853"/>
          <c:h val="0.72959169131519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Nous sommes douze</c:v>
                </c:pt>
              </c:strCache>
            </c:strRef>
          </c:tx>
          <c:dLbls>
            <c:dLbl>
              <c:idx val="1"/>
              <c:layout>
                <c:manualLayout>
                  <c:x val="6.6120771361913092E-2"/>
                  <c:y val="3.4526353838950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65A-40CB-B994-62F5B654E696}"/>
                </c:ext>
              </c:extLst>
            </c:dLbl>
            <c:dLbl>
              <c:idx val="5"/>
              <c:layout>
                <c:manualLayout>
                  <c:x val="-5.3508189948478668E-2"/>
                  <c:y val="5.3074892569824367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err="1" smtClean="0"/>
                      <a:t>INTERpersonnelle</a:t>
                    </a:r>
                    <a:r>
                      <a:rPr lang="en-US" dirty="0"/>
                      <a:t>
12%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65A-40CB-B994-62F5B654E696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600" smtClean="0"/>
                      <a:t>INTRApersonnelle</a:t>
                    </a:r>
                    <a:r>
                      <a:rPr lang="en-US" dirty="0"/>
                      <a:t>
12%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65A-40CB-B994-62F5B654E6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Linguistique</c:v>
                </c:pt>
                <c:pt idx="1">
                  <c:v>Logico - Mathematique</c:v>
                </c:pt>
                <c:pt idx="2">
                  <c:v>Spatiale</c:v>
                </c:pt>
                <c:pt idx="3">
                  <c:v>Musicale</c:v>
                </c:pt>
                <c:pt idx="4">
                  <c:v>Kinesthesique</c:v>
                </c:pt>
                <c:pt idx="5">
                  <c:v>INTERpersonnelle</c:v>
                </c:pt>
                <c:pt idx="6">
                  <c:v>Naturaliste</c:v>
                </c:pt>
                <c:pt idx="7">
                  <c:v>INTRApersonnnelle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5A-40CB-B994-62F5B654E69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solidFill>
            <a:srgbClr val="FF0000"/>
          </a:solidFill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324D3F-EA22-4BDD-A7AF-70C11E13568A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1D2017-2AB2-4BD5-9AB4-172CA5025F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17.jpeg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12" Type="http://schemas.openxmlformats.org/officeDocument/2006/relationships/image" Target="../media/image16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8.gif"/><Relationship Id="rId9" Type="http://schemas.openxmlformats.org/officeDocument/2006/relationships/image" Target="../media/image13.gif"/><Relationship Id="rId1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ESSENTIEL4_LE_M5_L3_P52_ex01.mp3" TargetMode="External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ESSENTIEL4_LE_M5_L2_P51_ex03.mp3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43349"/>
            <a:ext cx="2157413" cy="161607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62" y="3429000"/>
            <a:ext cx="2029702" cy="1502523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45749"/>
            <a:ext cx="2109506" cy="1521611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Valentina\Downloads\france_pt-00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18" y="845749"/>
            <a:ext cx="2146955" cy="143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30120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990000"/>
                </a:solidFill>
              </a:rPr>
              <a:t>Je  vous  invite   à  la  leçon  de  français !</a:t>
            </a:r>
            <a:endParaRPr lang="ru-RU" sz="3600" b="1" dirty="0">
              <a:solidFill>
                <a:srgbClr val="990000"/>
              </a:solidFill>
            </a:endParaRPr>
          </a:p>
        </p:txBody>
      </p:sp>
      <p:pic>
        <p:nvPicPr>
          <p:cNvPr id="3075" name="Picture 3" descr="C:\Users\Valentina\Downloads\france_pt-056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14531"/>
            <a:ext cx="1745803" cy="174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99102" y="845749"/>
            <a:ext cx="23530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Підготувала  вчитель французької мови </a:t>
            </a:r>
            <a:r>
              <a:rPr lang="uk-UA" b="1" dirty="0" err="1" smtClean="0">
                <a:solidFill>
                  <a:schemeClr val="accent6">
                    <a:lumMod val="50000"/>
                  </a:schemeClr>
                </a:solidFill>
              </a:rPr>
              <a:t>Мафоніас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 В.М.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89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484784"/>
            <a:ext cx="763284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Le quotient intellectuel, ou QI</a:t>
            </a:r>
            <a:r>
              <a:rPr lang="fr-FR" dirty="0"/>
              <a:t>, </a:t>
            </a:r>
            <a:endParaRPr lang="fr-FR" dirty="0" smtClean="0"/>
          </a:p>
          <a:p>
            <a:endParaRPr lang="fr-FR" dirty="0"/>
          </a:p>
          <a:p>
            <a:r>
              <a:rPr lang="fr-FR" sz="3600" b="1" dirty="0" smtClean="0"/>
              <a:t>est </a:t>
            </a:r>
            <a:r>
              <a:rPr lang="fr-FR" sz="4000" b="1" u="sng" dirty="0"/>
              <a:t>le résultat d'un test psychométrique </a:t>
            </a:r>
            <a:r>
              <a:rPr lang="fr-FR" sz="3600" b="1" dirty="0"/>
              <a:t>qui, lorsqu'il est corrélé avec les autres éléments d'un examen psychologique, entend fournir une indication quantitative standardisée liée à l'intelligence abstraite</a:t>
            </a:r>
            <a:r>
              <a:rPr lang="fr-FR" dirty="0"/>
              <a:t>.</a:t>
            </a:r>
            <a:endParaRPr lang="ru-RU" dirty="0"/>
          </a:p>
        </p:txBody>
      </p:sp>
      <p:pic>
        <p:nvPicPr>
          <p:cNvPr id="1026" name="Picture 2" descr="C:\Users\Valentina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1708"/>
            <a:ext cx="7747969" cy="214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192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92696"/>
            <a:ext cx="75608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/>
              <a:t>Les </a:t>
            </a:r>
            <a:r>
              <a:rPr lang="fr-FR" sz="4000" b="1" dirty="0"/>
              <a:t>8 formes d’intelligence.</a:t>
            </a: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fr-FR" sz="3200" b="1" dirty="0" smtClean="0">
                <a:solidFill>
                  <a:srgbClr val="C00000"/>
                </a:solidFill>
              </a:rPr>
              <a:t>Nous </a:t>
            </a:r>
            <a:r>
              <a:rPr lang="fr-FR" sz="3200" b="1" dirty="0">
                <a:solidFill>
                  <a:srgbClr val="C00000"/>
                </a:solidFill>
              </a:rPr>
              <a:t>possédons </a:t>
            </a:r>
            <a:r>
              <a:rPr lang="fr-FR" sz="3200" b="1" u="sng" dirty="0">
                <a:solidFill>
                  <a:srgbClr val="C00000"/>
                </a:solidFill>
              </a:rPr>
              <a:t>plusieurs formes </a:t>
            </a:r>
            <a:r>
              <a:rPr lang="fr-FR" sz="3200" b="1" dirty="0" smtClean="0">
                <a:solidFill>
                  <a:srgbClr val="C00000"/>
                </a:solidFill>
              </a:rPr>
              <a:t>d’intelligence.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«</a:t>
            </a:r>
            <a:r>
              <a:rPr lang="fr-FR" sz="2400" b="1" dirty="0" smtClean="0"/>
              <a:t>Les </a:t>
            </a:r>
            <a:r>
              <a:rPr lang="fr-FR" sz="2400" b="1" dirty="0"/>
              <a:t>8 formes </a:t>
            </a:r>
            <a:r>
              <a:rPr lang="fr-FR" sz="2400" b="1" dirty="0" smtClean="0"/>
              <a:t>d’intelligence</a:t>
            </a:r>
            <a:r>
              <a:rPr lang="ru-RU" sz="2400" b="1" dirty="0" smtClean="0"/>
              <a:t>»</a:t>
            </a:r>
            <a:r>
              <a:rPr lang="fr-FR" sz="2400" b="1" dirty="0" smtClean="0"/>
              <a:t>  permettent </a:t>
            </a:r>
            <a:r>
              <a:rPr lang="fr-FR" sz="2400" b="1" dirty="0"/>
              <a:t>de comprendre </a:t>
            </a:r>
            <a:r>
              <a:rPr lang="fr-FR" sz="2800" b="1" u="sng" dirty="0"/>
              <a:t>la nature des différentes formes d’intelligence </a:t>
            </a:r>
            <a:endParaRPr lang="ru-RU" sz="2800" b="1" u="sng" dirty="0" smtClean="0"/>
          </a:p>
          <a:p>
            <a:r>
              <a:rPr lang="fr-FR" sz="2400" b="1" dirty="0" smtClean="0"/>
              <a:t>et </a:t>
            </a:r>
            <a:r>
              <a:rPr lang="fr-FR" sz="2400" b="1" dirty="0"/>
              <a:t>propose à </a:t>
            </a:r>
            <a:r>
              <a:rPr lang="fr-FR" sz="2400" b="1" dirty="0" smtClean="0"/>
              <a:t>chaque  personne  </a:t>
            </a:r>
            <a:r>
              <a:rPr lang="fr-FR" sz="2400" b="1" dirty="0"/>
              <a:t>d’identifier, de </a:t>
            </a:r>
            <a:r>
              <a:rPr lang="fr-FR" sz="2400" b="1" dirty="0" smtClean="0"/>
              <a:t>connaître</a:t>
            </a:r>
            <a:r>
              <a:rPr lang="ru-RU" sz="2400" b="1" dirty="0" smtClean="0"/>
              <a:t> </a:t>
            </a:r>
            <a:r>
              <a:rPr lang="fr-FR" sz="2400" b="1" dirty="0" smtClean="0"/>
              <a:t>et </a:t>
            </a:r>
            <a:r>
              <a:rPr lang="fr-FR" sz="2400" b="1" dirty="0"/>
              <a:t>d’apprécier pour </a:t>
            </a:r>
            <a:r>
              <a:rPr lang="fr-FR" sz="2400" b="1" dirty="0" smtClean="0"/>
              <a:t>soi </a:t>
            </a:r>
            <a:r>
              <a:rPr lang="fr-FR" sz="2400" b="1" u="sng" dirty="0"/>
              <a:t>le degré </a:t>
            </a:r>
            <a:r>
              <a:rPr lang="fr-FR" sz="2400" b="1" dirty="0" smtClean="0"/>
              <a:t>auquel</a:t>
            </a:r>
            <a:endParaRPr lang="ru-RU" sz="2400" b="1" dirty="0" smtClean="0"/>
          </a:p>
          <a:p>
            <a:r>
              <a:rPr lang="fr-FR" sz="2400" b="1" dirty="0" smtClean="0"/>
              <a:t> se </a:t>
            </a:r>
            <a:r>
              <a:rPr lang="fr-FR" sz="2400" b="1" dirty="0"/>
              <a:t>situe </a:t>
            </a:r>
            <a:r>
              <a:rPr lang="fr-FR" sz="2800" b="1" u="sng" dirty="0"/>
              <a:t>en lui </a:t>
            </a:r>
            <a:r>
              <a:rPr lang="fr-FR" sz="2400" b="1" dirty="0"/>
              <a:t>chacune de ses formes d’intelligence.</a:t>
            </a:r>
          </a:p>
        </p:txBody>
      </p:sp>
    </p:spTree>
    <p:extLst>
      <p:ext uri="{BB962C8B-B14F-4D97-AF65-F5344CB8AC3E}">
        <p14:creationId xmlns:p14="http://schemas.microsoft.com/office/powerpoint/2010/main" val="6517508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97857"/>
            <a:ext cx="51125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Howard Gardner </a:t>
            </a:r>
            <a:endParaRPr lang="ru-RU" sz="2800" b="1" dirty="0" smtClean="0"/>
          </a:p>
          <a:p>
            <a:r>
              <a:rPr lang="fr-FR" sz="2400" dirty="0" smtClean="0"/>
              <a:t>a</a:t>
            </a:r>
            <a:r>
              <a:rPr lang="fr-FR" dirty="0" smtClean="0"/>
              <a:t> </a:t>
            </a:r>
            <a:r>
              <a:rPr lang="fr-FR" sz="2400" dirty="0"/>
              <a:t>construit sa théorie sur l’Intelligence, en comparant des aspects culturels, biologiques, </a:t>
            </a:r>
            <a:r>
              <a:rPr lang="fr-FR" sz="2400" dirty="0" smtClean="0"/>
              <a:t>et</a:t>
            </a:r>
            <a:r>
              <a:rPr lang="ru-RU" sz="2400" dirty="0" smtClean="0"/>
              <a:t> </a:t>
            </a:r>
            <a:r>
              <a:rPr lang="fr-FR" sz="2400" dirty="0" smtClean="0"/>
              <a:t>différentiels</a:t>
            </a:r>
            <a:r>
              <a:rPr lang="fr-FR" sz="2400" dirty="0"/>
              <a:t>. </a:t>
            </a:r>
            <a:endParaRPr lang="ru-RU" sz="2400" dirty="0" smtClean="0"/>
          </a:p>
          <a:p>
            <a:r>
              <a:rPr lang="fr-FR" sz="2400" dirty="0" smtClean="0"/>
              <a:t>Il  a  écrit  les  8 </a:t>
            </a:r>
            <a:r>
              <a:rPr lang="fr-FR" sz="2400" dirty="0"/>
              <a:t>formes </a:t>
            </a:r>
            <a:r>
              <a:rPr lang="fr-FR" sz="2400" dirty="0" smtClean="0"/>
              <a:t>d’Intelligence.</a:t>
            </a:r>
            <a:endParaRPr lang="ru-RU" sz="2400" dirty="0"/>
          </a:p>
        </p:txBody>
      </p:sp>
      <p:pic>
        <p:nvPicPr>
          <p:cNvPr id="1026" name="Picture 2" descr="C:\Users\Valentina\Downloads\images (1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6969708" cy="2940975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3062" y="548680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Enseignant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</a:rPr>
              <a:t>, psychologue, professeur des universités et 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neurologue</a:t>
            </a:r>
          </a:p>
          <a:p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Les États-Unis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90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Valentina\Desktop\интелект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150677" cy="130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Горизонтальный свиток 8"/>
          <p:cNvSpPr/>
          <p:nvPr/>
        </p:nvSpPr>
        <p:spPr>
          <a:xfrm>
            <a:off x="467544" y="1268760"/>
            <a:ext cx="7344816" cy="5328592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800000"/>
                </a:solidFill>
              </a:rPr>
              <a:t>L'intelligence est l'ensemble des facultés </a:t>
            </a:r>
            <a:r>
              <a:rPr lang="fr-FR" sz="2400" b="1" dirty="0" smtClean="0">
                <a:solidFill>
                  <a:srgbClr val="800000"/>
                </a:solidFill>
              </a:rPr>
              <a:t>mentales </a:t>
            </a:r>
            <a:r>
              <a:rPr lang="fr-FR" sz="2400" b="1" dirty="0">
                <a:solidFill>
                  <a:srgbClr val="800000"/>
                </a:solidFill>
              </a:rPr>
              <a:t>permettant de comprendre les choses et les faits, de découvrir les relations entre </a:t>
            </a:r>
            <a:r>
              <a:rPr lang="fr-FR" sz="2400" b="1" dirty="0" smtClean="0">
                <a:solidFill>
                  <a:srgbClr val="800000"/>
                </a:solidFill>
              </a:rPr>
              <a:t>elles. </a:t>
            </a:r>
            <a:endParaRPr lang="ru-RU" sz="2400" b="1" dirty="0" smtClean="0">
              <a:solidFill>
                <a:srgbClr val="800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800000"/>
                </a:solidFill>
              </a:rPr>
              <a:t>Elle </a:t>
            </a:r>
            <a:r>
              <a:rPr lang="fr-FR" sz="2400" b="1" dirty="0">
                <a:solidFill>
                  <a:srgbClr val="800000"/>
                </a:solidFill>
              </a:rPr>
              <a:t>permet de comprendre et de s'adapter à des situations nouvelles et peut </a:t>
            </a:r>
            <a:r>
              <a:rPr lang="fr-FR" sz="2400" b="1" dirty="0" smtClean="0">
                <a:solidFill>
                  <a:srgbClr val="800000"/>
                </a:solidFill>
              </a:rPr>
              <a:t>définie </a:t>
            </a:r>
            <a:r>
              <a:rPr lang="fr-FR" sz="2400" b="1" dirty="0">
                <a:solidFill>
                  <a:srgbClr val="800000"/>
                </a:solidFill>
              </a:rPr>
              <a:t>comme la faculté d'adaptation. </a:t>
            </a:r>
            <a:endParaRPr lang="ru-RU" sz="2400" b="1" dirty="0">
              <a:solidFill>
                <a:srgbClr val="800000"/>
              </a:solidFill>
            </a:endParaRPr>
          </a:p>
        </p:txBody>
      </p:sp>
      <p:pic>
        <p:nvPicPr>
          <p:cNvPr id="4098" name="Picture 2" descr="C:\Users\Valentina\Downloads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160" y="692696"/>
            <a:ext cx="2505075" cy="18288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689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lentina\Downloads\intelligences_multiple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3212976"/>
            <a:ext cx="6750645" cy="2970981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6966669" cy="1870571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1964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3768" y="476672"/>
            <a:ext cx="61926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u="sng" dirty="0">
                <a:solidFill>
                  <a:srgbClr val="800000"/>
                </a:solidFill>
              </a:rPr>
              <a:t>L'intelligence de la conscience de soi ou intrapersonnelle</a:t>
            </a:r>
          </a:p>
          <a:p>
            <a:r>
              <a:rPr lang="fr-FR" sz="2800" b="1" dirty="0"/>
              <a:t>C'est la capacité de bien se connaître, de comprendre ses </a:t>
            </a:r>
            <a:r>
              <a:rPr lang="fr-FR" sz="2800" b="1" dirty="0" smtClean="0"/>
              <a:t>émotions. </a:t>
            </a:r>
          </a:p>
          <a:p>
            <a:r>
              <a:rPr lang="fr-FR" sz="2800" b="1" dirty="0"/>
              <a:t> </a:t>
            </a:r>
            <a:r>
              <a:rPr lang="fr-FR" sz="2800" b="1" dirty="0" smtClean="0"/>
              <a:t> </a:t>
            </a:r>
          </a:p>
          <a:p>
            <a:r>
              <a:rPr lang="fr-FR" sz="2800" b="1" u="sng" dirty="0" smtClean="0">
                <a:solidFill>
                  <a:srgbClr val="800000"/>
                </a:solidFill>
              </a:rPr>
              <a:t>Comment la </a:t>
            </a:r>
            <a:r>
              <a:rPr lang="fr-FR" sz="2800" b="1" u="sng" dirty="0">
                <a:solidFill>
                  <a:srgbClr val="800000"/>
                </a:solidFill>
              </a:rPr>
              <a:t>favoriser </a:t>
            </a:r>
            <a:r>
              <a:rPr lang="fr-FR" sz="2800" b="1" dirty="0"/>
              <a:t>: réfléchir avant d’agir, partir de ses propres objectifs et intérêts pour prendre une décision, écrire un journal, apprendre sur soi-même, méditer, se réserver des temps de solitude.</a:t>
            </a:r>
          </a:p>
        </p:txBody>
      </p:sp>
      <p:pic>
        <p:nvPicPr>
          <p:cNvPr id="1026" name="Picture 2" descr="C:\Users\LG\Downloads\загружено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1726627" cy="152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G\Downloads\загружено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1549123" cy="115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751747"/>
      </p:ext>
    </p:extLst>
  </p:cSld>
  <p:clrMapOvr>
    <a:masterClrMapping/>
  </p:clrMapOvr>
  <p:transition spd="slow" advTm="1122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3852" y="938750"/>
            <a:ext cx="2736304" cy="14401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91780" y="1334794"/>
            <a:ext cx="504056" cy="3240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67256" y="1776794"/>
            <a:ext cx="504056" cy="3240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1165606"/>
            <a:ext cx="1944216" cy="9864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60020" y="1114382"/>
            <a:ext cx="1976768" cy="9864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60019" y="1334794"/>
            <a:ext cx="295505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155041" y="1658830"/>
            <a:ext cx="300483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80286" y="1265842"/>
            <a:ext cx="252028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80286" y="1636803"/>
            <a:ext cx="252028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98971" y="4885690"/>
            <a:ext cx="1944216" cy="9864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857297" y="5077703"/>
            <a:ext cx="374522" cy="22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857297" y="5435396"/>
            <a:ext cx="374521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29490" y="4899536"/>
            <a:ext cx="1944216" cy="9864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182878" y="5024247"/>
            <a:ext cx="252028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181288" y="5435396"/>
            <a:ext cx="252028" cy="279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ыгнутая вниз стрелка 20"/>
          <p:cNvSpPr/>
          <p:nvPr/>
        </p:nvSpPr>
        <p:spPr>
          <a:xfrm rot="10800000">
            <a:off x="4455526" y="4162667"/>
            <a:ext cx="3254295" cy="74898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6034" y="563960"/>
            <a:ext cx="359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Déplacement  horizontal</a:t>
            </a:r>
            <a:endParaRPr lang="ru-RU" b="1" dirty="0"/>
          </a:p>
        </p:txBody>
      </p:sp>
      <p:sp>
        <p:nvSpPr>
          <p:cNvPr id="26" name="Стрелка влево 25"/>
          <p:cNvSpPr/>
          <p:nvPr/>
        </p:nvSpPr>
        <p:spPr>
          <a:xfrm>
            <a:off x="5907972" y="1518839"/>
            <a:ext cx="666852" cy="1785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286034" y="6076230"/>
            <a:ext cx="3460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Rotation   de 180    degrés</a:t>
            </a:r>
            <a:r>
              <a:rPr lang="fr-FR" dirty="0"/>
              <a:t>.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25508" y="2716178"/>
            <a:ext cx="24183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Un </a:t>
            </a:r>
            <a:r>
              <a:rPr lang="fr-FR" b="1" dirty="0" smtClean="0"/>
              <a:t>lit  dont  la tête et  le pied.</a:t>
            </a:r>
            <a:endParaRPr lang="fr-FR" b="1" dirty="0"/>
          </a:p>
          <a:p>
            <a:endParaRPr lang="fr-FR" b="1" dirty="0" smtClean="0"/>
          </a:p>
          <a:p>
            <a:r>
              <a:rPr lang="fr-FR" b="1" dirty="0" smtClean="0"/>
              <a:t>On </a:t>
            </a:r>
            <a:r>
              <a:rPr lang="fr-FR" b="1" dirty="0"/>
              <a:t>doit</a:t>
            </a:r>
          </a:p>
          <a:p>
            <a:r>
              <a:rPr lang="fr-FR" b="1" dirty="0"/>
              <a:t>déplacer le</a:t>
            </a:r>
          </a:p>
          <a:p>
            <a:r>
              <a:rPr lang="fr-FR" b="1" dirty="0"/>
              <a:t>lit vers le</a:t>
            </a:r>
          </a:p>
          <a:p>
            <a:r>
              <a:rPr lang="fr-FR" b="1" dirty="0" smtClean="0"/>
              <a:t>mur </a:t>
            </a:r>
            <a:r>
              <a:rPr lang="fr-FR" b="1" dirty="0"/>
              <a:t>opposé.</a:t>
            </a:r>
            <a:endParaRPr lang="ru-RU" b="1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755576" y="1776794"/>
            <a:ext cx="1512168" cy="86012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393852" y="4911649"/>
            <a:ext cx="1873892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563960"/>
            <a:ext cx="0" cy="207295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79512" y="3023196"/>
            <a:ext cx="0" cy="207295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34324" y="5599177"/>
            <a:ext cx="2449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Comment</a:t>
            </a:r>
          </a:p>
          <a:p>
            <a:r>
              <a:rPr lang="fr-FR" sz="2800" b="1" dirty="0"/>
              <a:t>faites-vous ?</a:t>
            </a:r>
            <a:endParaRPr lang="ru-RU" sz="2800" b="1" dirty="0"/>
          </a:p>
        </p:txBody>
      </p:sp>
      <p:sp>
        <p:nvSpPr>
          <p:cNvPr id="22" name="Капля 21"/>
          <p:cNvSpPr/>
          <p:nvPr/>
        </p:nvSpPr>
        <p:spPr>
          <a:xfrm>
            <a:off x="899580" y="3055357"/>
            <a:ext cx="6554412" cy="3688358"/>
          </a:xfrm>
          <a:prstGeom prst="teardro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u="sng" dirty="0">
                <a:solidFill>
                  <a:schemeClr val="tx2">
                    <a:lumMod val="75000"/>
                  </a:schemeClr>
                </a:solidFill>
              </a:rPr>
              <a:t>Il suffit depousser le lit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, dont la tête et le pied sont indistincts,  (incompréhensible) vers le mur opposé. Mais, il faut replacer la literie afin de recréer une tête de lit.</a:t>
            </a:r>
          </a:p>
        </p:txBody>
      </p:sp>
      <p:sp>
        <p:nvSpPr>
          <p:cNvPr id="24" name="Капля 23"/>
          <p:cNvSpPr/>
          <p:nvPr/>
        </p:nvSpPr>
        <p:spPr>
          <a:xfrm>
            <a:off x="344156" y="282308"/>
            <a:ext cx="8129550" cy="3739492"/>
          </a:xfrm>
          <a:prstGeom prst="teardrop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Pourtant, les personnes qui ont  une intelligence</a:t>
            </a:r>
          </a:p>
          <a:p>
            <a:pPr algn="ctr"/>
            <a:r>
              <a:rPr lang="fr-FR" sz="2800" b="1" u="sng" dirty="0">
                <a:solidFill>
                  <a:schemeClr val="accent6">
                    <a:lumMod val="75000"/>
                  </a:schemeClr>
                </a:solidFill>
              </a:rPr>
              <a:t>intrapersonnelle</a:t>
            </a:r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 feront effectuer au lit une </a:t>
            </a:r>
            <a:r>
              <a:rPr lang="fr-FR" sz="2400" b="1" u="sng" dirty="0">
                <a:solidFill>
                  <a:srgbClr val="990000"/>
                </a:solidFill>
              </a:rPr>
              <a:t>rotation de 180 degrés</a:t>
            </a:r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, avant de le pousser vers le mur opposé, pour </a:t>
            </a:r>
          </a:p>
          <a:p>
            <a:pPr algn="ctr"/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éviter à refaire le lit, il vaut mieux conserver à la tête de lit sa fonction.</a:t>
            </a:r>
          </a:p>
        </p:txBody>
      </p:sp>
    </p:spTree>
    <p:extLst>
      <p:ext uri="{BB962C8B-B14F-4D97-AF65-F5344CB8AC3E}">
        <p14:creationId xmlns:p14="http://schemas.microsoft.com/office/powerpoint/2010/main" val="40404292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4" grpId="0" animBg="1"/>
      <p:bldP spid="2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5472608" cy="147334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fr-FR" sz="3200" b="1" dirty="0" smtClean="0">
                <a:solidFill>
                  <a:srgbClr val="002060"/>
                </a:solidFill>
              </a:rPr>
              <a:t>INTELLIGENCE</a:t>
            </a:r>
          </a:p>
          <a:p>
            <a:pPr marL="45720" indent="0">
              <a:buNone/>
            </a:pPr>
            <a:r>
              <a:rPr lang="fr-FR" sz="4000" b="1" u="sng" dirty="0">
                <a:solidFill>
                  <a:srgbClr val="CC0000"/>
                </a:solidFill>
              </a:rPr>
              <a:t>Intrapersonnelle</a:t>
            </a:r>
            <a:endParaRPr lang="fr-FR" sz="4000" b="1" u="sng" dirty="0" smtClean="0">
              <a:solidFill>
                <a:srgbClr val="CC0000"/>
              </a:solidFill>
            </a:endParaRPr>
          </a:p>
          <a:p>
            <a:pPr marL="45720" indent="0">
              <a:buNone/>
            </a:pPr>
            <a:endParaRPr lang="fr-FR" dirty="0" smtClean="0"/>
          </a:p>
          <a:p>
            <a:pPr marL="45720" indent="0">
              <a:buNone/>
            </a:pPr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EXEMPLES </a:t>
            </a:r>
            <a:r>
              <a:rPr lang="fr-FR" sz="2800" b="1" u="sng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fr-FR" sz="2800" b="1" u="sng" dirty="0" smtClean="0">
                <a:solidFill>
                  <a:schemeClr val="tx2">
                    <a:lumMod val="75000"/>
                  </a:schemeClr>
                </a:solidFill>
              </a:rPr>
              <a:t>PROFESSIONS</a:t>
            </a:r>
          </a:p>
          <a:p>
            <a:pPr marL="45720" indent="0">
              <a:buNone/>
            </a:pPr>
            <a:r>
              <a:rPr lang="fr-FR" sz="2800" dirty="0" smtClean="0"/>
              <a:t>Philosophe</a:t>
            </a:r>
            <a:r>
              <a:rPr lang="fr-FR" sz="2800" dirty="0"/>
              <a:t>, chercheur, conseillers, consultants, thérapeute, psychologue, théologien, planificateur, entrepreneur, etc.</a:t>
            </a:r>
            <a:endParaRPr lang="fr-FR" sz="2800" dirty="0" smtClean="0"/>
          </a:p>
          <a:p>
            <a:pPr marL="45720" indent="0">
              <a:buNone/>
            </a:pPr>
            <a:r>
              <a:rPr lang="fr-FR" sz="2800" b="1" dirty="0" smtClean="0">
                <a:solidFill>
                  <a:srgbClr val="C00000"/>
                </a:solidFill>
              </a:rPr>
              <a:t>Personnalité</a:t>
            </a:r>
          </a:p>
          <a:p>
            <a:pPr marL="45720" indent="0">
              <a:buNone/>
            </a:pPr>
            <a:r>
              <a:rPr lang="fr-FR" sz="2800" b="1" dirty="0" smtClean="0"/>
              <a:t>Emily </a:t>
            </a:r>
            <a:r>
              <a:rPr lang="fr-FR" sz="2800" b="1" dirty="0"/>
              <a:t>Dickinson</a:t>
            </a:r>
            <a:endParaRPr lang="ru-RU" sz="2800" b="1" dirty="0"/>
          </a:p>
        </p:txBody>
      </p:sp>
      <p:pic>
        <p:nvPicPr>
          <p:cNvPr id="3074" name="Picture 2" descr="C:\Users\Valentina\Downloads\загружено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56792"/>
            <a:ext cx="2101205" cy="2695339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alentina\Download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596" y="4992692"/>
            <a:ext cx="3276600" cy="1400175"/>
          </a:xfrm>
          <a:prstGeom prst="rect">
            <a:avLst/>
          </a:prstGeom>
          <a:noFill/>
          <a:ln w="76200">
            <a:solidFill>
              <a:srgbClr val="0033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585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5808" y="1349909"/>
            <a:ext cx="70959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CC0000"/>
                </a:solidFill>
              </a:rPr>
              <a:t>INTERPERSONNELLE</a:t>
            </a:r>
          </a:p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   C'est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la capacité de bien interagir avec les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autres </a:t>
            </a:r>
          </a:p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   On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la reconnaît chez une personne qui aime enseigner à une autre,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collaborer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dans un travail, aider à résoudre des problèmes, diriger une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équipe. </a:t>
            </a:r>
          </a:p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   Cette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personne a un bon contact avec les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gens. Elle aime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travailler en équipe et a besoin des autres pour apprendre.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…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7191" y="589330"/>
            <a:ext cx="6753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Intelligence  des </a:t>
            </a:r>
            <a:r>
              <a:rPr lang="fr-FR" sz="4000" dirty="0" smtClean="0"/>
              <a:t>autres  ou </a:t>
            </a:r>
            <a:endParaRPr lang="ru-RU" sz="4000" dirty="0"/>
          </a:p>
        </p:txBody>
      </p:sp>
      <p:pic>
        <p:nvPicPr>
          <p:cNvPr id="1026" name="Picture 2" descr="C:\Users\Valentina\Desktop\интелект\imagesщ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301208"/>
            <a:ext cx="1295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8423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764704"/>
            <a:ext cx="777686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tx2">
                    <a:lumMod val="75000"/>
                  </a:schemeClr>
                </a:solidFill>
              </a:rPr>
              <a:t>INTELLIGENCE </a:t>
            </a:r>
            <a:r>
              <a:rPr lang="fr-FR" sz="3600" b="1" dirty="0" smtClean="0">
                <a:solidFill>
                  <a:srgbClr val="C00000"/>
                </a:solidFill>
              </a:rPr>
              <a:t>    </a:t>
            </a:r>
            <a:r>
              <a:rPr lang="fr-FR" sz="4400" b="1" u="sng" dirty="0" smtClean="0">
                <a:solidFill>
                  <a:schemeClr val="accent6">
                    <a:lumMod val="75000"/>
                  </a:schemeClr>
                </a:solidFill>
              </a:rPr>
              <a:t>Interpersonnelle </a:t>
            </a:r>
          </a:p>
          <a:p>
            <a:endParaRPr lang="fr-FR" dirty="0"/>
          </a:p>
          <a:p>
            <a:r>
              <a:rPr lang="fr-FR" sz="4000" b="1" u="sng" dirty="0" smtClean="0">
                <a:solidFill>
                  <a:srgbClr val="C00000"/>
                </a:solidFill>
              </a:rPr>
              <a:t>EXEMPLES </a:t>
            </a:r>
            <a:r>
              <a:rPr lang="fr-FR" sz="4000" b="1" u="sng" dirty="0">
                <a:solidFill>
                  <a:srgbClr val="C00000"/>
                </a:solidFill>
              </a:rPr>
              <a:t>DE PROFESSIONS</a:t>
            </a:r>
            <a:r>
              <a:rPr lang="fr-FR" sz="4000" b="1" u="sng" dirty="0"/>
              <a:t> </a:t>
            </a:r>
            <a:r>
              <a:rPr lang="fr-FR" sz="4000" b="1" u="sng" dirty="0" smtClean="0"/>
              <a:t> </a:t>
            </a:r>
          </a:p>
          <a:p>
            <a:r>
              <a:rPr lang="fr-FR" sz="2400" b="1" dirty="0"/>
              <a:t>Psychologue, acteur, travailleur social, conseiller touristique, enseignant, thérapeute, vendeur, guide spirituel, politicien, infirmier, sociologue, administrateur, médiateur, récréologue, etc</a:t>
            </a:r>
            <a:r>
              <a:rPr lang="fr-FR" dirty="0"/>
              <a:t>. </a:t>
            </a:r>
          </a:p>
          <a:p>
            <a:r>
              <a:rPr lang="fr-FR" sz="4000" b="1" i="1" dirty="0" smtClean="0">
                <a:solidFill>
                  <a:srgbClr val="C00000"/>
                </a:solidFill>
              </a:rPr>
              <a:t>Personnalité</a:t>
            </a:r>
            <a:endParaRPr lang="fr-FR" sz="4000" b="1" i="1" dirty="0">
              <a:solidFill>
                <a:srgbClr val="C00000"/>
              </a:solidFill>
            </a:endParaRPr>
          </a:p>
          <a:p>
            <a:r>
              <a:rPr lang="fr-FR" sz="4000" b="1" i="1" dirty="0" smtClean="0">
                <a:solidFill>
                  <a:schemeClr val="bg2">
                    <a:lumMod val="25000"/>
                  </a:schemeClr>
                </a:solidFill>
              </a:rPr>
              <a:t>Mère </a:t>
            </a:r>
            <a:r>
              <a:rPr lang="fr-FR" sz="4000" b="1" i="1" dirty="0">
                <a:solidFill>
                  <a:schemeClr val="bg2">
                    <a:lumMod val="25000"/>
                  </a:schemeClr>
                </a:solidFill>
              </a:rPr>
              <a:t>Thérèsa</a:t>
            </a:r>
            <a:endParaRPr lang="ru-RU" sz="4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C:\Users\Valentina\Downloads\загружено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370452" cy="297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8899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 descr="C:\Users\Valentina\Downloads\lettre-eau-5-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770" y="1081436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Valentina\Downloads\lettre-eau-5-6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133" y="1078200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Valentina\Downloads\lettre-eau-5-8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68" y="995858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Valentina\Downloads\lettre-eau-5-7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" y="5360172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Valentina\Downloads\lettre-eau-5-78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33" y="4860337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Users\Valentina\Downloads\lettre-eau-5-8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231" y="4464314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C:\Users\Valentina\Downloads\lettre-eau-5-6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073" y="4141904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C:\Users\Valentina\Downloads\lettre-eau-5-6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36" y="2123012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9" descr="C:\Users\Valentina\Downloads\lettre-eau-5-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817" y="3523235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9" descr="C:\Users\Valentina\Downloads\lettre-eau-5-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72" y="3233350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2" descr="C:\Users\Valentina\Downloads\lettre-eau-5-7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93" y="2972382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 descr="C:\Users\Valentina\Downloads\lettre-eau-5-71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86" y="2545898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:\Users\Valentina\Downloads\lettre-eau-5-78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229" y="1744950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C:\Users\Valentina\Downloads\lettre-eau-5-6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339" y="1329233"/>
            <a:ext cx="725574" cy="72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0" descr="C:\Users\Valentina\Downloads\lettre-eau-5-6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039" y="995858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1" descr="C:\Users\Valentina\Downloads\lettre-eau-5-8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736" y="662483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C:\Users\Valentina\Downloads\lettre-eau-5-77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976" y="5561742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C:\Users\Valentina\Downloads\lettre-eau-5-85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333" y="5031854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9" descr="C:\Users\Valentina\Downloads\lettre-eau-5-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567" y="4526962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4" descr="C:\Users\Valentina\Downloads\lettre-eau-5-8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758" y="4107726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2" descr="C:\Users\Valentina\Downloads\lettre-eau-5-7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257" y="3806485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C:\Users\Valentina\Downloads\lettre-eau-5-80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929" y="3537802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9" descr="C:\Users\Valentina\Downloads\lettre-eau-5-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485" y="3013440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0" descr="C:\Users\Valentina\Downloads\lettre-eau-5-6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46" y="2545898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1" descr="C:\Users\Valentina\Downloads\lettre-eau-5-8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170" y="2000299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C:\Users\Valentina\Desktop\интелект\images (9)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511" y="4346940"/>
            <a:ext cx="2095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C:\Users\Valentina\Downloads\Multiple-intelegences-from-NeuroKnowhow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39" y="296514"/>
            <a:ext cx="2905143" cy="293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336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20688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tx2">
                    <a:lumMod val="75000"/>
                  </a:schemeClr>
                </a:solidFill>
              </a:rPr>
              <a:t>L'intelligence corporelle-kinesthésique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Valentina\Desktop\интелект\загружено 9(3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267"/>
          <a:stretch/>
        </p:blipFill>
        <p:spPr bwMode="auto">
          <a:xfrm>
            <a:off x="5292080" y="5157192"/>
            <a:ext cx="3303811" cy="144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alentina\Downloads\presentation-mieux-me-connaitre-20152016-10-6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47"/>
          <a:stretch/>
        </p:blipFill>
        <p:spPr bwMode="auto">
          <a:xfrm>
            <a:off x="564073" y="2348880"/>
            <a:ext cx="6076950" cy="24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7-конечная звезда 4"/>
          <p:cNvSpPr/>
          <p:nvPr/>
        </p:nvSpPr>
        <p:spPr>
          <a:xfrm>
            <a:off x="1223628" y="615650"/>
            <a:ext cx="6984776" cy="5760640"/>
          </a:xfrm>
          <a:prstGeom prst="star7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2">
                    <a:lumMod val="75000"/>
                  </a:schemeClr>
                </a:solidFill>
              </a:rPr>
              <a:t>C'est la capacité à utiliser son corps pour communiquer, à manipuler des objets délicats et à réussir des mouvements très précis. Un footballeur professionnel a ce </a:t>
            </a:r>
            <a:r>
              <a:rPr lang="fr-FR" sz="2400" dirty="0" smtClean="0">
                <a:solidFill>
                  <a:schemeClr val="tx2">
                    <a:lumMod val="75000"/>
                  </a:schemeClr>
                </a:solidFill>
              </a:rPr>
              <a:t>talent.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1835696" y="404664"/>
            <a:ext cx="5760640" cy="5832648"/>
          </a:xfrm>
          <a:prstGeom prst="star6">
            <a:avLst/>
          </a:prstGeom>
          <a:solidFill>
            <a:schemeClr val="bg2"/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2">
                    <a:lumMod val="75000"/>
                  </a:schemeClr>
                </a:solidFill>
              </a:rPr>
              <a:t>Pistes pour la favoriser </a:t>
            </a: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fr-FR" sz="2800" b="1" dirty="0">
                <a:solidFill>
                  <a:schemeClr val="tx2">
                    <a:lumMod val="75000"/>
                  </a:schemeClr>
                </a:solidFill>
              </a:rPr>
              <a:t>faire des jeux de rôles, du théâtre, de l’exercice physique, bricoler, danser…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7-конечная звезда 2"/>
          <p:cNvSpPr/>
          <p:nvPr/>
        </p:nvSpPr>
        <p:spPr>
          <a:xfrm>
            <a:off x="1583668" y="404664"/>
            <a:ext cx="6264696" cy="5832648"/>
          </a:xfrm>
          <a:prstGeom prst="star7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fr-FR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Inventeur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, athlète, mécanicien, danseur, menuisier, acteur, mime, chirurgien, sculpteur, artisan, chorégraphe, massothérapeute, bijoutier, entraîneur, etc.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901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3" grpId="0" animBg="1"/>
      <p:bldP spid="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alentina\Downloads\intelligences-multip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35292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80708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800000"/>
                </a:solidFill>
              </a:rPr>
              <a:t>Howard Gardner : les différents types d’intelligences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3563888" y="280708"/>
            <a:ext cx="4752528" cy="3940380"/>
          </a:xfrm>
          <a:prstGeom prst="star7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/>
          </a:p>
          <a:p>
            <a:pPr algn="ctr"/>
            <a:endParaRPr lang="fr-FR" b="1" dirty="0"/>
          </a:p>
          <a:p>
            <a:pPr algn="ctr"/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Scientifique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, comptable, économiste, médecin, mathématicien, programmeur-analyste, actuaire, informaticien, ingénieur, etc.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611560" y="2250898"/>
            <a:ext cx="4464496" cy="3986414"/>
          </a:xfrm>
          <a:prstGeom prst="star7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Botaniste</a:t>
            </a:r>
            <a:r>
              <a:rPr lang="fr-FR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vétérinaire, anthropologue, météorologue, physicien, biologiste, explorateur, géologue, etc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-конечная звезда 6"/>
          <p:cNvSpPr/>
          <p:nvPr/>
        </p:nvSpPr>
        <p:spPr>
          <a:xfrm>
            <a:off x="611560" y="2060848"/>
            <a:ext cx="4752528" cy="4536504"/>
          </a:xfrm>
          <a:prstGeom prst="star6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bg2">
                    <a:lumMod val="25000"/>
                  </a:schemeClr>
                </a:solidFill>
              </a:rPr>
              <a:t>Musicothérapeute, présentateur de  disques, critique musical, musicien, parolier, chef d’orchestre, ingénieur du son, etc. 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961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49302"/>
            <a:ext cx="41764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CC0000"/>
                </a:solidFill>
              </a:rPr>
              <a:t>Le </a:t>
            </a:r>
            <a:r>
              <a:rPr lang="fr-FR" sz="2400" b="1" dirty="0" smtClean="0">
                <a:solidFill>
                  <a:srgbClr val="CC0000"/>
                </a:solidFill>
              </a:rPr>
              <a:t>(la)fleuriste </a:t>
            </a:r>
            <a:r>
              <a:rPr lang="fr-FR" sz="2000" b="1" dirty="0"/>
              <a:t>crée des bouquets de fleurs coupées, réalise des compositions florales avec de vraies fleurs ou des fleurs </a:t>
            </a:r>
            <a:r>
              <a:rPr lang="fr-FR" sz="2000" b="1" dirty="0" smtClean="0"/>
              <a:t>artificielles.</a:t>
            </a:r>
            <a:endParaRPr lang="ru-RU" sz="2000" b="1" dirty="0"/>
          </a:p>
        </p:txBody>
      </p:sp>
      <p:pic>
        <p:nvPicPr>
          <p:cNvPr id="4098" name="Picture 2" descr="C:\Users\Valentina\Downloads\загружено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803" y="449302"/>
            <a:ext cx="2784637" cy="222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alentina\Downloads\images (2)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83384"/>
            <a:ext cx="1405649" cy="14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Valentina\Downloads\images (1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554" y="4797152"/>
            <a:ext cx="2857500" cy="1600200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2319263"/>
            <a:ext cx="489654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Ecoutez  puis dites les  avantages  et les </a:t>
            </a:r>
            <a:r>
              <a:rPr lang="fr-FR" sz="2400" b="1" u="sng" dirty="0" smtClean="0"/>
              <a:t>inconvénients </a:t>
            </a:r>
            <a:r>
              <a:rPr lang="fr-FR" sz="2400" b="1" dirty="0" smtClean="0"/>
              <a:t>(désavantages) de ce  métier:</a:t>
            </a:r>
          </a:p>
          <a:p>
            <a:r>
              <a:rPr lang="fr-FR" sz="2000" b="1" dirty="0">
                <a:solidFill>
                  <a:srgbClr val="800000"/>
                </a:solidFill>
              </a:rPr>
              <a:t>m</a:t>
            </a:r>
            <a:r>
              <a:rPr lang="fr-FR" sz="2000" b="1" dirty="0" smtClean="0">
                <a:solidFill>
                  <a:srgbClr val="800000"/>
                </a:solidFill>
              </a:rPr>
              <a:t>étier  artistique (composer des  bouquets),</a:t>
            </a:r>
          </a:p>
          <a:p>
            <a:r>
              <a:rPr lang="fr-FR" sz="2000" b="1" dirty="0">
                <a:solidFill>
                  <a:srgbClr val="800000"/>
                </a:solidFill>
              </a:rPr>
              <a:t>c</a:t>
            </a:r>
            <a:r>
              <a:rPr lang="fr-FR" sz="2000" b="1" dirty="0" smtClean="0">
                <a:solidFill>
                  <a:srgbClr val="800000"/>
                </a:solidFill>
              </a:rPr>
              <a:t>ontacts avec les  clients, se  lever tôt, autour d’elle tout  est  beau, tout  préparer avant l’ouverture, elle  travaille  les  jours fériés,très occupée, elle  travaille pendant de nombreuses heures.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40050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Audio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362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lentina\Downloads\images (5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8000"/>
            <a:ext cx="8689322" cy="623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335699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3919353"/>
            <a:ext cx="49325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 smtClean="0">
                <a:solidFill>
                  <a:srgbClr val="003300"/>
                </a:solidFill>
              </a:rPr>
              <a:t>Jeu  de  rôle: deux  minutes  pour  covaincre!</a:t>
            </a:r>
            <a:endParaRPr lang="ru-RU" sz="4800" b="1" dirty="0">
              <a:solidFill>
                <a:srgbClr val="003300"/>
              </a:solidFill>
            </a:endParaRPr>
          </a:p>
        </p:txBody>
      </p:sp>
      <p:pic>
        <p:nvPicPr>
          <p:cNvPr id="5122" name="Picture 2" descr="C:\Users\Valentina\Downloads\images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152" y="4581128"/>
            <a:ext cx="2619375" cy="1743075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Valentina\Downloads\images (1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13580"/>
            <a:ext cx="1872208" cy="151274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4844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157192"/>
            <a:ext cx="7952671" cy="128701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Les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intelligences </a:t>
            </a:r>
            <a:r>
              <a:rPr lang="en-US" b="1" dirty="0" err="1" smtClean="0">
                <a:solidFill>
                  <a:srgbClr val="C00000"/>
                </a:solidFill>
              </a:rPr>
              <a:t>que</a:t>
            </a:r>
            <a:r>
              <a:rPr lang="en-US" b="1" dirty="0" smtClean="0">
                <a:solidFill>
                  <a:srgbClr val="C00000"/>
                </a:solidFill>
              </a:rPr>
              <a:t> nous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dirty="0" err="1" smtClean="0">
                <a:solidFill>
                  <a:srgbClr val="C00000"/>
                </a:solidFill>
              </a:rPr>
              <a:t>possedons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52367238"/>
              </p:ext>
            </p:extLst>
          </p:nvPr>
        </p:nvGraphicFramePr>
        <p:xfrm>
          <a:off x="251520" y="260648"/>
          <a:ext cx="85689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16763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4" y="717735"/>
            <a:ext cx="489654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>
                <a:solidFill>
                  <a:srgbClr val="990000"/>
                </a:solidFill>
              </a:rPr>
              <a:t>Chers   amis,  merci  pour  votre   attention !!!</a:t>
            </a:r>
          </a:p>
        </p:txBody>
      </p:sp>
      <p:pic>
        <p:nvPicPr>
          <p:cNvPr id="2051" name="Picture 3" descr="C:\Users\Valentina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381" y="3068960"/>
            <a:ext cx="4281475" cy="171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alentina\Downloads\amour-anime_pt-3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5340636"/>
            <a:ext cx="7474282" cy="52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9922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2987824" y="420644"/>
            <a:ext cx="4968552" cy="2160239"/>
          </a:xfrm>
          <a:prstGeom prst="frame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859359"/>
            <a:ext cx="30243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b="1" dirty="0"/>
              <a:t>épigraphe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152107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Courte citation placée en tête d’un ouvrage pour en exprimer l’esprit.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683568" y="2780928"/>
            <a:ext cx="7272808" cy="3528392"/>
          </a:xfrm>
          <a:prstGeom prst="flowChartMultidocumen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accent6">
                    <a:lumMod val="50000"/>
                  </a:schemeClr>
                </a:solidFill>
              </a:rPr>
              <a:t>• Je découvre  </a:t>
            </a:r>
            <a:endParaRPr lang="fr-FR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FR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3200" b="1" dirty="0">
                <a:solidFill>
                  <a:srgbClr val="003300"/>
                </a:solidFill>
              </a:rPr>
              <a:t>Je mémorise    </a:t>
            </a:r>
            <a:r>
              <a:rPr lang="fr-FR" sz="3200" b="1" dirty="0">
                <a:solidFill>
                  <a:schemeClr val="tx2">
                    <a:lumMod val="75000"/>
                  </a:schemeClr>
                </a:solidFill>
              </a:rPr>
              <a:t>Je m’entraîne</a:t>
            </a:r>
          </a:p>
          <a:p>
            <a:pPr algn="ctr"/>
            <a:r>
              <a:rPr lang="fr-FR" sz="3200" b="1" dirty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fr-FR" sz="3200" b="1" dirty="0">
                <a:solidFill>
                  <a:srgbClr val="000066"/>
                </a:solidFill>
              </a:rPr>
              <a:t>Je m’exprime</a:t>
            </a:r>
          </a:p>
        </p:txBody>
      </p:sp>
    </p:spTree>
    <p:extLst>
      <p:ext uri="{BB962C8B-B14F-4D97-AF65-F5344CB8AC3E}">
        <p14:creationId xmlns:p14="http://schemas.microsoft.com/office/powerpoint/2010/main" val="33980374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58736"/>
            <a:ext cx="81369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 smtClean="0"/>
              <a:t>Подання  </a:t>
            </a:r>
            <a:r>
              <a:rPr lang="fr-FR" sz="2400" b="1" u="sng" dirty="0"/>
              <a:t>діалогу  « Si  c’était  une  couleur .... » </a:t>
            </a:r>
            <a:endParaRPr lang="fr-FR" sz="2400" b="1" u="sng" dirty="0" smtClean="0"/>
          </a:p>
          <a:p>
            <a:endParaRPr lang="fr-FR" sz="2400" dirty="0" smtClean="0"/>
          </a:p>
          <a:p>
            <a:r>
              <a:rPr lang="fr-FR" sz="2400" b="1" u="sng" dirty="0" smtClean="0"/>
              <a:t>Grammaire</a:t>
            </a:r>
            <a:r>
              <a:rPr lang="fr-FR" sz="2400" dirty="0" smtClean="0"/>
              <a:t>  </a:t>
            </a:r>
            <a:r>
              <a:rPr lang="fr-FR" sz="2400" dirty="0"/>
              <a:t>-  </a:t>
            </a:r>
            <a:r>
              <a:rPr lang="fr-FR" sz="2400" b="1" dirty="0"/>
              <a:t>Si + imparfait + Condionnel.Exprimer  une hypothèse. Le  verbe être à l’Imparfait  et au  Conditionnel présent (révision).</a:t>
            </a:r>
          </a:p>
          <a:p>
            <a:endParaRPr lang="fr-FR" sz="2400" b="1" dirty="0" smtClean="0"/>
          </a:p>
          <a:p>
            <a:r>
              <a:rPr lang="fr-FR" sz="2400" b="1" u="sng" dirty="0" smtClean="0"/>
              <a:t>Vocabulaire</a:t>
            </a:r>
            <a:r>
              <a:rPr lang="fr-FR" sz="2400" b="1" dirty="0" smtClean="0"/>
              <a:t>  </a:t>
            </a:r>
            <a:r>
              <a:rPr lang="fr-FR" sz="2400" b="1" dirty="0"/>
              <a:t>-  révision générale.</a:t>
            </a:r>
          </a:p>
          <a:p>
            <a:endParaRPr lang="fr-FR" sz="2400" b="1" u="sng" dirty="0" smtClean="0"/>
          </a:p>
          <a:p>
            <a:r>
              <a:rPr lang="fr-FR" sz="2400" b="1" u="sng" dirty="0" smtClean="0"/>
              <a:t>Activité </a:t>
            </a:r>
            <a:r>
              <a:rPr lang="fr-FR" sz="2400" b="1" dirty="0" smtClean="0"/>
              <a:t> </a:t>
            </a:r>
            <a:r>
              <a:rPr lang="fr-FR" sz="2400" b="1" dirty="0"/>
              <a:t>-  faire écouter l’enregistrement </a:t>
            </a:r>
            <a:endParaRPr lang="fr-FR" sz="2400" b="1" dirty="0" smtClean="0"/>
          </a:p>
          <a:p>
            <a:r>
              <a:rPr lang="fr-FR" sz="2400" b="1" dirty="0" smtClean="0"/>
              <a:t>en </a:t>
            </a:r>
            <a:r>
              <a:rPr lang="fr-FR" sz="2400" b="1" dirty="0"/>
              <a:t>faisant noter le maximum  </a:t>
            </a:r>
            <a:endParaRPr lang="fr-FR" sz="2400" b="1" dirty="0" smtClean="0"/>
          </a:p>
          <a:p>
            <a:r>
              <a:rPr lang="fr-FR" sz="2400" b="1" dirty="0" smtClean="0"/>
              <a:t>de  </a:t>
            </a:r>
            <a:r>
              <a:rPr lang="fr-FR" sz="2400" b="1" dirty="0"/>
              <a:t>mots  entendus</a:t>
            </a:r>
            <a:r>
              <a:rPr lang="fr-FR" sz="2400" b="1" dirty="0" smtClean="0"/>
              <a:t>.</a:t>
            </a:r>
          </a:p>
          <a:p>
            <a:endParaRPr lang="fr-FR" b="1" dirty="0"/>
          </a:p>
          <a:p>
            <a:r>
              <a:rPr lang="fr-FR" sz="2800" b="1" dirty="0" smtClean="0"/>
              <a:t>Noctambule      -    </a:t>
            </a:r>
            <a:r>
              <a:rPr lang="ru-RU" sz="2800" b="1" dirty="0" smtClean="0"/>
              <a:t>полуночный</a:t>
            </a:r>
          </a:p>
          <a:p>
            <a:r>
              <a:rPr lang="fr-FR" sz="2800" b="1" dirty="0" smtClean="0"/>
              <a:t>Un aigle  royal   -       </a:t>
            </a:r>
            <a:r>
              <a:rPr lang="ru-RU" sz="2800" b="1" dirty="0" smtClean="0"/>
              <a:t>беркут</a:t>
            </a:r>
            <a:endParaRPr lang="fr-FR" sz="2800" b="1" dirty="0"/>
          </a:p>
        </p:txBody>
      </p:sp>
      <p:pic>
        <p:nvPicPr>
          <p:cNvPr id="1026" name="Picture 2" descr="C:\Users\Valentina\Downloads\загружено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10171"/>
            <a:ext cx="1607321" cy="90311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alentina\Downloads\images (13)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573" y="3933056"/>
            <a:ext cx="1986303" cy="148781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94572" y="5476257"/>
            <a:ext cx="99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Audio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74387668"/>
      </p:ext>
    </p:extLst>
  </p:cSld>
  <p:clrMapOvr>
    <a:masterClrMapping/>
  </p:clrMapOvr>
  <p:transition spd="slow" advTm="9989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1" t="63488" r="14417"/>
          <a:stretch/>
        </p:blipFill>
        <p:spPr bwMode="auto">
          <a:xfrm>
            <a:off x="467544" y="476672"/>
            <a:ext cx="4050759" cy="610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908720"/>
            <a:ext cx="340781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400" b="1" dirty="0" smtClean="0"/>
              <a:t>Si  c’était  un bruit......</a:t>
            </a:r>
          </a:p>
          <a:p>
            <a:pPr marL="285750" indent="-285750">
              <a:buFontTx/>
              <a:buChar char="-"/>
            </a:pPr>
            <a:r>
              <a:rPr lang="fr-FR" sz="2400" b="1" dirty="0" smtClean="0"/>
              <a:t>Sans aucun doute, ce serait un rire !</a:t>
            </a:r>
          </a:p>
          <a:p>
            <a:r>
              <a:rPr lang="fr-FR" sz="2400" b="1" dirty="0" smtClean="0"/>
              <a:t>-  </a:t>
            </a:r>
            <a:r>
              <a:rPr lang="fr-FR" sz="2400" b="1" dirty="0" smtClean="0"/>
              <a:t>C’est  </a:t>
            </a:r>
            <a:r>
              <a:rPr lang="fr-FR" sz="2400" b="1" dirty="0" smtClean="0"/>
              <a:t>Nicolas !</a:t>
            </a:r>
          </a:p>
          <a:p>
            <a:pPr marL="285750" indent="-285750">
              <a:buFontTx/>
              <a:buChar char="-"/>
            </a:pPr>
            <a:endParaRPr lang="ru-RU" b="1" dirty="0"/>
          </a:p>
        </p:txBody>
      </p:sp>
      <p:pic>
        <p:nvPicPr>
          <p:cNvPr id="1028" name="Picture 4" descr="C:\Users\Valentina\Downloads\загружено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846" y="3037764"/>
            <a:ext cx="1423988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Valentina\Downloads\загружено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030" y="3943602"/>
            <a:ext cx="1240532" cy="93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Valentina\Downloads\images (1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829" y="2868252"/>
            <a:ext cx="1544849" cy="122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16699" y="4039471"/>
            <a:ext cx="109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New York</a:t>
            </a:r>
            <a:endParaRPr lang="ru-RU" dirty="0"/>
          </a:p>
        </p:txBody>
      </p:sp>
      <p:pic>
        <p:nvPicPr>
          <p:cNvPr id="1033" name="Picture 9" descr="C:\Users\Valentina\Downloads\загружено (6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347" y="5653424"/>
            <a:ext cx="1338999" cy="93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Valentina\Downloads\images (1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998" y="5085184"/>
            <a:ext cx="1778261" cy="99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792048"/>
      </p:ext>
    </p:extLst>
  </p:cSld>
  <p:clrMapOvr>
    <a:masterClrMapping/>
  </p:clrMapOvr>
  <p:transition spd="slow" advTm="1082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46085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C00000"/>
                </a:solidFill>
              </a:rPr>
              <a:t>   Parlons  de «L'homme </a:t>
            </a:r>
            <a:r>
              <a:rPr lang="ru-RU" sz="3600" b="1" dirty="0">
                <a:solidFill>
                  <a:srgbClr val="C00000"/>
                </a:solidFill>
              </a:rPr>
              <a:t>е</a:t>
            </a:r>
            <a:r>
              <a:rPr lang="fr-FR" sz="3600" b="1" dirty="0" smtClean="0">
                <a:solidFill>
                  <a:srgbClr val="C00000"/>
                </a:solidFill>
              </a:rPr>
              <a:t>t </a:t>
            </a:r>
            <a:r>
              <a:rPr lang="fr-FR" sz="3600" b="1" dirty="0">
                <a:solidFill>
                  <a:srgbClr val="C00000"/>
                </a:solidFill>
              </a:rPr>
              <a:t>s</a:t>
            </a:r>
            <a:r>
              <a:rPr lang="fr-FR" sz="3600" b="1" dirty="0" smtClean="0">
                <a:solidFill>
                  <a:srgbClr val="C00000"/>
                </a:solidFill>
              </a:rPr>
              <a:t>on </a:t>
            </a:r>
            <a:r>
              <a:rPr lang="fr-FR" sz="3600" b="1" dirty="0">
                <a:solidFill>
                  <a:srgbClr val="C00000"/>
                </a:solidFill>
              </a:rPr>
              <a:t>c</a:t>
            </a:r>
            <a:r>
              <a:rPr lang="fr-FR" sz="3600" b="1" dirty="0" smtClean="0">
                <a:solidFill>
                  <a:srgbClr val="C00000"/>
                </a:solidFill>
              </a:rPr>
              <a:t>erveau </a:t>
            </a:r>
            <a:r>
              <a:rPr lang="fr-FR" sz="3600" b="1" dirty="0">
                <a:solidFill>
                  <a:srgbClr val="C00000"/>
                </a:solidFill>
              </a:rPr>
              <a:t>»</a:t>
            </a:r>
          </a:p>
        </p:txBody>
      </p:sp>
      <p:pic>
        <p:nvPicPr>
          <p:cNvPr id="3074" name="Picture 2" descr="C:\Users\Valentina\Desktop\Vidy-intellekta-750x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27" y="5029200"/>
            <a:ext cx="2718048" cy="152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alentina\Downloads\загружено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899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Valentina\Downloads\images (1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292" y="4828038"/>
            <a:ext cx="1930921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Valentina\Downloads\images (1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8585"/>
            <a:ext cx="254363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Valentina\Downloads\images (1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42966"/>
            <a:ext cx="179317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Valentina\Downloads\images (10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587" y="34290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112963"/>
      </p:ext>
    </p:extLst>
  </p:cSld>
  <p:clrMapOvr>
    <a:masterClrMapping/>
  </p:clrMapOvr>
  <p:transition spd="slow" advTm="896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836712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accent6">
                    <a:lumMod val="50000"/>
                  </a:schemeClr>
                </a:solidFill>
              </a:rPr>
              <a:t>Poème sur l'Intelligence 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Valentina\Downloads\le-petit-pri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028" y="404664"/>
            <a:ext cx="2614232" cy="3882777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2562076"/>
            <a:ext cx="51125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Les 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jugements  du  cerveau comment  sont – ils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ctr"/>
            <a:r>
              <a:rPr lang="fr-FR" sz="2800" b="1" dirty="0" smtClean="0">
                <a:solidFill>
                  <a:srgbClr val="990000"/>
                </a:solidFill>
              </a:rPr>
              <a:t>   </a:t>
            </a:r>
            <a:r>
              <a:rPr lang="fr-FR" sz="2400" b="1" dirty="0" smtClean="0">
                <a:solidFill>
                  <a:srgbClr val="990000"/>
                </a:solidFill>
              </a:rPr>
              <a:t>Sans quoi le cerveau  et  l’homme  ne  peuvent-ils  pas vivre ?</a:t>
            </a:r>
          </a:p>
          <a:p>
            <a:endParaRPr lang="ru-RU" sz="3600" b="1" dirty="0">
              <a:solidFill>
                <a:srgbClr val="990000"/>
              </a:solidFill>
            </a:endParaRPr>
          </a:p>
        </p:txBody>
      </p:sp>
      <p:pic>
        <p:nvPicPr>
          <p:cNvPr id="2051" name="Picture 3" descr="C:\Users\Valentina\Downloads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97152"/>
            <a:ext cx="2857500" cy="1600200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alentina\Downloads\images (1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97152"/>
            <a:ext cx="2847975" cy="1600200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3823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alentina\Downloads\images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alentina\Downloads\images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131" y="4143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Valentina\Downloads\images (1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6444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Valentina\Downloads\images (1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0791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40968"/>
            <a:ext cx="1143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C:\Users\Valentina\Downloads\загружено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42" y="5125562"/>
            <a:ext cx="1509335" cy="150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62313" y="4994970"/>
            <a:ext cx="51089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2">
                    <a:lumMod val="75000"/>
                  </a:schemeClr>
                </a:solidFill>
              </a:rPr>
              <a:t>Intelligence   scolaire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Valentina\Downloads\imag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486" y="980728"/>
            <a:ext cx="24955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053362"/>
      </p:ext>
    </p:extLst>
  </p:cSld>
  <p:clrMapOvr>
    <a:masterClrMapping/>
  </p:clrMapOvr>
  <p:transition spd="slow" advTm="1224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04856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Que fait  l’école  pour  nous?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988840"/>
            <a:ext cx="8208912" cy="223224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   L’ecole   mesure  notre  intelligence.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 L’école  nous  apprend  à  devenir  intelligent.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 L’école  nous  permet  de  développer  nos  connaissances.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 L’école  nous  aide  à  réfléchir.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5338" y="4365104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i="1" u="sng" dirty="0" smtClean="0"/>
              <a:t>L’intelligence</a:t>
            </a:r>
            <a:r>
              <a:rPr lang="fr-FR" sz="2800" b="1" dirty="0" smtClean="0"/>
              <a:t>    c’est  le  fait   de savoir  se  débrouiller  dans  toutes les situations  et  la  capacité  à  s’exprimer.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43577538"/>
      </p:ext>
    </p:extLst>
  </p:cSld>
  <p:clrMapOvr>
    <a:masterClrMapping/>
  </p:clrMapOvr>
  <p:transition spd="slow" advTm="1082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2002</TotalTime>
  <Words>948</Words>
  <Application>Microsoft Office PowerPoint</Application>
  <PresentationFormat>Экран (4:3)</PresentationFormat>
  <Paragraphs>114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Georgia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Que fait  l’école  pour  nous?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Les intelligences que nous  possedons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LG</dc:creator>
  <cp:lastModifiedBy>Valentina</cp:lastModifiedBy>
  <cp:revision>121</cp:revision>
  <dcterms:created xsi:type="dcterms:W3CDTF">2016-09-18T18:50:14Z</dcterms:created>
  <dcterms:modified xsi:type="dcterms:W3CDTF">2017-12-08T11:21:33Z</dcterms:modified>
</cp:coreProperties>
</file>