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5" r:id="rId3"/>
    <p:sldId id="258" r:id="rId4"/>
    <p:sldId id="268" r:id="rId5"/>
    <p:sldId id="269" r:id="rId6"/>
    <p:sldId id="272" r:id="rId7"/>
    <p:sldId id="270" r:id="rId8"/>
    <p:sldId id="271" r:id="rId9"/>
    <p:sldId id="273" r:id="rId10"/>
    <p:sldId id="274" r:id="rId11"/>
    <p:sldId id="275" r:id="rId12"/>
    <p:sldId id="276" r:id="rId13"/>
    <p:sldId id="277" r:id="rId14"/>
    <p:sldId id="281" r:id="rId15"/>
    <p:sldId id="284" r:id="rId16"/>
    <p:sldId id="278" r:id="rId17"/>
    <p:sldId id="279" r:id="rId18"/>
    <p:sldId id="264" r:id="rId19"/>
    <p:sldId id="265" r:id="rId20"/>
    <p:sldId id="286" r:id="rId21"/>
    <p:sldId id="288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452F7-3209-4A9B-9D27-8D51085486D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7DD18-7361-4D4B-97F6-3516E3AA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7B10AE-A3C2-48BF-A690-23221920A8D8}" type="slidenum">
              <a:rPr lang="ru-RU"/>
              <a:pPr/>
              <a:t>3</a:t>
            </a:fld>
            <a:endParaRPr lang="ru-RU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Sx9Ui2JR6hA" TargetMode="Externa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0UL7pv5To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erXPICiik1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-lsIV5aVZJk" TargetMode="Externa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3%D1%81%D0%B5%D0%B9%D0%BD_%D0%91%D0%BE%D0%BB%D1%82" TargetMode="External"/><Relationship Id="rId3" Type="http://schemas.openxmlformats.org/officeDocument/2006/relationships/image" Target="../media/image32.jpeg"/><Relationship Id="rId7" Type="http://schemas.openxmlformats.org/officeDocument/2006/relationships/hyperlink" Target="https://uk.wikipedia.org/wiki/%D0%AF%D0%BC%D0%B0%D0%B9%D0%BA%D0%B0" TargetMode="External"/><Relationship Id="rId2" Type="http://schemas.openxmlformats.org/officeDocument/2006/relationships/hyperlink" Target="https://youtu.be/SyY7RgNLCU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uk.wikipedia.org/wiki/2009" TargetMode="External"/><Relationship Id="rId5" Type="http://schemas.openxmlformats.org/officeDocument/2006/relationships/hyperlink" Target="https://uk.wikipedia.org/wiki/16_%D1%81%D0%B5%D1%80%D0%BF%D0%BD%D1%8F" TargetMode="Externa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hyperlink" Target="https://www.youtube.com/watch?v=-z9RP6m_Yo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eQ4c1ZgNZ1w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fb_xqh1Exw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G9LhprzKiM4" TargetMode="External"/><Relationship Id="rId13" Type="http://schemas.openxmlformats.org/officeDocument/2006/relationships/hyperlink" Target="https://uk.wikipedia.org/wiki/&#1050;&#1072;&#1096;&#1072;&#1083;&#1086;&#1090;" TargetMode="External"/><Relationship Id="rId18" Type="http://schemas.openxmlformats.org/officeDocument/2006/relationships/hyperlink" Target="https://uk.wikipedia.org/wiki/&#1050;&#1086;&#1083;&#1110;&#1073;&#1088;&#1110;&#1108;&#1074;&#1110;" TargetMode="External"/><Relationship Id="rId3" Type="http://schemas.openxmlformats.org/officeDocument/2006/relationships/hyperlink" Target="https://www.google.com.ua/search?q=&#1040;&#1083;&#1100;&#1073;&#1077;&#1088;&#1090;+&#1045;&#1081;&#1085;&#1096;&#1090;&#1077;&#1081;&#1085;" TargetMode="External"/><Relationship Id="rId21" Type="http://schemas.openxmlformats.org/officeDocument/2006/relationships/hyperlink" Target="https://www.youtube.com/watch?v=0UL7pv5ToTM" TargetMode="External"/><Relationship Id="rId7" Type="http://schemas.openxmlformats.org/officeDocument/2006/relationships/hyperlink" Target="https://uk.wikipedia.org/wiki/&#1043;&#1091;&#1089;&#1082;&#1072;_&#1075;&#1110;&#1088;&#1089;&#1100;&#1082;&#1072;" TargetMode="External"/><Relationship Id="rId12" Type="http://schemas.openxmlformats.org/officeDocument/2006/relationships/hyperlink" Target="https://persons-info.com/persons/LEFERM_Loik" TargetMode="External"/><Relationship Id="rId17" Type="http://schemas.openxmlformats.org/officeDocument/2006/relationships/hyperlink" Target="https://www.youtube.com/watch?v=Sx9Ui2JR6hA" TargetMode="External"/><Relationship Id="rId2" Type="http://schemas.openxmlformats.org/officeDocument/2006/relationships/image" Target="../media/image28.jpeg"/><Relationship Id="rId16" Type="http://schemas.openxmlformats.org/officeDocument/2006/relationships/hyperlink" Target="https://uk.wikipedia.org/wiki/&#1043;&#1077;&#1087;&#1072;&#1088;&#1076;" TargetMode="External"/><Relationship Id="rId20" Type="http://schemas.openxmlformats.org/officeDocument/2006/relationships/hyperlink" Target="https://uk.wikipedia.org/wiki/&#1057;&#1072;&#1087;&#1089;&#1072;&#1085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6QiE3dObRUI" TargetMode="External"/><Relationship Id="rId11" Type="http://schemas.openxmlformats.org/officeDocument/2006/relationships/hyperlink" Target="https://www.youtube.com/watch?v=jX1nK78tcw4" TargetMode="External"/><Relationship Id="rId5" Type="http://schemas.openxmlformats.org/officeDocument/2006/relationships/hyperlink" Target="https://uk.wikipedia.org/wiki/&#1057;&#1080;&#1087;_&#1073;&#1110;&#1083;&#1086;&#1075;&#1086;&#1083;&#1086;&#1074;&#1080;&#1081;" TargetMode="External"/><Relationship Id="rId15" Type="http://schemas.openxmlformats.org/officeDocument/2006/relationships/hyperlink" Target="https://uk.wikipedia.org/wiki/&#1050;&#1080;&#1090;_&#1089;&#1080;&#1085;&#1110;&#1081;" TargetMode="External"/><Relationship Id="rId10" Type="http://schemas.openxmlformats.org/officeDocument/2006/relationships/hyperlink" Target="https://www.youtube.com/watch?v=uhh-8AubIHw" TargetMode="External"/><Relationship Id="rId19" Type="http://schemas.openxmlformats.org/officeDocument/2006/relationships/hyperlink" Target="https://www.youtube.com/watch?v=NfO5t_-8lMo" TargetMode="External"/><Relationship Id="rId4" Type="http://schemas.openxmlformats.org/officeDocument/2006/relationships/hyperlink" Target="https://www.youtube.com/watch?v=Cfb_xqh1Exw" TargetMode="External"/><Relationship Id="rId9" Type="http://schemas.openxmlformats.org/officeDocument/2006/relationships/hyperlink" Target="https://uk.wikipedia.org/wiki/&#1056;&#1072;&#1081;&#1085;&#1075;&#1086;&#1083;&#1100;&#1076;_&#1052;&#1077;&#1089;&#1089;&#1085;&#1077;&#1088;" TargetMode="External"/><Relationship Id="rId14" Type="http://schemas.openxmlformats.org/officeDocument/2006/relationships/hyperlink" Target="https://www.youtube.com/watch?v=WfLBRajS45U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r6EjFWQvjmw" TargetMode="External"/><Relationship Id="rId3" Type="http://schemas.openxmlformats.org/officeDocument/2006/relationships/hyperlink" Target="https://uk.wikipedia.org/wiki/&#1057;&#1090;&#1088;&#1072;&#1091;&#1089;" TargetMode="External"/><Relationship Id="rId7" Type="http://schemas.openxmlformats.org/officeDocument/2006/relationships/hyperlink" Target="https://youtu.be/SyY7RgNLCUk" TargetMode="External"/><Relationship Id="rId12" Type="http://schemas.openxmlformats.org/officeDocument/2006/relationships/hyperlink" Target="https://www.youtube.com/watch?v=eQ4c1ZgNZ1w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-lsIV5aVZJk" TargetMode="External"/><Relationship Id="rId11" Type="http://schemas.openxmlformats.org/officeDocument/2006/relationships/hyperlink" Target="https://www.youtube.com/watch?v=-z9RP6m_Yog" TargetMode="External"/><Relationship Id="rId5" Type="http://schemas.openxmlformats.org/officeDocument/2006/relationships/hyperlink" Target="https://uk.wikipedia.org/wiki/&#1042;&#1110;&#1090;&#1088;&#1080;&#1083;&#1100;&#1085;&#1080;&#1082;_(&#1088;&#1080;&#1073;&#1072;)" TargetMode="External"/><Relationship Id="rId10" Type="http://schemas.openxmlformats.org/officeDocument/2006/relationships/hyperlink" Target="http://olimparena.com.ua/nevidome/160-sportyvna-mozaika" TargetMode="External"/><Relationship Id="rId4" Type="http://schemas.openxmlformats.org/officeDocument/2006/relationships/hyperlink" Target="https://www.youtube.com/watch?v=erXPICiik10" TargetMode="External"/><Relationship Id="rId9" Type="http://schemas.openxmlformats.org/officeDocument/2006/relationships/hyperlink" Target="https://uk.wikipedia.org/wiki/&#1050;&#1088;&#1103;&#1095;&#1086;&#1082;_&#1087;&#1086;&#1083;&#1103;&#1088;&#1085;&#1080;&#1081;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www.youtube.com/watch?v=6QiE3dObRU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G9LhprzKiM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uhh-8AubIHw" TargetMode="Externa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jX1nK78tcw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fLBRajS45U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hyperlink" Target="https://www.youtube.com/watch?v=NfO5t_-8lMo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iP47Xlkd7HE" TargetMode="Externa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589240"/>
            <a:ext cx="7448872" cy="86409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1800" u="sng" dirty="0" smtClean="0">
                <a:solidFill>
                  <a:srgbClr val="FFFF00"/>
                </a:solidFill>
                <a:latin typeface="Arial Black" pitchFamily="34" charset="0"/>
              </a:rPr>
              <a:t>Автор – учитель фізики вечірніх класів </a:t>
            </a:r>
          </a:p>
          <a:p>
            <a:r>
              <a:rPr lang="uk-UA" sz="1800" u="sng" dirty="0" smtClean="0">
                <a:solidFill>
                  <a:srgbClr val="FFFF00"/>
                </a:solidFill>
                <a:latin typeface="Arial Black" pitchFamily="34" charset="0"/>
              </a:rPr>
              <a:t>ОВЧАР ОЛЕКСАНДР ОЛЕКСАНДРОВИЧ</a:t>
            </a:r>
            <a:endParaRPr lang="ru-RU" sz="1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27584" y="404664"/>
            <a:ext cx="7416824" cy="21602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u="sng" dirty="0" err="1" smtClean="0">
                <a:solidFill>
                  <a:srgbClr val="002060"/>
                </a:solidFill>
                <a:latin typeface="Comic Sans MS" pitchFamily="66" charset="0"/>
              </a:rPr>
              <a:t>Вільнянська</a:t>
            </a:r>
            <a:r>
              <a:rPr lang="uk-UA" sz="3200" u="sng" dirty="0" smtClean="0">
                <a:solidFill>
                  <a:srgbClr val="002060"/>
                </a:solidFill>
                <a:latin typeface="Comic Sans MS" pitchFamily="66" charset="0"/>
              </a:rPr>
              <a:t> загальноосвітня школа </a:t>
            </a:r>
          </a:p>
          <a:p>
            <a:pPr algn="ctr"/>
            <a:r>
              <a:rPr lang="uk-UA" sz="3200" u="sng" dirty="0" smtClean="0">
                <a:solidFill>
                  <a:srgbClr val="002060"/>
                </a:solidFill>
                <a:latin typeface="Comic Sans MS" pitchFamily="66" charset="0"/>
              </a:rPr>
              <a:t>І-ІІІ ст. №1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2420888"/>
            <a:ext cx="8784976" cy="2736304"/>
          </a:xfrm>
          <a:prstGeom prst="horizont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2852936"/>
            <a:ext cx="8424936" cy="1877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ЦІКАВІ ФАКТИ</a:t>
            </a:r>
          </a:p>
          <a:p>
            <a:pPr algn="ctr"/>
            <a:r>
              <a:rPr lang="ru-RU" sz="3600" i="1" dirty="0" smtClean="0"/>
              <a:t>для </a:t>
            </a:r>
            <a:r>
              <a:rPr lang="ru-RU" sz="3600" i="1" dirty="0" err="1" smtClean="0"/>
              <a:t>допитливих</a:t>
            </a:r>
            <a:r>
              <a:rPr lang="ru-RU" sz="3600" i="1" dirty="0" smtClean="0"/>
              <a:t>  (ч.1)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06734">
            <a:off x="772436" y="4953984"/>
            <a:ext cx="1198945" cy="157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39552" y="4941168"/>
            <a:ext cx="8280920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Найбільшу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швидкість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руху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rgbClr val="FFFF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епард (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Acinonyx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jubatus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110 км/год.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9" name="Picture 5" descr="Картинки по запросу гепард"/>
          <p:cNvPicPr>
            <a:picLocks noChangeAspect="1" noChangeArrowheads="1"/>
          </p:cNvPicPr>
          <p:nvPr/>
        </p:nvPicPr>
        <p:blipFill>
          <a:blip r:embed="rId2" cstate="print"/>
          <a:srcRect t="27300" b="7601"/>
          <a:stretch>
            <a:fillRect/>
          </a:stretch>
        </p:blipFill>
        <p:spPr bwMode="auto">
          <a:xfrm>
            <a:off x="4572000" y="2852936"/>
            <a:ext cx="4572000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6867" name="Picture 3" descr="Картинки по запросу гепард"/>
          <p:cNvPicPr>
            <a:picLocks noChangeAspect="1" noChangeArrowheads="1"/>
          </p:cNvPicPr>
          <p:nvPr/>
        </p:nvPicPr>
        <p:blipFill>
          <a:blip r:embed="rId3" cstate="print"/>
          <a:srcRect t="18900" b="24401"/>
          <a:stretch>
            <a:fillRect/>
          </a:stretch>
        </p:blipFill>
        <p:spPr bwMode="auto">
          <a:xfrm>
            <a:off x="1" y="0"/>
            <a:ext cx="6948264" cy="2954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6871" name="Picture 7" descr="Картинки по запросу гепар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852936"/>
            <a:ext cx="3960440" cy="19802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594928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www.youtube.com/watch?v=Sx9Ui2JR6hA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368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Картинки по запросу Falco peregrinus"/>
          <p:cNvPicPr>
            <a:picLocks noChangeAspect="1" noChangeArrowheads="1"/>
          </p:cNvPicPr>
          <p:nvPr/>
        </p:nvPicPr>
        <p:blipFill>
          <a:blip r:embed="rId2" cstate="print"/>
          <a:srcRect l="9665" t="31306" b="3762"/>
          <a:stretch>
            <a:fillRect/>
          </a:stretch>
        </p:blipFill>
        <p:spPr bwMode="auto">
          <a:xfrm>
            <a:off x="251520" y="476672"/>
            <a:ext cx="8604448" cy="4032448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4641614"/>
            <a:ext cx="8748464" cy="120032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Серед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птахів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сокіл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Falco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peregrinus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досягає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швидкості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горизонтального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польоту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150 км/год та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під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час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пікірування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– до 320 км/год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3" name="Picture 3" descr="Картинки по запросу Falco peregrinus"/>
          <p:cNvPicPr>
            <a:picLocks noChangeAspect="1" noChangeArrowheads="1"/>
          </p:cNvPicPr>
          <p:nvPr/>
        </p:nvPicPr>
        <p:blipFill>
          <a:blip r:embed="rId3" cstate="print"/>
          <a:srcRect l="38381" r="16260" b="7936"/>
          <a:stretch>
            <a:fillRect/>
          </a:stretch>
        </p:blipFill>
        <p:spPr bwMode="auto">
          <a:xfrm rot="342916">
            <a:off x="5664083" y="262656"/>
            <a:ext cx="3240360" cy="43204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94928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www.youtube.com/watch?v=0UL7pv5ToTM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3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11560" y="4828511"/>
            <a:ext cx="7452320" cy="1200329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Страус (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Struthio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camelus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бігає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зі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швидкістю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160 км/год.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9" name="Picture 3" descr="Картинки по запросу Struthio camelus"/>
          <p:cNvPicPr>
            <a:picLocks noChangeAspect="1" noChangeArrowheads="1"/>
          </p:cNvPicPr>
          <p:nvPr/>
        </p:nvPicPr>
        <p:blipFill>
          <a:blip r:embed="rId2" cstate="print"/>
          <a:srcRect t="34201" b="6832"/>
          <a:stretch>
            <a:fillRect/>
          </a:stretch>
        </p:blipFill>
        <p:spPr bwMode="auto">
          <a:xfrm>
            <a:off x="0" y="0"/>
            <a:ext cx="8731250" cy="3960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1" name="Picture 5" descr="Картинки по запросу Struthio came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060848"/>
            <a:ext cx="2559142" cy="28681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6165304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www.youtube.com/watch?v=erXPICiik10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7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869160"/>
            <a:ext cx="9144000" cy="132343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 smtClean="0">
                <a:solidFill>
                  <a:schemeClr val="accent6">
                    <a:lumMod val="75000"/>
                  </a:schemeClr>
                </a:solidFill>
              </a:rPr>
              <a:t>Риба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 парусник (</a:t>
            </a:r>
            <a:r>
              <a:rPr lang="ru-RU" sz="4000" b="1" i="1" dirty="0" err="1" smtClean="0">
                <a:solidFill>
                  <a:schemeClr val="accent6">
                    <a:lumMod val="75000"/>
                  </a:schemeClr>
                </a:solidFill>
              </a:rPr>
              <a:t>Istiophorus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accent6">
                    <a:lumMod val="75000"/>
                  </a:schemeClr>
                </a:solidFill>
              </a:rPr>
              <a:t>platypterus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ru-RU" sz="4000" b="1" i="1" dirty="0" err="1" smtClean="0">
                <a:solidFill>
                  <a:schemeClr val="accent6">
                    <a:lumMod val="75000"/>
                  </a:schemeClr>
                </a:solidFill>
              </a:rPr>
              <a:t>досягає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accent6">
                    <a:lumMod val="75000"/>
                  </a:schemeClr>
                </a:solidFill>
              </a:rPr>
              <a:t>швидкості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 110 км/год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8914" name="Picture 2" descr="Картинки по запросу Istiophorus platypterus"/>
          <p:cNvPicPr>
            <a:picLocks noChangeAspect="1" noChangeArrowheads="1"/>
          </p:cNvPicPr>
          <p:nvPr/>
        </p:nvPicPr>
        <p:blipFill>
          <a:blip r:embed="rId3" cstate="print"/>
          <a:srcRect l="12994" t="11025" b="29126"/>
          <a:stretch>
            <a:fillRect/>
          </a:stretch>
        </p:blipFill>
        <p:spPr bwMode="auto">
          <a:xfrm>
            <a:off x="179512" y="260648"/>
            <a:ext cx="5303912" cy="27363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8916" name="Picture 4" descr="Картинки по запросу Istiophorus platypter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204864"/>
            <a:ext cx="4984973" cy="26697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8" name="Picture 6" descr="Картинки по запросу Istiophorus platypteru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796136" y="404664"/>
            <a:ext cx="2812305" cy="1660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547664" y="6211669"/>
            <a:ext cx="5958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https://www.youtube.com/watch?v=-</a:t>
            </a:r>
            <a:r>
              <a:rPr lang="en-US" dirty="0" smtClean="0">
                <a:hlinkClick r:id="rId6"/>
              </a:rPr>
              <a:t>lsIV5aVZJk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9519" y="6211669"/>
            <a:ext cx="7014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https://youtu.be/SyY7RgNLCUk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фото &quot;самый быстрый человек в мире&quot;"/>
          <p:cNvPicPr>
            <a:picLocks noChangeAspect="1" noChangeArrowheads="1"/>
          </p:cNvPicPr>
          <p:nvPr/>
        </p:nvPicPr>
        <p:blipFill>
          <a:blip r:embed="rId3" cstate="print"/>
          <a:srcRect t="9684" b="5909"/>
          <a:stretch>
            <a:fillRect/>
          </a:stretch>
        </p:blipFill>
        <p:spPr bwMode="auto">
          <a:xfrm>
            <a:off x="395536" y="116632"/>
            <a:ext cx="4123978" cy="2118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фото Усэйна Болт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0"/>
            <a:ext cx="3494012" cy="3456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3861048"/>
            <a:ext cx="8064896" cy="144655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Світовий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рекорд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бігу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на 100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метрів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серед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чоловіків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встановлений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  <a:hlinkClick r:id="rId5" tooltip="16 серпня"/>
              </a:rPr>
              <a:t>16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  <a:hlinkClick r:id="rId5" tooltip="16 серпня"/>
              </a:rPr>
              <a:t>серпня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  <a:hlinkClick r:id="rId6" tooltip="2009"/>
              </a:rPr>
              <a:t>2009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 року,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належить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уродженцеві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  <a:hlinkClick r:id="rId7" tooltip="Ямайка"/>
              </a:rPr>
              <a:t>Ямайки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ru-RU" sz="2800" dirty="0" err="1" smtClean="0">
                <a:solidFill>
                  <a:srgbClr val="7030A0"/>
                </a:solidFill>
                <a:latin typeface="Arial Black" pitchFamily="34" charset="0"/>
                <a:hlinkClick r:id="rId8" tooltip="Усейн Болт"/>
              </a:rPr>
              <a:t>Усейну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  <a:hlinkClick r:id="rId8" tooltip="Усейн Болт"/>
              </a:rPr>
              <a:t> Болту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та становить 9,58 с.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82341"/>
            <a:ext cx="6246440" cy="470898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  <a:latin typeface="Arial Black" pitchFamily="34" charset="0"/>
              </a:rPr>
              <a:t>Актуальний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рейтинг </a:t>
            </a:r>
            <a:r>
              <a:rPr lang="ru-RU" sz="2800" dirty="0" err="1" smtClean="0">
                <a:solidFill>
                  <a:srgbClr val="FF0000"/>
                </a:solidFill>
                <a:latin typeface="Arial Black" pitchFamily="34" charset="0"/>
              </a:rPr>
              <a:t>швидкостей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Arial Black" pitchFamily="34" charset="0"/>
              </a:rPr>
              <a:t>польоту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r>
              <a:rPr lang="ru-RU" sz="2800" dirty="0" err="1" smtClean="0">
                <a:solidFill>
                  <a:srgbClr val="FF0000"/>
                </a:solidFill>
                <a:latin typeface="Arial Black" pitchFamily="34" charset="0"/>
              </a:rPr>
              <a:t>спортивних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Arial Black" pitchFamily="34" charset="0"/>
              </a:rPr>
              <a:t>снарядів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: </a:t>
            </a: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Бадмінтон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493 км / год.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Гольф 339.6 км / год.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Джай-алай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302 км / год.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Сквош 281.6 км / год.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Теніс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263.4 км / год.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Футбол 210.8 км / год.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Хокей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183.7 км / год.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 Бейсбол 174.0 км / год.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Крикет 161.3 км / год.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Настільний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теніс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112.5 км / год.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170" name="AutoShape 2" descr="Картинки по запросу бадминтон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Картинки по запросу бадминтон"/>
          <p:cNvPicPr>
            <a:picLocks noChangeAspect="1" noChangeArrowheads="1"/>
          </p:cNvPicPr>
          <p:nvPr/>
        </p:nvPicPr>
        <p:blipFill>
          <a:blip r:embed="rId2" cstate="print"/>
          <a:srcRect l="29826"/>
          <a:stretch>
            <a:fillRect/>
          </a:stretch>
        </p:blipFill>
        <p:spPr bwMode="auto">
          <a:xfrm>
            <a:off x="323528" y="188640"/>
            <a:ext cx="3388395" cy="1273955"/>
          </a:xfrm>
          <a:prstGeom prst="rect">
            <a:avLst/>
          </a:prstGeom>
          <a:noFill/>
        </p:spPr>
      </p:pic>
      <p:pic>
        <p:nvPicPr>
          <p:cNvPr id="7174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88640"/>
            <a:ext cx="1814602" cy="1296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6" name="Picture 8" descr="Картинки по запросу джай ала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0"/>
            <a:ext cx="2195736" cy="14943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8" name="Picture 10" descr="Картинки по запросу сквош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61381">
            <a:off x="5805983" y="543666"/>
            <a:ext cx="3508276" cy="23287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80" name="Picture 12" descr="Картинки по запросу тенни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82385">
            <a:off x="4597350" y="2770856"/>
            <a:ext cx="3629144" cy="2041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82" name="Picture 14" descr="Картинки по запросу футбол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221088"/>
            <a:ext cx="2651448" cy="1769842"/>
          </a:xfrm>
          <a:prstGeom prst="rect">
            <a:avLst/>
          </a:prstGeom>
          <a:noFill/>
        </p:spPr>
      </p:pic>
      <p:pic>
        <p:nvPicPr>
          <p:cNvPr id="7184" name="Picture 16" descr="Картинки по запросу хокке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5594692"/>
            <a:ext cx="2016224" cy="126330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99592" y="6211669"/>
            <a:ext cx="6030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https://www.youtube.com/watch?v=-</a:t>
            </a:r>
            <a:r>
              <a:rPr lang="en-US" dirty="0" smtClean="0">
                <a:hlinkClick r:id="rId9"/>
              </a:rPr>
              <a:t>z9RP6m_Yog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4703168"/>
            <a:ext cx="9144000" cy="107721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Полярна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крачка (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Sterna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paradisea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мігрує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відстань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3200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4000 км.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 descr="Картинки по запросу Sterna paradis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4176464" cy="41764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7893" name="Picture 5" descr="Картинки по запросу Sterna paradisea"/>
          <p:cNvPicPr>
            <a:picLocks noChangeAspect="1" noChangeArrowheads="1"/>
          </p:cNvPicPr>
          <p:nvPr/>
        </p:nvPicPr>
        <p:blipFill>
          <a:blip r:embed="rId3" cstate="print"/>
          <a:srcRect l="7801" r="10851" b="21510"/>
          <a:stretch>
            <a:fillRect/>
          </a:stretch>
        </p:blipFill>
        <p:spPr bwMode="auto">
          <a:xfrm>
            <a:off x="0" y="1484784"/>
            <a:ext cx="525658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3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85184"/>
            <a:ext cx="9144000" cy="156966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Рекорд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розмірів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серед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дерев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належить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секвої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Sequoiadendron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giganteum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середня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висота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становить 76-84 м, 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діаметр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5-7 м;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максимальна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висота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- 95 м та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діаметр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– 7,22 м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 descr="Картинки по запросу секвой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Картинки по запросу секвой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Картинки по запросу секвой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Картинки по запросу секвой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Картинки по запросу секвой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Картинки по запросу секвойя"/>
          <p:cNvPicPr>
            <a:picLocks noChangeAspect="1" noChangeArrowheads="1"/>
          </p:cNvPicPr>
          <p:nvPr/>
        </p:nvPicPr>
        <p:blipFill>
          <a:blip r:embed="rId2" cstate="print"/>
          <a:srcRect r="24619"/>
          <a:stretch>
            <a:fillRect/>
          </a:stretch>
        </p:blipFill>
        <p:spPr bwMode="auto">
          <a:xfrm>
            <a:off x="4067944" y="908720"/>
            <a:ext cx="4738836" cy="3533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4115763" cy="4836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Картинки по запросу гусь перелетает гималаи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Картинки по запросу пьедестал почета"/>
          <p:cNvPicPr>
            <a:picLocks noChangeAspect="1" noChangeArrowheads="1"/>
          </p:cNvPicPr>
          <p:nvPr/>
        </p:nvPicPr>
        <p:blipFill>
          <a:blip r:embed="rId2" cstate="print"/>
          <a:srcRect t="36434" b="16417"/>
          <a:stretch>
            <a:fillRect/>
          </a:stretch>
        </p:blipFill>
        <p:spPr bwMode="auto">
          <a:xfrm>
            <a:off x="539552" y="2060848"/>
            <a:ext cx="7524328" cy="1584176"/>
          </a:xfrm>
          <a:prstGeom prst="rect">
            <a:avLst/>
          </a:prstGeom>
          <a:noFill/>
        </p:spPr>
      </p:pic>
      <p:pic>
        <p:nvPicPr>
          <p:cNvPr id="4100" name="Picture 4" descr="Картинки по запросу жук носорог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60648"/>
            <a:ext cx="2753652" cy="1800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2" name="Picture 6" descr="Картинки по запросу муравей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20688"/>
            <a:ext cx="2219325" cy="16668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4" name="Picture 8" descr="Картинки по запросу люковый паук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052736"/>
            <a:ext cx="2098204" cy="18967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07504" y="3429000"/>
            <a:ext cx="9036496" cy="3016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НАЙСИЛЬНІШІ</a:t>
            </a:r>
            <a:endParaRPr lang="ru-RU" sz="2800" b="1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Рекорди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сили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належать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комахам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, тому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що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вони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можуть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піднімати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і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переносити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велику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вагу, в десятки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разів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переважаючу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за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їх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масу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тіла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Найсильніший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-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жук-носоріг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який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здатний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носити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вагу,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що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 850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разів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перевищує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масу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його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тіла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- На другому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місці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за силою -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мураха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, 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який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здатний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носити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на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собі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вагу,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що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 50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разів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перевищує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масу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його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тіла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- На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третьому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місці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-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люковий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павук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який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здатний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носити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на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собі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вагу,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що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в 40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разів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перевищує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масу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його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тіла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6211669"/>
            <a:ext cx="6606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6"/>
            </a:endParaRPr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 smtClean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www.youtube.com/watch?v=eQ4c1ZgNZ1w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 tmFilter="0, 0; .2, .5; .8, .5; 1, 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500" autoRev="1" fill="hold"/>
                                        <p:tgtEl>
                                          <p:spTgt spid="4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 tmFilter="0, 0; .2, .5; .8, .5; 1, 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500" autoRev="1" fill="hold"/>
                                        <p:tgtEl>
                                          <p:spTgt spid="4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77072"/>
            <a:ext cx="8280920" cy="25545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Різноманітність</a:t>
            </a:r>
            <a:r>
              <a:rPr lang="ru-RU" sz="3200" b="1" i="1" dirty="0" smtClean="0">
                <a:solidFill>
                  <a:srgbClr val="FF0000"/>
                </a:solidFill>
              </a:rPr>
              <a:t> -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основний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елемент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світобудови</a:t>
            </a:r>
            <a:r>
              <a:rPr lang="ru-RU" sz="3200" b="1" i="1" dirty="0" smtClean="0">
                <a:solidFill>
                  <a:srgbClr val="FF0000"/>
                </a:solidFill>
              </a:rPr>
              <a:t>. 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Лише</a:t>
            </a:r>
            <a:r>
              <a:rPr lang="ru-RU" sz="3200" b="1" i="1" dirty="0" smtClean="0">
                <a:solidFill>
                  <a:srgbClr val="FF0000"/>
                </a:solidFill>
              </a:rPr>
              <a:t> вона одна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має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значення</a:t>
            </a:r>
            <a:r>
              <a:rPr lang="ru-RU" sz="3200" b="1" i="1" dirty="0" smtClean="0">
                <a:solidFill>
                  <a:srgbClr val="FF0000"/>
                </a:solidFill>
              </a:rPr>
              <a:t>.  А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щоб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побачити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uk-UA" sz="3200" b="1" i="1" dirty="0" smtClean="0">
                <a:solidFill>
                  <a:srgbClr val="FF0000"/>
                </a:solidFill>
              </a:rPr>
              <a:t>її</a:t>
            </a:r>
            <a:r>
              <a:rPr lang="ru-RU" sz="3200" b="1" i="1" dirty="0" smtClean="0">
                <a:solidFill>
                  <a:srgbClr val="FF0000"/>
                </a:solidFill>
              </a:rPr>
              <a:t>, треба просто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відкрити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очі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</a:p>
          <a:p>
            <a:pPr algn="r"/>
            <a:r>
              <a:rPr lang="ru-RU" sz="3200" b="1" i="1" dirty="0" smtClean="0">
                <a:solidFill>
                  <a:srgbClr val="FF0000"/>
                </a:solidFill>
              </a:rPr>
              <a:t>Доктор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Кінсі</a:t>
            </a:r>
            <a:r>
              <a:rPr lang="ru-RU" sz="3200" b="1" i="1" dirty="0" smtClean="0">
                <a:solidFill>
                  <a:srgbClr val="FF0000"/>
                </a:solidFill>
              </a:rPr>
              <a:t> (</a:t>
            </a:r>
            <a:r>
              <a:rPr lang="en-US" sz="3200" b="1" i="1" dirty="0" smtClean="0">
                <a:solidFill>
                  <a:srgbClr val="FF0000"/>
                </a:solidFill>
                <a:latin typeface="Arial Rounded MT Bold" pitchFamily="34" charset="0"/>
              </a:rPr>
              <a:t>Kinsey)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Alfred Kinsey 1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825" y="0"/>
            <a:ext cx="2543175" cy="32480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6" name="AutoShape 4" descr="Картинки по запросу разнообразие животных зем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Картинки по запросу разнообразие животных зем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Картинки по запросу разнообразие животных земли"/>
          <p:cNvPicPr>
            <a:picLocks noChangeAspect="1" noChangeArrowheads="1"/>
          </p:cNvPicPr>
          <p:nvPr/>
        </p:nvPicPr>
        <p:blipFill>
          <a:blip r:embed="rId3" cstate="print"/>
          <a:srcRect t="20130"/>
          <a:stretch>
            <a:fillRect/>
          </a:stretch>
        </p:blipFill>
        <p:spPr bwMode="auto">
          <a:xfrm>
            <a:off x="1259632" y="188640"/>
            <a:ext cx="4286250" cy="2571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0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7708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900" i="1" dirty="0" err="1" smtClean="0">
                <a:solidFill>
                  <a:srgbClr val="FF0000"/>
                </a:solidFill>
                <a:latin typeface="Arial Black" pitchFamily="34" charset="0"/>
              </a:rPr>
              <a:t>Радість</a:t>
            </a:r>
            <a:r>
              <a:rPr lang="ru-RU" sz="39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900" i="1" dirty="0" err="1" smtClean="0">
                <a:solidFill>
                  <a:srgbClr val="FF0000"/>
                </a:solidFill>
                <a:latin typeface="Arial Black" pitchFamily="34" charset="0"/>
              </a:rPr>
              <a:t>бачити</a:t>
            </a:r>
            <a:r>
              <a:rPr lang="ru-RU" sz="39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900" i="1" dirty="0" err="1" smtClean="0">
                <a:solidFill>
                  <a:srgbClr val="FF0000"/>
                </a:solidFill>
                <a:latin typeface="Arial Black" pitchFamily="34" charset="0"/>
              </a:rPr>
              <a:t>і</a:t>
            </a:r>
            <a:r>
              <a:rPr lang="ru-RU" sz="39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900" i="1" dirty="0" err="1" smtClean="0">
                <a:solidFill>
                  <a:srgbClr val="FF0000"/>
                </a:solidFill>
                <a:latin typeface="Arial Black" pitchFamily="34" charset="0"/>
              </a:rPr>
              <a:t>розуміти</a:t>
            </a:r>
            <a:r>
              <a:rPr lang="ru-RU" sz="39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900" i="1" dirty="0" err="1" smtClean="0">
                <a:solidFill>
                  <a:srgbClr val="FF0000"/>
                </a:solidFill>
                <a:latin typeface="Arial Black" pitchFamily="34" charset="0"/>
              </a:rPr>
              <a:t>є</a:t>
            </a:r>
            <a:r>
              <a:rPr lang="ru-RU" sz="39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900" i="1" dirty="0" err="1" smtClean="0">
                <a:solidFill>
                  <a:srgbClr val="FF0000"/>
                </a:solidFill>
                <a:latin typeface="Arial Black" pitchFamily="34" charset="0"/>
              </a:rPr>
              <a:t>найпрекрасніший</a:t>
            </a:r>
            <a:r>
              <a:rPr lang="ru-RU" sz="3900" i="1" dirty="0" smtClean="0">
                <a:solidFill>
                  <a:srgbClr val="FF0000"/>
                </a:solidFill>
                <a:latin typeface="Arial Black" pitchFamily="34" charset="0"/>
              </a:rPr>
              <a:t> дар </a:t>
            </a:r>
            <a:r>
              <a:rPr lang="ru-RU" sz="3900" i="1" dirty="0" err="1" smtClean="0">
                <a:solidFill>
                  <a:srgbClr val="FF0000"/>
                </a:solidFill>
                <a:latin typeface="Arial Black" pitchFamily="34" charset="0"/>
              </a:rPr>
              <a:t>природи</a:t>
            </a:r>
            <a:r>
              <a:rPr lang="ru-RU" sz="3900" i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  <a:p>
            <a:pPr algn="r">
              <a:buNone/>
            </a:pPr>
            <a:r>
              <a:rPr lang="uk-UA" i="1" dirty="0" smtClean="0">
                <a:solidFill>
                  <a:srgbClr val="FF0000"/>
                </a:solidFill>
                <a:latin typeface="Arial Black" pitchFamily="34" charset="0"/>
              </a:rPr>
              <a:t>Альберт Ейнштейн</a:t>
            </a:r>
            <a:endParaRPr lang="ru-RU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5842" name="Picture 2" descr="Картинки по запросу Альберт Ейнште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388424" cy="35388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6093296"/>
            <a:ext cx="63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www.youtube.com/watch?v=Cfb_xqh1Exw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20688"/>
            <a:ext cx="8856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u="sng" dirty="0" smtClean="0">
                <a:solidFill>
                  <a:srgbClr val="FF0000"/>
                </a:solidFill>
                <a:latin typeface="Arial Black" pitchFamily="34" charset="0"/>
              </a:rPr>
              <a:t>ВИКОРИСТАНІ МАТЕРІАЛИ</a:t>
            </a:r>
            <a:endParaRPr lang="ru-RU" sz="4400" b="1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https://www.google.com.ua/search?q=</a:t>
            </a:r>
            <a:r>
              <a:rPr lang="ru-RU" dirty="0" err="1" smtClean="0">
                <a:hlinkClick r:id="rId3"/>
              </a:rPr>
              <a:t>Альберт+Ейнштейн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www.youtube.com/watch?v=Cfb_xqh1Exw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://uk.wikipedia.org/wiki/</a:t>
            </a:r>
            <a:r>
              <a:rPr lang="uk-UA" dirty="0" smtClean="0">
                <a:hlinkClick r:id="rId5"/>
              </a:rPr>
              <a:t>Сип_білоголовий</a:t>
            </a:r>
            <a:endParaRPr lang="uk-UA" dirty="0" smtClean="0"/>
          </a:p>
          <a:p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www.youtube.com/watch?v=6QiE3dObRUI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</a:t>
            </a:r>
            <a:r>
              <a:rPr lang="en-US" dirty="0" smtClean="0">
                <a:hlinkClick r:id="rId7"/>
              </a:rPr>
              <a:t>://uk.wikipedia.org/wiki/</a:t>
            </a:r>
            <a:r>
              <a:rPr lang="uk-UA" dirty="0" smtClean="0">
                <a:hlinkClick r:id="rId7"/>
              </a:rPr>
              <a:t>Гуска_гірська</a:t>
            </a:r>
            <a:endParaRPr lang="uk-UA" dirty="0" smtClean="0"/>
          </a:p>
          <a:p>
            <a:pPr lvl="0"/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8"/>
              </a:rPr>
              <a:t>https://www.youtube.com/watch?v=G9LhprzKiM4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hlinkClick r:id="rId9"/>
              </a:rPr>
              <a:t>https</a:t>
            </a:r>
            <a:r>
              <a:rPr lang="en-US" dirty="0" smtClean="0">
                <a:hlinkClick r:id="rId9"/>
              </a:rPr>
              <a:t>://uk.wikipedia.org/wiki/</a:t>
            </a:r>
            <a:r>
              <a:rPr lang="uk-UA" dirty="0" err="1" smtClean="0">
                <a:hlinkClick r:id="rId9"/>
              </a:rPr>
              <a:t>Райнгольд_Месснер</a:t>
            </a:r>
            <a:endParaRPr lang="uk-UA" dirty="0" smtClean="0"/>
          </a:p>
          <a:p>
            <a:r>
              <a:rPr lang="en-US" dirty="0" smtClean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www.youtube.com/watch?v=uhh-8AubIHw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www.youtube.com/watch?v=jX1nK78tcw4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https</a:t>
            </a:r>
            <a:r>
              <a:rPr lang="en-US" dirty="0" smtClean="0">
                <a:hlinkClick r:id="rId12"/>
              </a:rPr>
              <a:t>://persons-info.com/persons/LEFERM_Loik</a:t>
            </a:r>
            <a:endParaRPr lang="uk-UA" dirty="0" smtClean="0"/>
          </a:p>
          <a:p>
            <a:r>
              <a:rPr lang="en-US" dirty="0" smtClean="0">
                <a:hlinkClick r:id="rId13"/>
              </a:rPr>
              <a:t>https://uk.wikipedia.org/wiki/</a:t>
            </a:r>
            <a:r>
              <a:rPr lang="uk-UA" dirty="0" smtClean="0">
                <a:hlinkClick r:id="rId13"/>
              </a:rPr>
              <a:t>Кашалот</a:t>
            </a:r>
            <a:endParaRPr lang="uk-UA" dirty="0" smtClean="0"/>
          </a:p>
          <a:p>
            <a:r>
              <a:rPr lang="en-US" dirty="0" smtClean="0">
                <a:hlinkClick r:id="rId14"/>
              </a:rPr>
              <a:t>https://</a:t>
            </a:r>
            <a:r>
              <a:rPr lang="en-US" dirty="0" smtClean="0">
                <a:hlinkClick r:id="rId14"/>
              </a:rPr>
              <a:t>www.youtube.com/watch?v=WfLBRajS45U</a:t>
            </a:r>
            <a:endParaRPr lang="ru-RU" dirty="0" smtClean="0"/>
          </a:p>
          <a:p>
            <a:r>
              <a:rPr lang="en-US" dirty="0" smtClean="0">
                <a:hlinkClick r:id="rId15"/>
              </a:rPr>
              <a:t>https</a:t>
            </a:r>
            <a:r>
              <a:rPr lang="en-US" dirty="0" smtClean="0">
                <a:hlinkClick r:id="rId15"/>
              </a:rPr>
              <a:t>://uk.wikipedia.org/wiki/</a:t>
            </a:r>
            <a:r>
              <a:rPr lang="uk-UA" dirty="0" smtClean="0">
                <a:hlinkClick r:id="rId15"/>
              </a:rPr>
              <a:t>Кит_синій</a:t>
            </a:r>
            <a:endParaRPr lang="uk-UA" dirty="0" smtClean="0"/>
          </a:p>
          <a:p>
            <a:r>
              <a:rPr lang="en-US" dirty="0" smtClean="0">
                <a:hlinkClick r:id="rId16"/>
              </a:rPr>
              <a:t>https://uk.wikipedia.org/wiki/</a:t>
            </a:r>
            <a:r>
              <a:rPr lang="uk-UA" dirty="0" smtClean="0">
                <a:hlinkClick r:id="rId16"/>
              </a:rPr>
              <a:t>Гепард</a:t>
            </a:r>
            <a:endParaRPr lang="uk-UA" dirty="0" smtClean="0"/>
          </a:p>
          <a:p>
            <a:r>
              <a:rPr lang="en-US" dirty="0" smtClean="0">
                <a:hlinkClick r:id="rId17"/>
              </a:rPr>
              <a:t>https://</a:t>
            </a:r>
            <a:r>
              <a:rPr lang="en-US" dirty="0" smtClean="0">
                <a:hlinkClick r:id="rId17"/>
              </a:rPr>
              <a:t>www.youtube.com/watch?v=Sx9Ui2JR6hA</a:t>
            </a:r>
            <a:endParaRPr lang="ru-RU" dirty="0" smtClean="0"/>
          </a:p>
          <a:p>
            <a:r>
              <a:rPr lang="en-US" dirty="0" smtClean="0">
                <a:hlinkClick r:id="rId18"/>
              </a:rPr>
              <a:t>https</a:t>
            </a:r>
            <a:r>
              <a:rPr lang="en-US" dirty="0" smtClean="0">
                <a:hlinkClick r:id="rId18"/>
              </a:rPr>
              <a:t>://uk.wikipedia.org/wiki/</a:t>
            </a:r>
            <a:r>
              <a:rPr lang="uk-UA" dirty="0" err="1" smtClean="0">
                <a:hlinkClick r:id="rId18"/>
              </a:rPr>
              <a:t>Колібрієві</a:t>
            </a:r>
            <a:endParaRPr lang="uk-UA" dirty="0" smtClean="0"/>
          </a:p>
          <a:p>
            <a:r>
              <a:rPr lang="en-US" dirty="0" smtClean="0">
                <a:hlinkClick r:id="rId19"/>
              </a:rPr>
              <a:t>https://www.youtube.com/watch?v=NfO5t_-</a:t>
            </a:r>
            <a:r>
              <a:rPr lang="en-US" dirty="0" smtClean="0">
                <a:hlinkClick r:id="rId19"/>
              </a:rPr>
              <a:t>8lMo</a:t>
            </a:r>
            <a:endParaRPr lang="ru-RU" dirty="0" smtClean="0"/>
          </a:p>
          <a:p>
            <a:r>
              <a:rPr lang="en-US" dirty="0" smtClean="0">
                <a:hlinkClick r:id="rId20"/>
              </a:rPr>
              <a:t>https</a:t>
            </a:r>
            <a:r>
              <a:rPr lang="en-US" dirty="0" smtClean="0">
                <a:hlinkClick r:id="rId20"/>
              </a:rPr>
              <a:t>://uk.wikipedia.org/wiki/</a:t>
            </a:r>
            <a:r>
              <a:rPr lang="uk-UA" dirty="0" smtClean="0">
                <a:hlinkClick r:id="rId20"/>
              </a:rPr>
              <a:t>Сапсан</a:t>
            </a:r>
            <a:endParaRPr lang="uk-UA" dirty="0" smtClean="0"/>
          </a:p>
          <a:p>
            <a:r>
              <a:rPr lang="en-US" dirty="0" smtClean="0">
                <a:hlinkClick r:id="rId21"/>
              </a:rPr>
              <a:t>https://</a:t>
            </a:r>
            <a:r>
              <a:rPr lang="en-US" dirty="0" smtClean="0">
                <a:hlinkClick r:id="rId21"/>
              </a:rPr>
              <a:t>www.youtube.com/watch?v=0UL7pv5ToTM</a:t>
            </a:r>
            <a:endParaRPr lang="ru-RU" dirty="0" smtClean="0"/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20688"/>
            <a:ext cx="8856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u="sng" dirty="0" smtClean="0">
                <a:solidFill>
                  <a:srgbClr val="FF0000"/>
                </a:solidFill>
                <a:latin typeface="Arial Black" pitchFamily="34" charset="0"/>
              </a:rPr>
              <a:t>ВИКОРИСТАНІ МАТЕРІАЛИ</a:t>
            </a:r>
            <a:endParaRPr lang="ru-RU" sz="4400" b="1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28092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/>
          </a:p>
          <a:p>
            <a:r>
              <a:rPr lang="en-US" dirty="0" smtClean="0">
                <a:hlinkClick r:id="rId3"/>
              </a:rPr>
              <a:t>https://uk.wikipedia.org/wiki/</a:t>
            </a:r>
            <a:r>
              <a:rPr lang="uk-UA" dirty="0" smtClean="0">
                <a:hlinkClick r:id="rId3"/>
              </a:rPr>
              <a:t>Страус</a:t>
            </a:r>
            <a:endParaRPr lang="uk-UA" dirty="0" smtClean="0"/>
          </a:p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www.youtube.com/watch?v=erXPICiik10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://uk.wikipedia.org/wiki/</a:t>
            </a:r>
            <a:r>
              <a:rPr lang="uk-UA" dirty="0" smtClean="0">
                <a:hlinkClick r:id="rId5"/>
              </a:rPr>
              <a:t>Вітрильник_(риба</a:t>
            </a:r>
            <a:r>
              <a:rPr lang="uk-UA" dirty="0" smtClean="0">
                <a:hlinkClick r:id="rId5"/>
              </a:rPr>
              <a:t>)</a:t>
            </a:r>
            <a:endParaRPr lang="uk-UA" dirty="0" smtClean="0"/>
          </a:p>
          <a:p>
            <a:r>
              <a:rPr lang="en-US" dirty="0" smtClean="0">
                <a:hlinkClick r:id="rId6"/>
              </a:rPr>
              <a:t>https://www.youtube.com/watch?v=-</a:t>
            </a:r>
            <a:r>
              <a:rPr lang="en-US" dirty="0" smtClean="0">
                <a:hlinkClick r:id="rId6"/>
              </a:rPr>
              <a:t>lsIV5aVZJk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https://youtu.be/SyY7RgNLCUk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https</a:t>
            </a:r>
            <a:r>
              <a:rPr lang="en-US" dirty="0" smtClean="0">
                <a:hlinkClick r:id="rId8"/>
              </a:rPr>
              <a:t>://www.youtube.com/watch?v=r6EjFWQvjmw</a:t>
            </a:r>
            <a:endParaRPr lang="uk-UA" dirty="0" smtClean="0"/>
          </a:p>
          <a:p>
            <a:r>
              <a:rPr lang="en-US" dirty="0" smtClean="0">
                <a:hlinkClick r:id="rId9"/>
              </a:rPr>
              <a:t>https://uk.wikipedia.org/wiki/</a:t>
            </a:r>
            <a:r>
              <a:rPr lang="uk-UA" dirty="0" smtClean="0">
                <a:hlinkClick r:id="rId9"/>
              </a:rPr>
              <a:t>Крячок_полярний</a:t>
            </a:r>
            <a:endParaRPr lang="uk-UA" dirty="0" smtClean="0"/>
          </a:p>
          <a:p>
            <a:r>
              <a:rPr lang="en-US" dirty="0" smtClean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olimparena.com.ua/nevidome/160-sportyvna-mozaika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https://www.youtube.com/watch?v=-</a:t>
            </a:r>
            <a:r>
              <a:rPr lang="en-US" dirty="0" smtClean="0">
                <a:hlinkClick r:id="rId11"/>
              </a:rPr>
              <a:t>z9RP6m_Yog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www.youtube.com/watch?v=eQ4c1ZgNZ1w</a:t>
            </a:r>
            <a:endParaRPr lang="ru-RU" dirty="0" smtClean="0"/>
          </a:p>
          <a:p>
            <a:endParaRPr lang="ru-RU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и по запросу дякую за увагу анімаці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столкновение птиц с самолетами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6632"/>
            <a:ext cx="2619375" cy="1743076"/>
          </a:xfrm>
          <a:prstGeom prst="rect">
            <a:avLst/>
          </a:prstGeom>
          <a:noFill/>
        </p:spPr>
      </p:pic>
      <p:pic>
        <p:nvPicPr>
          <p:cNvPr id="4100" name="Picture 4" descr="Картинки по запросу столкновение птиц с самолетами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548680"/>
            <a:ext cx="4572000" cy="3429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509120"/>
            <a:ext cx="8064896" cy="200054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i="1" dirty="0" err="1" smtClean="0">
                <a:solidFill>
                  <a:srgbClr val="FFFF00"/>
                </a:solidFill>
              </a:rPr>
              <a:t>Найбільшу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висоту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польоту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серед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птахів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продемонстрував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u="sng" dirty="0" err="1" smtClean="0">
                <a:solidFill>
                  <a:srgbClr val="FFFF00"/>
                </a:solidFill>
              </a:rPr>
              <a:t>білоголовий</a:t>
            </a:r>
            <a:r>
              <a:rPr lang="ru-RU" sz="2800" b="1" i="1" u="sng" dirty="0" smtClean="0">
                <a:solidFill>
                  <a:srgbClr val="FFFF00"/>
                </a:solidFill>
              </a:rPr>
              <a:t> сип </a:t>
            </a:r>
            <a:r>
              <a:rPr lang="ru-RU" sz="2800" b="1" i="1" dirty="0" smtClean="0">
                <a:solidFill>
                  <a:srgbClr val="FFFF00"/>
                </a:solidFill>
              </a:rPr>
              <a:t>(</a:t>
            </a:r>
            <a:r>
              <a:rPr lang="ru-RU" sz="2800" b="1" i="1" dirty="0" err="1" smtClean="0">
                <a:solidFill>
                  <a:srgbClr val="FFFF00"/>
                </a:solidFill>
              </a:rPr>
              <a:t>Gyps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fulcus</a:t>
            </a:r>
            <a:r>
              <a:rPr lang="ru-RU" sz="2800" b="1" i="1" dirty="0" smtClean="0">
                <a:solidFill>
                  <a:srgbClr val="FFFF00"/>
                </a:solidFill>
              </a:rPr>
              <a:t>),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який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зіткнувся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з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аеролайнером</a:t>
            </a:r>
            <a:r>
              <a:rPr lang="ru-RU" sz="2800" b="1" i="1" dirty="0" smtClean="0">
                <a:solidFill>
                  <a:srgbClr val="FFFF00"/>
                </a:solidFill>
              </a:rPr>
              <a:t> у 1973 р. </a:t>
            </a:r>
          </a:p>
          <a:p>
            <a:r>
              <a:rPr lang="ru-RU" sz="4000" b="1" i="1" dirty="0" smtClean="0">
                <a:solidFill>
                  <a:srgbClr val="FFFF00"/>
                </a:solidFill>
              </a:rPr>
              <a:t>на </a:t>
            </a:r>
            <a:r>
              <a:rPr lang="ru-RU" sz="4000" b="1" i="1" dirty="0" err="1" smtClean="0">
                <a:solidFill>
                  <a:srgbClr val="FFFF00"/>
                </a:solidFill>
              </a:rPr>
              <a:t>висоті</a:t>
            </a:r>
            <a:r>
              <a:rPr lang="ru-RU" sz="4000" b="1" i="1" dirty="0" smtClean="0">
                <a:solidFill>
                  <a:srgbClr val="FFFF00"/>
                </a:solidFill>
              </a:rPr>
              <a:t> 11278 м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5" name="Picture 2" descr="Сип білоголовий в польоті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38576">
            <a:off x="260998" y="1499243"/>
            <a:ext cx="3719673" cy="2789755"/>
          </a:xfrm>
          <a:prstGeom prst="rect">
            <a:avLst/>
          </a:prstGeom>
          <a:noFill/>
        </p:spPr>
      </p:pic>
      <p:pic>
        <p:nvPicPr>
          <p:cNvPr id="6" name="Picture 4" descr="Картинки по запросу столкновение птиц с самолетами фот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74520">
            <a:off x="7390768" y="5458215"/>
            <a:ext cx="1631160" cy="12233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131840" y="3933056"/>
            <a:ext cx="6012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www.youtube.com/watch?v=6QiE3dObRUI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Картинки по запросу горный гусь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Картинки по запросу горный гусь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Картинки по запросу горный гусь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Картинки по запросу горный гусь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Картинки по запросу гусь перелетает гималаи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4" name="Picture 16" descr="Картинки по запросу гималаи фотогалере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324260" cy="5040560"/>
          </a:xfrm>
          <a:prstGeom prst="rect">
            <a:avLst/>
          </a:prstGeom>
          <a:noFill/>
        </p:spPr>
      </p:pic>
      <p:pic>
        <p:nvPicPr>
          <p:cNvPr id="27654" name="Picture 6" descr="Картинки по запросу горный гусь фото"/>
          <p:cNvPicPr>
            <a:picLocks noChangeAspect="1" noChangeArrowheads="1"/>
          </p:cNvPicPr>
          <p:nvPr/>
        </p:nvPicPr>
        <p:blipFill>
          <a:blip r:embed="rId3" cstate="print"/>
          <a:srcRect b="21739"/>
          <a:stretch>
            <a:fillRect/>
          </a:stretch>
        </p:blipFill>
        <p:spPr bwMode="auto">
          <a:xfrm>
            <a:off x="179512" y="908720"/>
            <a:ext cx="3312367" cy="2592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395536" y="3293499"/>
            <a:ext cx="7906332" cy="227754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err="1" smtClean="0">
                <a:solidFill>
                  <a:srgbClr val="FFFF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ірський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гусак (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Anser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indicus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перелітає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Гімалайські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гори на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висоті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близько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8534 м.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5733256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  <a:hlinkClick r:id="rId4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4"/>
              </a:rPr>
              <a:t>https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4"/>
              </a:rPr>
              <a:t>://www.youtube.com/watch?v=G9LhprzKiM4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76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4869160"/>
            <a:ext cx="8892480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Рейнхольд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Меснер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був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першим,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хто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подолав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Еверест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(8848,82 м)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без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кисневого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апарата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в 1978 р.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Картинки по запросу Райнхольд Мессн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3203848" cy="4496068"/>
          </a:xfrm>
          <a:prstGeom prst="rect">
            <a:avLst/>
          </a:prstGeom>
          <a:noFill/>
        </p:spPr>
      </p:pic>
      <p:pic>
        <p:nvPicPr>
          <p:cNvPr id="28679" name="Picture 7" descr="Картинки по запросу эверест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0648"/>
            <a:ext cx="5048250" cy="2933701"/>
          </a:xfrm>
          <a:prstGeom prst="rect">
            <a:avLst/>
          </a:prstGeom>
          <a:noFill/>
        </p:spPr>
      </p:pic>
      <p:pic>
        <p:nvPicPr>
          <p:cNvPr id="28677" name="Picture 5" descr="Картинки по запросу Рейнхольд Меснер и эверест"/>
          <p:cNvPicPr>
            <a:picLocks noChangeAspect="1" noChangeArrowheads="1"/>
          </p:cNvPicPr>
          <p:nvPr/>
        </p:nvPicPr>
        <p:blipFill>
          <a:blip r:embed="rId4" cstate="print"/>
          <a:srcRect b="26019"/>
          <a:stretch>
            <a:fillRect/>
          </a:stretch>
        </p:blipFill>
        <p:spPr bwMode="auto">
          <a:xfrm>
            <a:off x="3275856" y="2636912"/>
            <a:ext cx="5524500" cy="23042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6381328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www.youtube.com/watch?v=uhh-8AubIHw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4180344"/>
            <a:ext cx="8028384" cy="267765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FF00"/>
                </a:solidFill>
              </a:rPr>
              <a:t>Француз </a:t>
            </a:r>
            <a:r>
              <a:rPr lang="ru-RU" sz="3200" b="1" dirty="0" err="1" smtClean="0">
                <a:solidFill>
                  <a:srgbClr val="FFFF00"/>
                </a:solidFill>
              </a:rPr>
              <a:t>Лоїк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Леферм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в 2004році </a:t>
            </a:r>
            <a:r>
              <a:rPr lang="ru-RU" sz="2400" b="1" dirty="0" err="1" smtClean="0">
                <a:solidFill>
                  <a:srgbClr val="FFFF00"/>
                </a:solidFill>
              </a:rPr>
              <a:t>встановив</a:t>
            </a:r>
            <a:r>
              <a:rPr lang="ru-RU" sz="2400" b="1" dirty="0" smtClean="0">
                <a:solidFill>
                  <a:srgbClr val="FFFF00"/>
                </a:solidFill>
              </a:rPr>
              <a:t> рекорд </a:t>
            </a:r>
            <a:r>
              <a:rPr lang="ru-RU" sz="2400" b="1" dirty="0" err="1" smtClean="0">
                <a:solidFill>
                  <a:srgbClr val="FFFF00"/>
                </a:solidFill>
              </a:rPr>
              <a:t>занурення</a:t>
            </a:r>
            <a:r>
              <a:rPr lang="ru-RU" sz="2400" b="1" dirty="0" smtClean="0">
                <a:solidFill>
                  <a:srgbClr val="FFFF00"/>
                </a:solidFill>
              </a:rPr>
              <a:t> на </a:t>
            </a:r>
            <a:r>
              <a:rPr lang="ru-RU" sz="2400" b="1" dirty="0" err="1" smtClean="0">
                <a:solidFill>
                  <a:srgbClr val="FFFF00"/>
                </a:solidFill>
              </a:rPr>
              <a:t>глибину</a:t>
            </a:r>
            <a:r>
              <a:rPr lang="ru-RU" sz="2400" b="1" dirty="0" smtClean="0">
                <a:solidFill>
                  <a:srgbClr val="FFFF00"/>
                </a:solidFill>
              </a:rPr>
              <a:t> 171 м без </a:t>
            </a:r>
            <a:r>
              <a:rPr lang="ru-RU" sz="2400" b="1" dirty="0" err="1" smtClean="0">
                <a:solidFill>
                  <a:srgbClr val="FFFF00"/>
                </a:solidFill>
              </a:rPr>
              <a:t>спеціального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обладнання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з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затримкою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дихання</a:t>
            </a:r>
            <a:r>
              <a:rPr lang="ru-RU" sz="2400" b="1" dirty="0" smtClean="0">
                <a:solidFill>
                  <a:srgbClr val="FFFF00"/>
                </a:solidFill>
              </a:rPr>
              <a:t> на </a:t>
            </a:r>
            <a:r>
              <a:rPr lang="ru-RU" sz="2400" b="1" dirty="0" err="1" smtClean="0">
                <a:solidFill>
                  <a:srgbClr val="FFFF00"/>
                </a:solidFill>
              </a:rPr>
              <a:t>цілих</a:t>
            </a:r>
            <a:r>
              <a:rPr lang="ru-RU" sz="2400" b="1" dirty="0" smtClean="0">
                <a:solidFill>
                  <a:srgbClr val="FFFF00"/>
                </a:solidFill>
              </a:rPr>
              <a:t> 7 </a:t>
            </a:r>
            <a:r>
              <a:rPr lang="ru-RU" sz="2400" b="1" dirty="0" err="1" smtClean="0">
                <a:solidFill>
                  <a:srgbClr val="FFFF00"/>
                </a:solidFill>
              </a:rPr>
              <a:t>хвилин</a:t>
            </a:r>
            <a:r>
              <a:rPr lang="ru-RU" sz="2400" b="1" dirty="0" smtClean="0">
                <a:solidFill>
                  <a:srgbClr val="FFFF00"/>
                </a:solidFill>
              </a:rPr>
              <a:t>!  При </a:t>
            </a:r>
            <a:r>
              <a:rPr lang="ru-RU" sz="2400" b="1" dirty="0" err="1" smtClean="0">
                <a:solidFill>
                  <a:srgbClr val="FFFF00"/>
                </a:solidFill>
              </a:rPr>
              <a:t>цьому</a:t>
            </a:r>
            <a:r>
              <a:rPr lang="ru-RU" sz="2400" b="1" dirty="0" smtClean="0">
                <a:solidFill>
                  <a:srgbClr val="FFFF00"/>
                </a:solidFill>
              </a:rPr>
              <a:t> частота </a:t>
            </a:r>
            <a:r>
              <a:rPr lang="ru-RU" sz="2400" b="1" dirty="0" err="1" smtClean="0">
                <a:solidFill>
                  <a:srgbClr val="FFFF00"/>
                </a:solidFill>
              </a:rPr>
              <a:t>биття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його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серця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сповільнилася</a:t>
            </a:r>
            <a:r>
              <a:rPr lang="ru-RU" sz="2400" b="1" dirty="0" smtClean="0">
                <a:solidFill>
                  <a:srgbClr val="FFFF00"/>
                </a:solidFill>
              </a:rPr>
              <a:t> до 25 </a:t>
            </a:r>
            <a:r>
              <a:rPr lang="ru-RU" sz="2400" b="1" dirty="0" err="1" smtClean="0">
                <a:solidFill>
                  <a:srgbClr val="FFFF00"/>
                </a:solidFill>
              </a:rPr>
              <a:t>ударів</a:t>
            </a:r>
            <a:r>
              <a:rPr lang="ru-RU" sz="2400" b="1" dirty="0" smtClean="0">
                <a:solidFill>
                  <a:srgbClr val="FFFF00"/>
                </a:solidFill>
              </a:rPr>
              <a:t> в </a:t>
            </a:r>
            <a:r>
              <a:rPr lang="ru-RU" sz="2400" b="1" dirty="0" err="1" smtClean="0">
                <a:solidFill>
                  <a:srgbClr val="FFFF00"/>
                </a:solidFill>
              </a:rPr>
              <a:t>хвилину</a:t>
            </a:r>
            <a:r>
              <a:rPr lang="ru-RU" sz="2400" b="1" dirty="0" smtClean="0">
                <a:solidFill>
                  <a:srgbClr val="FFFF00"/>
                </a:solidFill>
              </a:rPr>
              <a:t>. </a:t>
            </a:r>
            <a:r>
              <a:rPr lang="ru-RU" sz="3200" b="1" dirty="0" smtClean="0">
                <a:solidFill>
                  <a:srgbClr val="FFFF00"/>
                </a:solidFill>
              </a:rPr>
              <a:t> 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AutoShape 3" descr="Картинки по запросу пірнальник Феррера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3" name="AutoShape 5" descr="Картинки по запросу пірнальник Феррера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7" name="Picture 9" descr="Знаменитый французский ныряльщик Лоик Лефер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32656"/>
            <a:ext cx="4608512" cy="3456386"/>
          </a:xfrm>
          <a:prstGeom prst="rect">
            <a:avLst/>
          </a:prstGeom>
          <a:noFill/>
        </p:spPr>
      </p:pic>
      <p:pic>
        <p:nvPicPr>
          <p:cNvPr id="32779" name="Picture 11" descr="https://persons-info.com/userfiles/image/persons/60000-70000/69000-70000/69045/LEFERM_Liuk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40"/>
            <a:ext cx="2941712" cy="30017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378904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www.youtube.com/watch?v=jX1nK78tcw4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5013176"/>
            <a:ext cx="8676456" cy="156966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Представнику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риб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Abyssobrotula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galatheae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який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довжину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20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cм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належить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рекорд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глибини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його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спостерігали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у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пуерторіканській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западині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глибині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8370 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3" descr="Abyssobrotula galathe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464611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307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4509120"/>
            <a:ext cx="8532440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Серед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тварин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кашалот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Physeter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catodon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досягає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глибини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близько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2500 м.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Картинки по запросу кашал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236296" cy="35392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4005064"/>
            <a:ext cx="5958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www.youtube.com/watch?v=WfLBRajS45U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Картинки по запросу голубой кит фот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76672"/>
            <a:ext cx="3097015" cy="2322761"/>
          </a:xfrm>
          <a:prstGeom prst="rect">
            <a:avLst/>
          </a:prstGeom>
          <a:noFill/>
        </p:spPr>
      </p:pic>
      <p:pic>
        <p:nvPicPr>
          <p:cNvPr id="33795" name="Picture 3" descr="Картинки по запросу голубой кит фотограф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772025" cy="35814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971600" y="2564904"/>
            <a:ext cx="7919604" cy="120032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Найбільшу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масу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тваринному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світі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голубий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кит 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Belaenoptera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musculus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190 т;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найменшу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колібрі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Trochilidae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1,6 г.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9" name="Picture 7" descr="Картинки по запросу колибри фотограф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005064"/>
            <a:ext cx="3011488" cy="2300024"/>
          </a:xfrm>
          <a:prstGeom prst="rect">
            <a:avLst/>
          </a:prstGeom>
          <a:noFill/>
        </p:spPr>
      </p:pic>
      <p:pic>
        <p:nvPicPr>
          <p:cNvPr id="33801" name="Picture 9" descr="Картинки по запросу колибри фотографи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207004">
            <a:off x="6137391" y="3788647"/>
            <a:ext cx="2579440" cy="189588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3645024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www.youtube.com/watch?v=iP47Xlkd7HE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6237312"/>
            <a:ext cx="6300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https://www.youtube.com/watch?v=NfO5t_-</a:t>
            </a:r>
            <a:r>
              <a:rPr lang="en-US" dirty="0" smtClean="0">
                <a:hlinkClick r:id="rId7"/>
              </a:rPr>
              <a:t>8lMo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37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663</Words>
  <Application>Microsoft Office PowerPoint</Application>
  <PresentationFormat>Экран (4:3)</PresentationFormat>
  <Paragraphs>129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Ovchar</dc:creator>
  <cp:lastModifiedBy>Овчар</cp:lastModifiedBy>
  <cp:revision>13</cp:revision>
  <dcterms:created xsi:type="dcterms:W3CDTF">2017-10-11T04:39:25Z</dcterms:created>
  <dcterms:modified xsi:type="dcterms:W3CDTF">2017-11-23T11:17:50Z</dcterms:modified>
</cp:coreProperties>
</file>