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9" r:id="rId9"/>
    <p:sldId id="270" r:id="rId10"/>
    <p:sldId id="262" r:id="rId11"/>
    <p:sldId id="274" r:id="rId12"/>
    <p:sldId id="271" r:id="rId13"/>
    <p:sldId id="272" r:id="rId14"/>
    <p:sldId id="263" r:id="rId15"/>
    <p:sldId id="273" r:id="rId16"/>
    <p:sldId id="264" r:id="rId17"/>
    <p:sldId id="265" r:id="rId18"/>
    <p:sldId id="266" r:id="rId19"/>
    <p:sldId id="267" r:id="rId20"/>
    <p:sldId id="275" r:id="rId21"/>
    <p:sldId id="276" r:id="rId22"/>
    <p:sldId id="277" r:id="rId23"/>
    <p:sldId id="278" r:id="rId24"/>
    <p:sldId id="279" r:id="rId25"/>
    <p:sldId id="280" r:id="rId26"/>
    <p:sldId id="302" r:id="rId27"/>
    <p:sldId id="281" r:id="rId28"/>
    <p:sldId id="282" r:id="rId29"/>
    <p:sldId id="283" r:id="rId30"/>
    <p:sldId id="296" r:id="rId31"/>
    <p:sldId id="298" r:id="rId32"/>
    <p:sldId id="297" r:id="rId33"/>
    <p:sldId id="299" r:id="rId34"/>
    <p:sldId id="300" r:id="rId35"/>
    <p:sldId id="284" r:id="rId36"/>
    <p:sldId id="286" r:id="rId37"/>
    <p:sldId id="287" r:id="rId38"/>
    <p:sldId id="288" r:id="rId39"/>
    <p:sldId id="289" r:id="rId40"/>
    <p:sldId id="301" r:id="rId41"/>
    <p:sldId id="290" r:id="rId42"/>
    <p:sldId id="291" r:id="rId43"/>
    <p:sldId id="292" r:id="rId44"/>
    <p:sldId id="293" r:id="rId45"/>
    <p:sldId id="29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6090" autoAdjust="0"/>
  </p:normalViewPr>
  <p:slideViewPr>
    <p:cSldViewPr>
      <p:cViewPr>
        <p:scale>
          <a:sx n="75" d="100"/>
          <a:sy n="75" d="100"/>
        </p:scale>
        <p:origin x="-450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3750AF-20B4-4396-B9CF-66FF85C1E8E3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2A1CC-6487-4E4A-B06A-0F2491389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751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2A1CC-6487-4E4A-B06A-0F24913895B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27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337D55-4C9A-4056-BCCA-359F4E0ACF9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B11081-FCBA-430F-916B-C04B003DCE8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0" Type="http://schemas.microsoft.com/office/2007/relationships/hdphoto" Target="../media/hdphoto3.wdp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18" Type="http://schemas.openxmlformats.org/officeDocument/2006/relationships/image" Target="../media/image5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17" Type="http://schemas.openxmlformats.org/officeDocument/2006/relationships/image" Target="../media/image5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5" Type="http://schemas.openxmlformats.org/officeDocument/2006/relationships/image" Target="../media/image5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png"/><Relationship Id="rId1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580403">
            <a:off x="199193" y="2953349"/>
            <a:ext cx="7779640" cy="12968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Світ чарівної </a:t>
            </a:r>
            <a:b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казки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:\Documents and Settings\Admin\Рабочий стол\Вікторина\56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3068960"/>
            <a:ext cx="2597854" cy="1944000"/>
          </a:xfrm>
          <a:prstGeom prst="ellipse">
            <a:avLst/>
          </a:prstGeom>
          <a:ln w="190500" cap="rnd">
            <a:solidFill>
              <a:srgbClr val="FFC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Вікторина\skaz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7" y="704951"/>
            <a:ext cx="2592000" cy="1944216"/>
          </a:xfrm>
          <a:prstGeom prst="ellipse">
            <a:avLst/>
          </a:prstGeom>
          <a:ln w="190500" cap="rnd">
            <a:solidFill>
              <a:srgbClr val="FFC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Documents and Settings\Admin\Рабочий стол\Вікторина\N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238"/>
            <a:ext cx="2592288" cy="1944000"/>
          </a:xfrm>
          <a:prstGeom prst="ellipse">
            <a:avLst/>
          </a:prstGeom>
          <a:ln w="190500" cap="rnd">
            <a:solidFill>
              <a:srgbClr val="FFC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Admin\Рабочий стол\Вікторина\_D1_80_D0_B5_D0_BF_D0_BA_D0_B0-e12708411892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843" y="4797152"/>
            <a:ext cx="2592000" cy="1944000"/>
          </a:xfrm>
          <a:prstGeom prst="ellipse">
            <a:avLst/>
          </a:prstGeom>
          <a:ln w="190500" cap="rnd">
            <a:solidFill>
              <a:srgbClr val="FFC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Documents and Settings\Admin\Рабочий стол\Вікторина\рукавичка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51"/>
          <a:stretch/>
        </p:blipFill>
        <p:spPr bwMode="auto">
          <a:xfrm>
            <a:off x="6396977" y="1124960"/>
            <a:ext cx="2598677" cy="1944000"/>
          </a:xfrm>
          <a:prstGeom prst="ellipse">
            <a:avLst/>
          </a:prstGeom>
          <a:ln w="190500" cap="rnd">
            <a:solidFill>
              <a:schemeClr val="bg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Admin\Рабочий стол\Вікторина\Курочка-Ряба-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4662782"/>
            <a:ext cx="2592288" cy="1944000"/>
          </a:xfrm>
          <a:prstGeom prst="ellipse">
            <a:avLst/>
          </a:prstGeom>
          <a:ln w="190500" cap="rnd">
            <a:solidFill>
              <a:schemeClr val="bg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Admin\Рабочий стол\Вікторина\125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195736" y="117308"/>
            <a:ext cx="2614738" cy="1944000"/>
          </a:xfrm>
          <a:prstGeom prst="ellipse">
            <a:avLst/>
          </a:prstGeom>
          <a:ln w="190500" cap="rnd">
            <a:solidFill>
              <a:schemeClr val="bg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37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Завдання від Кози </a:t>
            </a:r>
            <a:b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«Знайди казкових героїв»</a:t>
            </a:r>
            <a:endParaRPr lang="ru-RU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HOME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32856"/>
            <a:ext cx="2880320" cy="456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9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97232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«Відгадай хто я?» </a:t>
            </a:r>
            <a:endParaRPr lang="en-US" sz="4400" b="1" i="1" dirty="0" smtClean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sz="4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Казка </a:t>
            </a:r>
            <a:r>
              <a:rPr lang="ru-RU" altLang="uk-UA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1 </a:t>
            </a:r>
            <a:r>
              <a:rPr lang="ru-RU" altLang="uk-UA" dirty="0">
                <a:solidFill>
                  <a:srgbClr val="002060"/>
                </a:solidFill>
              </a:rPr>
              <a:t/>
            </a:r>
            <a:br>
              <a:rPr lang="ru-RU" altLang="uk-UA" dirty="0">
                <a:solidFill>
                  <a:srgbClr val="002060"/>
                </a:solidFill>
              </a:rPr>
            </a:br>
            <a:r>
              <a:rPr lang="en-US" altLang="uk-UA" dirty="0" smtClean="0">
                <a:solidFill>
                  <a:srgbClr val="002060"/>
                </a:solidFill>
              </a:rPr>
              <a:t>	</a:t>
            </a:r>
            <a:r>
              <a:rPr lang="ru-RU" altLang="uk-UA" sz="3600" i="1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Безперечно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ми б не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хотіли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підводити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Ми б могли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відстати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вся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закінчилася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 там, на балу. Але ми не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маємо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права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поспішати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відставати</a:t>
            </a:r>
            <a:r>
              <a:rPr lang="ru-RU" altLang="uk-UA" sz="3600" i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4" descr="http://www.lenagold.ru/fon/clipart/o/obuv/obuv4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21101"/>
            <a:ext cx="12255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6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Годинник  </a:t>
            </a:r>
            <a:b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«Попелюшка»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C:\Documents and Settings\HOME\Рабочий стол\met_78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5286049" cy="478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8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/>
          <a:lstStyle/>
          <a:p>
            <a:pPr marL="0" indent="0">
              <a:buNone/>
            </a:pPr>
            <a:r>
              <a:rPr lang="ru-RU" altLang="uk-UA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Казка </a:t>
            </a:r>
            <a:r>
              <a:rPr lang="ru-RU" alt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uk-UA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uk-UA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uk-UA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uk-UA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мене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шкідливо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стільки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знаходитися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допитливому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неслухняному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хлопчикові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Якби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й не черепаха, </a:t>
            </a:r>
            <a:r>
              <a:rPr lang="ru-RU" altLang="uk-UA" sz="36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хтозна,скільки</a:t>
            </a:r>
            <a:r>
              <a:rPr lang="ru-RU" alt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довелося</a:t>
            </a:r>
            <a:r>
              <a:rPr lang="en-US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alt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лежати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?..» </a:t>
            </a:r>
            <a:endParaRPr lang="ru-RU" altLang="uk-UA" sz="36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Picture 2" descr="http://i039.radikal.ru/0908/c4/85bcc8a090e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21536" y="4149080"/>
            <a:ext cx="3298800" cy="254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191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04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Золотий ключик «Пригоди Буратіно»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0" name="Picture 2" descr="C:\Documents and Settings\HOME\Рабочий стол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742482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84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580085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altLang="uk-UA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Казка  </a:t>
            </a:r>
            <a:r>
              <a:rPr lang="ru-RU" alt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altLang="uk-UA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uk-UA" sz="36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uk-UA" sz="3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Я, 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знав, що все так закінчиться. Дуже я старий,стільки років стою</a:t>
            </a:r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Мріяв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звичайно, щоб хто   - </a:t>
            </a:r>
            <a:r>
              <a:rPr lang="uk-UA" sz="3600" i="1" dirty="0" err="1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небудь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у мені оселився…Але їх оселилося так багато, що я просто не витримав і завалився</a:t>
            </a:r>
            <a:r>
              <a:rPr lang="ru-RU" sz="3600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…»</a:t>
            </a:r>
            <a:endParaRPr lang="ru-RU" sz="36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644" y="4092227"/>
            <a:ext cx="2791711" cy="2361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638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88640"/>
            <a:ext cx="9577064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Теремок</a:t>
            </a:r>
            <a:r>
              <a:rPr lang="uk-UA" dirty="0" smtClean="0"/>
              <a:t> 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«Теремок»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8" name="Picture 4" descr="C:\Documents and Settings\HOME\Рабочий стол\teremok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274605" cy="509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4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7525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altLang="uk-UA" sz="3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Казка  </a:t>
            </a:r>
            <a:r>
              <a:rPr lang="ru-RU" altLang="uk-UA" sz="3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uk-UA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uk-UA" sz="36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uk-UA" sz="36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uk-UA" sz="39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приємно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знаходитися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голівці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Дівчинки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подобається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охайна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подобається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разом з нею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подорожувати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лісом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навідуватися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бабусі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Але є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єдина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вада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моя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хазяйка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занадто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довірлива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Тому з </a:t>
            </a:r>
            <a:r>
              <a:rPr lang="ru-RU" altLang="uk-UA" sz="39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нею</a:t>
            </a:r>
            <a:r>
              <a:rPr lang="en-US" altLang="uk-UA" sz="39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трапляються</a:t>
            </a:r>
            <a:r>
              <a:rPr lang="ru-RU" altLang="uk-UA" sz="39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9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негаразди</a:t>
            </a:r>
            <a:r>
              <a:rPr lang="ru-RU" altLang="uk-UA" sz="39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…» </a:t>
            </a:r>
            <a: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uk-UA" sz="36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http://lenagold.ru/fon/clipart/d/dev/deva27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206" y="4587875"/>
            <a:ext cx="1362075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86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Червона шапочка «Червона шапочка»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194" name="Picture 2" descr="C:\Documents and Settings\HOME\Рабочий стол\red-ca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472" y="1772815"/>
            <a:ext cx="6793055" cy="469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1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948" y="98072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Завдання від Червоної Шапочки</a:t>
            </a:r>
            <a:br>
              <a:rPr lang="uk-UA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«Хто з якої казки?»</a:t>
            </a:r>
            <a:endParaRPr lang="ru-RU" sz="48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792" y="2204864"/>
            <a:ext cx="2755344" cy="439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2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8004" y="3532799"/>
            <a:ext cx="896448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«Завдяки казці дитина пізнає світ не лише розумом,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й серцем».</a:t>
            </a:r>
            <a:endParaRPr kumimoji="0" lang="ru-RU" sz="2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kumimoji="0" lang="uk-UA" sz="2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 Сухомлинський</a:t>
            </a:r>
            <a:r>
              <a:rPr kumimoji="0" lang="uk-UA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3176" y="2060848"/>
            <a:ext cx="8336385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Казка</a:t>
            </a: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невіддільна від краси,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сприяє розвитку естетичних почуттів,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якого немислиме благородство душі, щира чуйність».</a:t>
            </a:r>
            <a:endParaRPr kumimoji="0" lang="uk-UA" sz="2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7529" y="1052736"/>
            <a:ext cx="73803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Казка</a:t>
            </a: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свіжий вітер, що роздмухує вогник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дитячого мислення й мови».</a:t>
            </a:r>
            <a:endParaRPr kumimoji="0" lang="uk-UA" sz="2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 копия"/>
          <p:cNvPicPr/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971600" y="4509119"/>
            <a:ext cx="2016224" cy="1875771"/>
          </a:xfrm>
          <a:prstGeom prst="rect">
            <a:avLst/>
          </a:prstGeom>
          <a:noFill/>
        </p:spPr>
      </p:pic>
      <p:pic>
        <p:nvPicPr>
          <p:cNvPr id="8" name="Рисунок 7" descr="0_7ad26_357c3c96_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211107" y="4168528"/>
            <a:ext cx="2428454" cy="2364736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977" y="620688"/>
            <a:ext cx="212372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9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45224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«Котигорошко»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3" descr="C:\Documents and Settings\HOME\Рабочий стол\нартинки казка\2a1-1024x640-1024x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834471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20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17232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«Пан Коцький»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266" name="Picture 2" descr="C:\Documents and Settings\HOME\Рабочий стол\нартинки казка\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2796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43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3216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54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«Лисичка і Вовк  - панібрат»</a:t>
            </a:r>
            <a:endParaRPr lang="ru-RU" sz="54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2290" name="Picture 2" descr="C:\Documents and Settings\HOME\Рабочий стол\нартинки казка\big_lysychka_IyL6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99964"/>
            <a:ext cx="758894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8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229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uk-UA" sz="6000" b="1" i="1" dirty="0" err="1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Івасик-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uk-UA" sz="6000" b="1" i="1" dirty="0" err="1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Телесик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vignette.wikia.nocookie.net/kazka/images/8/8f/%D0%86%D0%BB%D1%8E%D1%81%D1%82%D1%80%D0%B0%D1%86%D1%96%D1%97_%D0%9A%D0%B0%D1%82%D0%B5%D1%80%D0%B8%D0%BD%D0%B8_%D0%A8%D1%82%D0%B0%D0%BD%D0%BA%D0%BE_%D0%B4%D0%BE_%D0%BA%D0%B0%D0%B7%D0%BA%D0%B8_%D0%86%D0%B2%D0%B0%D1%81%D0%B8%D0%BA-%D1%82%D0%B5%D0%BB%D0%B5%D1%81%D0%B8%D0%BA.jpg/revision/latest?cb=20160926103658&amp;path-prefix=uk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4" y="980728"/>
            <a:ext cx="6966793" cy="479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98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828" y="661639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Гра з </a:t>
            </a:r>
            <a:r>
              <a:rPr lang="uk-UA" sz="4800" b="1" i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пазлами</a:t>
            </a:r>
            <a:r>
              <a:rPr lang="uk-UA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uk-UA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Склади казку»</a:t>
            </a:r>
            <a:endParaRPr lang="ru-RU" sz="48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5365" name="Picture 5" descr="C:\Documents and Settings\HOME\Рабочий стол\нартинки казка\987b052ddd8a9bed4c437727b8a4c5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4378241"/>
            <a:ext cx="3005689" cy="220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Documents and Settings\HOME\Рабочий стол\нартинки казка\442269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85928" y="4402124"/>
            <a:ext cx="3025322" cy="219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HOME\Рабочий стол\1392585551_koza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6"/>
          <a:stretch/>
        </p:blipFill>
        <p:spPr bwMode="auto">
          <a:xfrm>
            <a:off x="839416" y="2082800"/>
            <a:ext cx="2940496" cy="214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HOME\Рабочий стол\нартинки казка\9d7a02271333597def2d5448da4ad16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692" y="2000368"/>
            <a:ext cx="2952327" cy="222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41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Завдання від Буратіно</a:t>
            </a:r>
            <a:endParaRPr lang="ru-RU" sz="60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6386" name="Picture 2" descr="C:\Documents and Settings\HOME\Рабочий стол\thumb_136616_event_huge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6" r="32815"/>
          <a:stretch/>
        </p:blipFill>
        <p:spPr bwMode="auto">
          <a:xfrm>
            <a:off x="2555776" y="1772816"/>
            <a:ext cx="4104456" cy="483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5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Documents and Settings\Admin\Рабочий стол\Вікторина\Копия (2) book_preview_128_1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53" y="3042497"/>
            <a:ext cx="968311" cy="95482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Documents and Settings\Admin\Рабочий стол\Вікторина\Копия Курочка-Ряба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206" y="3097322"/>
            <a:ext cx="1080580" cy="900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Documents and Settings\Admin\Рабочий стол\Вікторина\Копия _D1_80_D0_B5_D0_BF_D0_BA_D0_B0-e12708411892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949" y="3042497"/>
            <a:ext cx="981075" cy="100965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Documents and Settings\Admin\Рабочий стол\Вікторина\Копия 1316026209_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939" y="2889909"/>
            <a:ext cx="442969" cy="126000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C:\Documents and Settings\Admin\Рабочий стол\Вікторина\Копия skaz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164" y="4932047"/>
            <a:ext cx="834148" cy="10231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Documents and Settings\Admin\Рабочий стол\Вікторина\N1.JPEG"/>
          <p:cNvPicPr>
            <a:picLocks noChangeAspect="1" noChangeArrowheads="1"/>
          </p:cNvPicPr>
          <p:nvPr/>
        </p:nvPicPr>
        <p:blipFill>
          <a:blip r:embed="rId8" cstate="print"/>
          <a:srcRect b="2459"/>
          <a:stretch>
            <a:fillRect/>
          </a:stretch>
        </p:blipFill>
        <p:spPr bwMode="auto">
          <a:xfrm>
            <a:off x="4576664" y="4932047"/>
            <a:ext cx="701563" cy="1031284"/>
          </a:xfrm>
          <a:prstGeom prst="rect">
            <a:avLst/>
          </a:prstGeom>
          <a:noFill/>
        </p:spPr>
      </p:pic>
      <p:pic>
        <p:nvPicPr>
          <p:cNvPr id="18" name="Picture 2" descr="C:\Documents and Settings\Admin\Рабочий стол\Вікторина\landofart.ru-zolotoy-klyuchik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387546">
            <a:off x="501979" y="5032747"/>
            <a:ext cx="1183339" cy="612000"/>
          </a:xfrm>
          <a:prstGeom prst="rect">
            <a:avLst/>
          </a:prstGeom>
          <a:noFill/>
        </p:spPr>
      </p:pic>
      <p:pic>
        <p:nvPicPr>
          <p:cNvPr id="4" name="Picture 5" descr="C:\Documents and Settings\Admin\Рабочий стол\Вікторина\book_preview_128_1_big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93" y="2817909"/>
            <a:ext cx="1384180" cy="1404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Documents and Settings\Admin\Рабочий стол\Вікторина\Курочка-Ряба-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455" y="2853909"/>
            <a:ext cx="1752827" cy="1332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Documents and Settings\Admin\Рабочий стол\Вікторина\_D1_80_D0_B5_D0_BF_D0_BA_D0_B0-e1270841189268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" r="4149"/>
          <a:stretch/>
        </p:blipFill>
        <p:spPr bwMode="auto">
          <a:xfrm>
            <a:off x="4314182" y="2785495"/>
            <a:ext cx="2004611" cy="1404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Documents and Settings\Admin\Рабочий стол\Вікторина\skazka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408" y="4716648"/>
            <a:ext cx="1971697" cy="145399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 descr="C:\Documents and Settings\Admin\Рабочий стол\Вікторина\1316026209_g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39" y="2817909"/>
            <a:ext cx="2059571" cy="1404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Admin\Рабочий стол\Вікторина\Buratino1.jpg"/>
          <p:cNvPicPr>
            <a:picLocks noChangeAspect="1" noChangeArrowheads="1"/>
          </p:cNvPicPr>
          <p:nvPr/>
        </p:nvPicPr>
        <p:blipFill>
          <a:blip r:embed="rId15" cstate="print"/>
          <a:srcRect l="10311" r="14090"/>
          <a:stretch>
            <a:fillRect/>
          </a:stretch>
        </p:blipFill>
        <p:spPr bwMode="auto">
          <a:xfrm>
            <a:off x="630433" y="4550640"/>
            <a:ext cx="1552500" cy="16200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1" name="Picture 7" descr="C:\Documents and Settings\Admin\Рабочий стол\Вікторина\1326888017_41077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350127" y="4651841"/>
            <a:ext cx="1889052" cy="154801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76070" y="1268760"/>
            <a:ext cx="5727700" cy="7794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prstTxWarp prst="textWave4">
              <a:avLst>
                <a:gd name="adj1" fmla="val 12500"/>
                <a:gd name="adj2" fmla="val 238"/>
              </a:avLst>
            </a:prstTxWarp>
            <a:noAutofit/>
          </a:bodyPr>
          <a:lstStyle/>
          <a:p>
            <a:pPr algn="ctr"/>
            <a:r>
              <a:rPr lang="uk-UA" sz="3200" b="1" u="sng" cap="none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З</a:t>
            </a:r>
            <a:r>
              <a:rPr lang="ru-RU" sz="3200" b="1" u="sng" cap="none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якої казки предмет?</a:t>
            </a:r>
            <a:endParaRPr lang="ru-RU" sz="3200" b="1" u="sng" cap="none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HOME\Рабочий стол\Новая папка (2)\kartochka-yabloko-1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7" t="5862" r="21300" b="11393"/>
          <a:stretch/>
        </p:blipFill>
        <p:spPr bwMode="auto">
          <a:xfrm>
            <a:off x="2804725" y="4836267"/>
            <a:ext cx="880286" cy="104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білосніжка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" r="4284"/>
          <a:stretch/>
        </p:blipFill>
        <p:spPr bwMode="auto">
          <a:xfrm>
            <a:off x="2341080" y="4651842"/>
            <a:ext cx="1899049" cy="1494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68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88" y="332656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«Скільки героїв  у казці ?»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568952" cy="5040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30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1) Скільки звірів помістилося в рукавичці, яку загубив дід? </a:t>
            </a:r>
            <a:endParaRPr lang="ru-RU" sz="3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0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Скільки звірів зустрів по дорозі Колобок? </a:t>
            </a:r>
            <a:endParaRPr lang="ru-RU" sz="3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0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Скільки героїв-персонажів витягують ріпку? </a:t>
            </a:r>
            <a:endParaRPr lang="ru-RU" sz="3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0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Скільки звірів приліпилося до солом’яного бичка?</a:t>
            </a:r>
            <a:endParaRPr lang="ru-RU" sz="3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en-US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Скільки жителів лісу злякав Пан Коцький ?</a:t>
            </a: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6) Скільки разів лисичка бігала на Хрестини ?</a:t>
            </a: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7) Скільки гномиків подружилося з Білосніжкою?</a:t>
            </a:r>
          </a:p>
          <a:p>
            <a:pPr marL="0" indent="0">
              <a:buNone/>
            </a:pP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8) Скільки козенят з</a:t>
            </a:r>
            <a:r>
              <a:rPr lang="en-US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їв вовк ?</a:t>
            </a:r>
            <a:endParaRPr lang="ru-RU" sz="3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44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Пальчикова гра </a:t>
            </a:r>
            <a:b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«В морі живе дельфін»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7410" name="Picture 2" descr="C:\Documents and Settings\HOME\Рабочий стол\maxresdefault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6" b="3961"/>
          <a:stretch/>
        </p:blipFill>
        <p:spPr bwMode="auto">
          <a:xfrm>
            <a:off x="1691680" y="2636912"/>
            <a:ext cx="5760640" cy="402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44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6" y="332656"/>
            <a:ext cx="9144000" cy="1143000"/>
          </a:xfrm>
        </p:spPr>
        <p:txBody>
          <a:bodyPr>
            <a:normAutofit/>
          </a:bodyPr>
          <a:lstStyle/>
          <a:p>
            <a:r>
              <a:rPr lang="uk-UA" dirty="0" smtClean="0"/>
              <a:t>     </a:t>
            </a:r>
            <a:r>
              <a:rPr lang="uk-UA" sz="6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Завдання від Мальвіни</a:t>
            </a:r>
            <a:endParaRPr lang="ru-RU" sz="60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8434" name="Picture 2" descr="C:\Documents and Settings\HOME\Рабочий стол\10742f2ad45dfd571e18d8bef96cd6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800"/>
            <a:ext cx="48245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7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pPr algn="ctr"/>
            <a:r>
              <a:rPr lang="uk-UA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Кросворд</a:t>
            </a:r>
            <a:endParaRPr lang="ru-RU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204864"/>
            <a:ext cx="495300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6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«Впізнай казкового героя»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389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Двоє</a:t>
            </a:r>
            <a:r>
              <a:rPr lang="ru-RU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сірих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Мишенят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хотять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пустують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все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танцюють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Півника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прохань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чують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геть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годні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 ж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лишилися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голодні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же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звати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Мишенят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знає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малят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 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5805264"/>
            <a:ext cx="335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i="1" u="sng" dirty="0" err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Круть</a:t>
            </a:r>
            <a:r>
              <a:rPr lang="ru-RU" sz="36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Верть.)</a:t>
            </a:r>
            <a:endParaRPr lang="ru-RU" sz="3600" u="sng" dirty="0">
              <a:ln>
                <a:solidFill>
                  <a:srgbClr val="FFC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25450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38850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Хоч 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нього й шуба є,</a:t>
            </a:r>
            <a:endParaRPr lang="ru-RU" sz="36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 як холод настає</a:t>
            </a:r>
            <a:endParaRPr lang="ru-RU" sz="36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Він 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їсть тоді, не п’є</a:t>
            </a:r>
            <a:endParaRPr lang="ru-RU" sz="36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у лігво </a:t>
            </a:r>
            <a:r>
              <a:rPr lang="uk-UA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спать</a:t>
            </a:r>
            <a:r>
              <a:rPr lang="uk-UA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лягає.    </a:t>
            </a:r>
            <a:endParaRPr lang="en-US" sz="3600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72133" y="4398887"/>
            <a:ext cx="2051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uk-UA" sz="32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Ведмідь)</a:t>
            </a:r>
            <a:endParaRPr lang="ru-RU" sz="3600" i="1" u="sng" dirty="0">
              <a:ln>
                <a:solidFill>
                  <a:srgbClr val="FFC0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77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їжачка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насміхався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Перегнати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намагався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Вихвалятися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мастак,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Звуть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вуханя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як?</a:t>
            </a:r>
            <a:b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u="sng" dirty="0">
              <a:ln>
                <a:solidFill>
                  <a:srgbClr val="FFC0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3572" y="4077072"/>
            <a:ext cx="15953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6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i="1" u="sng" dirty="0" err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Заєць</a:t>
            </a:r>
            <a:r>
              <a:rPr lang="ru-RU" sz="36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4323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7772400" cy="4752528"/>
          </a:xfrm>
        </p:spPr>
        <p:txBody>
          <a:bodyPr>
            <a:noAutofit/>
          </a:bodyPr>
          <a:lstStyle/>
          <a:p>
            <a:pPr algn="ctr"/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4.Дівчина, хоч і кривенька,</a:t>
            </a:r>
          </a:p>
          <a:p>
            <a:pPr algn="ctr"/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Роботяща, моторненька.</a:t>
            </a:r>
          </a:p>
          <a:p>
            <a:pPr algn="ctr"/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гніздо її спалили,</a:t>
            </a:r>
          </a:p>
          <a:p>
            <a:pPr algn="ctr"/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 з качками полетіла.</a:t>
            </a:r>
          </a:p>
          <a:p>
            <a:pPr algn="ctr"/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Всі ви знаєте цю казку,</a:t>
            </a:r>
          </a:p>
          <a:p>
            <a:pPr algn="ctr"/>
            <a:r>
              <a:rPr lang="uk-UA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Тож назвіть її, будь ласка!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5085184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uk-UA" sz="3600" i="1" u="sng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(«Кривенька качечка»)</a:t>
            </a:r>
            <a:endParaRPr lang="ru-RU" sz="3600" i="1" u="sng" dirty="0">
              <a:ln>
                <a:solidFill>
                  <a:srgbClr val="FFC0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03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uk-UA" dirty="0" smtClean="0"/>
              <a:t>          </a:t>
            </a:r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«Хто зайвий?»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507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Вовк, </a:t>
            </a:r>
            <a:r>
              <a:rPr lang="ru-RU" sz="32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козенята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мишка, коза</a:t>
            </a:r>
            <a:r>
              <a:rPr lang="ru-RU" sz="36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274838"/>
            <a:ext cx="4697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32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Вовк </a:t>
            </a:r>
            <a:r>
              <a:rPr lang="ru-RU" sz="3200" i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семеро </a:t>
            </a:r>
            <a:r>
              <a:rPr lang="ru-RU" sz="3200" i="1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козенят</a:t>
            </a:r>
            <a:r>
              <a:rPr lang="ru-RU" sz="32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»)</a:t>
            </a:r>
            <a:endParaRPr lang="ru-RU" sz="3200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040" y="2849483"/>
            <a:ext cx="8623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баба, колобок, зайчик, </a:t>
            </a:r>
            <a:r>
              <a:rPr lang="ru-RU" sz="32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вовк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олень, </a:t>
            </a:r>
            <a:r>
              <a:rPr lang="ru-RU" sz="32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ведмідь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лисичка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63888" y="3341926"/>
            <a:ext cx="2302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2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(«Коло</a:t>
            </a:r>
            <a:r>
              <a:rPr lang="uk-UA" sz="3200" i="1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бок</a:t>
            </a:r>
            <a:r>
              <a:rPr lang="uk-UA" sz="32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»)</a:t>
            </a:r>
            <a:endParaRPr lang="ru-RU" sz="3200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3789040"/>
            <a:ext cx="81462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Дід, баба, ведмідь, вовк, лисичка, бичок, півник, зайчик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14351" y="4281483"/>
            <a:ext cx="3991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uk-UA" sz="32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(«Солом’яний бичок»</a:t>
            </a:r>
            <a:r>
              <a:rPr lang="uk-UA" sz="3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486625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Кіт, лисичка, коза,зайчик, дикий кабан, ведмідь, вовк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34981" y="5399534"/>
            <a:ext cx="3235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(«Пан Коцький») 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03559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3" grpId="0"/>
      <p:bldP spid="17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3357"/>
            <a:ext cx="9144000" cy="1143000"/>
          </a:xfrm>
        </p:spPr>
        <p:txBody>
          <a:bodyPr/>
          <a:lstStyle/>
          <a:p>
            <a:pPr algn="ctr"/>
            <a:r>
              <a:rPr lang="uk-UA" dirty="0" smtClean="0"/>
              <a:t> </a:t>
            </a:r>
            <a:r>
              <a:rPr lang="uk-UA" sz="6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Завдання </a:t>
            </a:r>
            <a:r>
              <a:rPr lang="uk-UA" sz="6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від сороки</a:t>
            </a:r>
            <a:endParaRPr lang="ru-RU" sz="60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458" name="Picture 2" descr="C:\Documents and Settings\HOME\Рабочий стол\img_56e65e14675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5263458" cy="413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90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«Телеграма від казкового героя»</a:t>
            </a:r>
            <a:endParaRPr lang="ru-RU" sz="48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 lnSpcReduction="20000"/>
          </a:bodyPr>
          <a:lstStyle/>
          <a:p>
            <a:endParaRPr lang="uk-UA" sz="4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4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.-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Будую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надійний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заховатися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холоду і лютого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звіра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2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sz="42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2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Наф-Наф</a:t>
            </a:r>
            <a:r>
              <a:rPr lang="ru-RU" sz="42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42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Троє</a:t>
            </a:r>
            <a:r>
              <a:rPr lang="ru-RU" sz="42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поросят”)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> </a:t>
            </a:r>
            <a:endParaRPr lang="ru-RU" sz="440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sz="4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9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 lnSpcReduction="20000"/>
          </a:bodyPr>
          <a:lstStyle/>
          <a:p>
            <a:endParaRPr lang="uk-UA" sz="4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4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Терміново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викликали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лікувати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звірів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Африку. Не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встигну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повернутися</a:t>
            </a:r>
            <a:r>
              <a:rPr lang="ru-RU" sz="4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4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42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42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Лікар</a:t>
            </a:r>
            <a:r>
              <a:rPr lang="ru-RU" sz="42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Айболить</a:t>
            </a:r>
            <a:r>
              <a:rPr lang="ru-RU" sz="42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) </a:t>
            </a:r>
            <a:br>
              <a:rPr lang="ru-RU" sz="42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chemeClr val="bg1"/>
                </a:solidFill>
              </a:rPr>
              <a:t> </a:t>
            </a:r>
          </a:p>
          <a:p>
            <a:pPr algn="ctr">
              <a:defRPr/>
            </a:pPr>
            <a:endParaRPr lang="ru-RU" sz="4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endParaRPr lang="uk-UA" sz="4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9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9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9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9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Поспішаю</a:t>
            </a:r>
            <a:r>
              <a:rPr lang="ru-RU" sz="39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9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лісу</a:t>
            </a:r>
            <a:r>
              <a:rPr lang="ru-RU" sz="39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9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Мачуха</a:t>
            </a:r>
            <a:r>
              <a:rPr lang="ru-RU" sz="39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наказала принести </a:t>
            </a:r>
            <a:r>
              <a:rPr lang="ru-RU" sz="39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підсніжників</a:t>
            </a:r>
            <a:r>
              <a:rPr lang="ru-RU" sz="39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39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39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39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Падчерка ) </a:t>
            </a:r>
          </a:p>
          <a:p>
            <a:pPr algn="ctr">
              <a:defRPr/>
            </a:pPr>
            <a:endParaRPr lang="ru-RU" sz="4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3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>
              <a:buNone/>
            </a:pP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4.– Мене вивіз рідний батько в ліс. Я доглядаю страховисько.</a:t>
            </a:r>
            <a:endParaRPr lang="ru-RU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(Дідова дочка)</a:t>
            </a:r>
            <a:endParaRPr lang="ru-RU" sz="36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  <a:defRPr/>
            </a:pPr>
            <a:endParaRPr lang="ru-RU" sz="3600" b="1" i="1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03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980728"/>
            <a:ext cx="6602704" cy="511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>
              <a:buNone/>
              <a:defRPr/>
            </a:pP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.«Дуже засмучена, Мишка випадково розбила моє яєчко, прийти не зможу». </a:t>
            </a:r>
            <a:endParaRPr lang="uk-UA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Курочка ряба)</a:t>
            </a:r>
            <a:endParaRPr lang="ru-RU" sz="3600" b="1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7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>
              <a:buNone/>
              <a:defRPr/>
            </a:pP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Моє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гусенятко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десь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забарилось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тому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прилетіти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можу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  <a:b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endParaRPr lang="ru-RU" sz="3600" b="1" i="1" u="sng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38735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Івасик</a:t>
            </a:r>
            <a:r>
              <a:rPr lang="ru-RU" sz="36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i="1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Телесик</a:t>
            </a:r>
            <a:r>
              <a:rPr lang="ru-RU" sz="36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br>
              <a:rPr lang="ru-RU" sz="36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23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>
              <a:buNone/>
            </a:pP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хотілося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потрапити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 вас, але соромно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своєї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гидкої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зовнішності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36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Гидке</a:t>
            </a:r>
            <a:r>
              <a:rPr lang="ru-RU" sz="36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каченя</a:t>
            </a:r>
            <a:r>
              <a:rPr lang="ru-RU" sz="36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b="1" i="1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3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3891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endParaRPr lang="uk-UA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Моя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риболовля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закінчилася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погано. Мене побили, а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хвіст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опинився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ополонці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(Вовк-</a:t>
            </a:r>
            <a:r>
              <a:rPr lang="ru-RU" sz="3600" b="1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панібрат</a:t>
            </a:r>
            <a:r>
              <a:rPr lang="ru-RU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3600" b="1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3600" b="1" i="1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96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54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«Для чого потрібна казка ?»</a:t>
            </a:r>
            <a:endParaRPr lang="ru-RU" sz="54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2286000" lvl="8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Казка —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вигадка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всяк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дивина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усе не так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буває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потрібна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нам вона!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Нас вона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навчає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жити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поради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нам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 в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вміє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говорити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у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казці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— правда є.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нас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привчає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гостинності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нас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вчить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Той,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казочки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читає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буде добре жить.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умітиме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радіти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сміятись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час.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Вмітиме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добро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творити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Казка мудрим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нас. </a:t>
            </a:r>
            <a:b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Н. </a:t>
            </a:r>
            <a:r>
              <a:rPr lang="ru-RU" sz="24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Красоткіна</a:t>
            </a:r>
            <a:r>
              <a:rPr lang="ru-RU" sz="24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79ad74176a9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924944"/>
            <a:ext cx="2808312" cy="3723128"/>
          </a:xfrm>
          <a:prstGeom prst="rect">
            <a:avLst/>
          </a:prstGeom>
        </p:spPr>
      </p:pic>
      <p:pic>
        <p:nvPicPr>
          <p:cNvPr id="5" name="Рисунок 4" descr="д7"/>
          <p:cNvPicPr/>
          <p:nvPr/>
        </p:nvPicPr>
        <p:blipFill>
          <a:blip r:embed="rId3" cstate="print"/>
          <a:srcRect t="11438" b="13509"/>
          <a:stretch>
            <a:fillRect/>
          </a:stretch>
        </p:blipFill>
        <p:spPr bwMode="auto">
          <a:xfrm flipH="1">
            <a:off x="6228184" y="2276872"/>
            <a:ext cx="2450604" cy="309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320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00324" y="333331"/>
            <a:ext cx="4171676" cy="28076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numCol="1">
            <a:prstTxWarp prst="textWave2">
              <a:avLst>
                <a:gd name="adj1" fmla="val 6953"/>
                <a:gd name="adj2" fmla="val 277"/>
              </a:avLst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uk-UA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можем</a:t>
            </a:r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без казки 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 жити. 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 казка нас вчить, 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потрібно дружити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зло подолати 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хитрих провчити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добрих і чуйних </a:t>
            </a:r>
          </a:p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й сміливих любити.</a:t>
            </a:r>
          </a:p>
        </p:txBody>
      </p:sp>
      <p:pic>
        <p:nvPicPr>
          <p:cNvPr id="10" name="Picture 2" descr="C:\Documents and Settings\user.CHYT2\Рабочий стол\UkrKazka_1280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2692" y="169935"/>
            <a:ext cx="5175000" cy="3960440"/>
          </a:xfrm>
          <a:prstGeom prst="rect">
            <a:avLst/>
          </a:prstGeom>
          <a:ln>
            <a:noFill/>
          </a:ln>
          <a:effectLst>
            <a:reflection blurRad="6350" stA="50000" endA="300" endPos="90000" dir="5400000" sy="-100000" algn="bl" rotWithShape="0"/>
          </a:effectLst>
          <a:scene3d>
            <a:camera prst="perspectiveContrastingLeftFacing"/>
            <a:lightRig rig="threePt" dir="t"/>
          </a:scene3d>
          <a:sp3d>
            <a:bevelT/>
          </a:sp3d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020" y="3530209"/>
            <a:ext cx="50357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Збережіть у пам’яті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    казкові сюжети!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4982398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400" b="1" i="1" dirty="0">
                <a:ln w="31550" cmpd="sng">
                  <a:solidFill>
                    <a:schemeClr val="tx1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 НОВИХ ЗУСТРІЧЕЙ!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00324" y="6364901"/>
            <a:ext cx="84873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Підготувала</a:t>
            </a:r>
            <a:r>
              <a:rPr kumimoji="0" lang="uk-UA" b="1" i="1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вихователь ГПД </a:t>
            </a:r>
            <a:r>
              <a:rPr kumimoji="0" lang="uk-UA" b="1" i="1" u="none" strike="noStrike" cap="none" normalizeH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Масечко</a:t>
            </a:r>
            <a:r>
              <a:rPr kumimoji="0" lang="uk-UA" b="1" i="1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Людмила Олексіївна</a:t>
            </a: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70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75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ramochky.narod.ru/bol/Ramochky.narod.ru4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1971080"/>
            <a:ext cx="5976664" cy="2246769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сюди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запросили,</a:t>
            </a:r>
            <a:b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бачити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слухать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гуртом, </a:t>
            </a:r>
            <a:b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школі</a:t>
            </a:r>
            <a:r>
              <a:rPr lang="ru-RU" sz="28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десь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там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заблудилась 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— </a:t>
            </a:r>
            <a:b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 </a:t>
            </a:r>
            <a:r>
              <a:rPr lang="ru-RU" sz="2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погукаєм</a:t>
            </a:r>
            <a:r>
              <a:rPr lang="ru-RU" sz="28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разом.</a:t>
            </a:r>
          </a:p>
        </p:txBody>
      </p:sp>
    </p:spTree>
    <p:extLst>
      <p:ext uri="{BB962C8B-B14F-4D97-AF65-F5344CB8AC3E}">
        <p14:creationId xmlns:p14="http://schemas.microsoft.com/office/powerpoint/2010/main" val="242986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1 команда «</a:t>
            </a:r>
            <a:r>
              <a:rPr lang="uk-UA" sz="6000" b="1" i="1" dirty="0" err="1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Казкознавці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t="4885" r="16067" b="7657"/>
          <a:stretch/>
        </p:blipFill>
        <p:spPr bwMode="auto">
          <a:xfrm>
            <a:off x="1475656" y="2420888"/>
            <a:ext cx="6192688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441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5750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2 команда </a:t>
            </a:r>
            <a:r>
              <a:rPr lang="en-US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uk-UA" sz="6000" b="1" i="1" dirty="0" err="1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Казколюби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417092" y="2360184"/>
            <a:ext cx="6526853" cy="4169668"/>
            <a:chOff x="0" y="0"/>
            <a:chExt cx="3228975" cy="20574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0"/>
              <a:ext cx="3228975" cy="2057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4" t="30239" r="47737" b="47959"/>
            <a:stretch/>
          </p:blipFill>
          <p:spPr bwMode="auto">
            <a:xfrm>
              <a:off x="123825" y="38100"/>
              <a:ext cx="2933700" cy="20002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856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703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3 команда </a:t>
            </a:r>
            <a:r>
              <a:rPr lang="en-US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Всезнайки»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0" t="31819" r="47486" b="36095"/>
          <a:stretch/>
        </p:blipFill>
        <p:spPr bwMode="auto">
          <a:xfrm>
            <a:off x="1623740" y="2204864"/>
            <a:ext cx="6188620" cy="4320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266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210" y="980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4 команда </a:t>
            </a:r>
            <a:r>
              <a:rPr lang="en-US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6000" b="1" i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uk-UA" sz="6000" b="1" i="1" dirty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Мудреці»</a:t>
            </a:r>
            <a:endParaRPr lang="ru-RU" sz="6000" b="1" i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7" t="30367" r="53889" b="38740"/>
          <a:stretch/>
        </p:blipFill>
        <p:spPr bwMode="auto">
          <a:xfrm>
            <a:off x="1695450" y="2276872"/>
            <a:ext cx="5900886" cy="40947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7388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917</TotalTime>
  <Words>552</Words>
  <Application>Microsoft Office PowerPoint</Application>
  <PresentationFormat>Экран (4:3)</PresentationFormat>
  <Paragraphs>114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Світ чарівної  казки</vt:lpstr>
      <vt:lpstr>Презентация PowerPoint</vt:lpstr>
      <vt:lpstr>Кросворд</vt:lpstr>
      <vt:lpstr>Презентация PowerPoint</vt:lpstr>
      <vt:lpstr>Презентация PowerPoint</vt:lpstr>
      <vt:lpstr>1 команда «Казкознавці»</vt:lpstr>
      <vt:lpstr>2 команда  «Казколюби»</vt:lpstr>
      <vt:lpstr>3 команда  «Всезнайки»</vt:lpstr>
      <vt:lpstr>4 команда  «Мудреці»</vt:lpstr>
      <vt:lpstr>Завдання від Кози  «Знайди казкових героїв»</vt:lpstr>
      <vt:lpstr>Презентация PowerPoint</vt:lpstr>
      <vt:lpstr>Годинник   «Попелюшка»</vt:lpstr>
      <vt:lpstr>Презентация PowerPoint</vt:lpstr>
      <vt:lpstr>Золотий ключик «Пригоди Буратіно»</vt:lpstr>
      <vt:lpstr>Презентация PowerPoint</vt:lpstr>
      <vt:lpstr>Теремок «Теремок»</vt:lpstr>
      <vt:lpstr>Презентация PowerPoint</vt:lpstr>
      <vt:lpstr>Червона шапочка «Червона шапочка»</vt:lpstr>
      <vt:lpstr>Завдання від Червоної Шапочки «Хто з якої казки?»</vt:lpstr>
      <vt:lpstr>«Котигорошко»</vt:lpstr>
      <vt:lpstr>«Пан Коцький»</vt:lpstr>
      <vt:lpstr>«Лисичка і Вовк  - панібрат»</vt:lpstr>
      <vt:lpstr>«Івасик- Телесик»</vt:lpstr>
      <vt:lpstr>Гра з пазлами  «Склади казку»</vt:lpstr>
      <vt:lpstr>Завдання від Буратіно</vt:lpstr>
      <vt:lpstr>З якої казки предмет?</vt:lpstr>
      <vt:lpstr>«Скільки героїв  у казці ?»</vt:lpstr>
      <vt:lpstr>Пальчикова гра  «В морі живе дельфін»</vt:lpstr>
      <vt:lpstr>     Завдання від Мальвіни</vt:lpstr>
      <vt:lpstr>«Впізнай казкового героя»</vt:lpstr>
      <vt:lpstr>Презентация PowerPoint</vt:lpstr>
      <vt:lpstr>Презентация PowerPoint</vt:lpstr>
      <vt:lpstr>Презентация PowerPoint</vt:lpstr>
      <vt:lpstr>          «Хто зайвий?»</vt:lpstr>
      <vt:lpstr> Завдання від сороки</vt:lpstr>
      <vt:lpstr>«Телеграма від казкового героя»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«Для чого потрібна казка ?»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61</cp:revision>
  <dcterms:created xsi:type="dcterms:W3CDTF">2017-12-09T15:22:40Z</dcterms:created>
  <dcterms:modified xsi:type="dcterms:W3CDTF">2017-12-12T21:28:33Z</dcterms:modified>
</cp:coreProperties>
</file>