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EB3484-756A-49D8-AC02-310FF5B4CBDC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FD051-A33B-44FA-B3C3-AE4B56BA07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EB3484-756A-49D8-AC02-310FF5B4CBDC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FD051-A33B-44FA-B3C3-AE4B56BA0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EB3484-756A-49D8-AC02-310FF5B4CBDC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FD051-A33B-44FA-B3C3-AE4B56BA0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EB3484-756A-49D8-AC02-310FF5B4CBDC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FD051-A33B-44FA-B3C3-AE4B56BA0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EB3484-756A-49D8-AC02-310FF5B4CBDC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FD051-A33B-44FA-B3C3-AE4B56BA07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EB3484-756A-49D8-AC02-310FF5B4CBDC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FD051-A33B-44FA-B3C3-AE4B56BA0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EB3484-756A-49D8-AC02-310FF5B4CBDC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FD051-A33B-44FA-B3C3-AE4B56BA0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EB3484-756A-49D8-AC02-310FF5B4CBDC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FD051-A33B-44FA-B3C3-AE4B56BA0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EB3484-756A-49D8-AC02-310FF5B4CBDC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FD051-A33B-44FA-B3C3-AE4B56BA07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EB3484-756A-49D8-AC02-310FF5B4CBDC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FD051-A33B-44FA-B3C3-AE4B56BA0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EB3484-756A-49D8-AC02-310FF5B4CBDC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FD051-A33B-44FA-B3C3-AE4B56BA07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6EB3484-756A-49D8-AC02-310FF5B4CBDC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A9FD051-A33B-44FA-B3C3-AE4B56BA07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32405"/>
            <a:ext cx="4855448" cy="804307"/>
          </a:xfrm>
        </p:spPr>
        <p:txBody>
          <a:bodyPr/>
          <a:lstStyle/>
          <a:p>
            <a:r>
              <a:rPr lang="uk-UA" dirty="0" smtClean="0"/>
              <a:t>Фото- питання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85184"/>
            <a:ext cx="6624736" cy="1008112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Які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err="1" smtClean="0">
                <a:solidFill>
                  <a:srgbClr val="FF0000"/>
                </a:solidFill>
              </a:rPr>
              <a:t>події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зображено</a:t>
            </a:r>
            <a:r>
              <a:rPr lang="ru-RU" dirty="0" smtClean="0">
                <a:solidFill>
                  <a:srgbClr val="FF0000"/>
                </a:solidFill>
              </a:rPr>
              <a:t> на  фото? Як</a:t>
            </a:r>
            <a:r>
              <a:rPr lang="uk-UA" dirty="0" smtClean="0">
                <a:solidFill>
                  <a:srgbClr val="FF0000"/>
                </a:solidFill>
              </a:rPr>
              <a:t>і   </a:t>
            </a:r>
            <a:r>
              <a:rPr lang="ru-RU" dirty="0" err="1" smtClean="0">
                <a:solidFill>
                  <a:srgbClr val="FF0000"/>
                </a:solidFill>
              </a:rPr>
              <a:t>наслідки</a:t>
            </a:r>
            <a:r>
              <a:rPr lang="ru-RU" dirty="0" smtClean="0">
                <a:solidFill>
                  <a:srgbClr val="FF0000"/>
                </a:solidFill>
              </a:rPr>
              <a:t>  вони  </a:t>
            </a:r>
            <a:r>
              <a:rPr lang="ru-RU" dirty="0" err="1" smtClean="0">
                <a:solidFill>
                  <a:srgbClr val="FF0000"/>
                </a:solidFill>
              </a:rPr>
              <a:t>мали</a:t>
            </a:r>
            <a:r>
              <a:rPr lang="ru-RU" dirty="0" smtClean="0">
                <a:solidFill>
                  <a:srgbClr val="FF0000"/>
                </a:solidFill>
              </a:rPr>
              <a:t>  для УНР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E:\презентации\откр. урок\Иллюстрации\27(9)1~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695" y="764704"/>
            <a:ext cx="5302457" cy="3717032"/>
          </a:xfrm>
          <a:prstGeom prst="rect">
            <a:avLst/>
          </a:prstGeom>
          <a:noFill/>
        </p:spPr>
      </p:pic>
      <p:pic>
        <p:nvPicPr>
          <p:cNvPr id="1027" name="Picture 3" descr="E:\презентации\откр. урок\Иллюстрации\Брест-Литовские переговор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132856"/>
            <a:ext cx="4176408" cy="27378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41805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Повноваження</a:t>
            </a:r>
            <a:r>
              <a:rPr lang="ru-RU" dirty="0" smtClean="0"/>
              <a:t> </a:t>
            </a:r>
            <a:r>
              <a:rPr lang="ru-RU" dirty="0" err="1" smtClean="0"/>
              <a:t>Гетьмана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361459"/>
          </a:xfrm>
        </p:spPr>
        <p:txBody>
          <a:bodyPr>
            <a:noAutofit/>
          </a:bodyPr>
          <a:lstStyle/>
          <a:p>
            <a:r>
              <a:rPr lang="ru-RU" sz="2000" i="1" dirty="0" smtClean="0"/>
              <a:t>• Влада </a:t>
            </a:r>
            <a:r>
              <a:rPr lang="ru-RU" sz="2000" i="1" dirty="0" err="1" smtClean="0"/>
              <a:t>управління</a:t>
            </a:r>
            <a:r>
              <a:rPr lang="ru-RU" sz="2000" i="1" dirty="0" smtClean="0"/>
              <a:t> в межах </a:t>
            </a:r>
            <a:r>
              <a:rPr lang="ru-RU" sz="2000" i="1" dirty="0" err="1" smtClean="0"/>
              <a:t>всієї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Української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держави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належить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винятково</a:t>
            </a:r>
            <a:endParaRPr lang="ru-RU" sz="2000" dirty="0" smtClean="0"/>
          </a:p>
          <a:p>
            <a:pPr>
              <a:buNone/>
            </a:pPr>
            <a:r>
              <a:rPr lang="ru-RU" sz="2000" i="1" dirty="0" err="1" smtClean="0"/>
              <a:t>Гетьману</a:t>
            </a:r>
            <a:r>
              <a:rPr lang="ru-RU" sz="2000" i="1" dirty="0" smtClean="0"/>
              <a:t>.</a:t>
            </a:r>
            <a:endParaRPr lang="ru-RU" sz="2000" dirty="0" smtClean="0"/>
          </a:p>
          <a:p>
            <a:r>
              <a:rPr lang="ru-RU" sz="2000" i="1" dirty="0" smtClean="0"/>
              <a:t>• </a:t>
            </a:r>
            <a:r>
              <a:rPr lang="ru-RU" sz="2000" i="1" dirty="0" err="1" smtClean="0"/>
              <a:t>Гетьман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стверджує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закони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і</a:t>
            </a:r>
            <a:r>
              <a:rPr lang="ru-RU" sz="2000" i="1" dirty="0" smtClean="0"/>
              <a:t> без </a:t>
            </a:r>
            <a:r>
              <a:rPr lang="ru-RU" sz="2000" i="1" dirty="0" err="1" smtClean="0"/>
              <a:t>його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санкції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жодний</a:t>
            </a:r>
            <a:r>
              <a:rPr lang="ru-RU" sz="2000" i="1" dirty="0" smtClean="0"/>
              <a:t> закон не </a:t>
            </a:r>
            <a:r>
              <a:rPr lang="ru-RU" sz="2000" i="1" dirty="0" err="1" smtClean="0"/>
              <a:t>може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мати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сили</a:t>
            </a:r>
            <a:r>
              <a:rPr lang="ru-RU" sz="2000" i="1" dirty="0" smtClean="0"/>
              <a:t>.</a:t>
            </a:r>
            <a:endParaRPr lang="ru-RU" sz="2000" dirty="0" smtClean="0"/>
          </a:p>
          <a:p>
            <a:r>
              <a:rPr lang="ru-RU" sz="2000" i="1" dirty="0" smtClean="0"/>
              <a:t>• До прав </a:t>
            </a:r>
            <a:r>
              <a:rPr lang="ru-RU" sz="2000" i="1" dirty="0" err="1" smtClean="0"/>
              <a:t>Гетьмана</a:t>
            </a:r>
            <a:r>
              <a:rPr lang="ru-RU" sz="2000" i="1" dirty="0" smtClean="0"/>
              <a:t> належать:</a:t>
            </a:r>
            <a:endParaRPr lang="ru-RU" sz="2000" dirty="0" smtClean="0"/>
          </a:p>
          <a:p>
            <a:r>
              <a:rPr lang="ru-RU" sz="2000" i="1" dirty="0" smtClean="0"/>
              <a:t>— </a:t>
            </a:r>
            <a:r>
              <a:rPr lang="ru-RU" sz="2000" i="1" dirty="0" err="1" smtClean="0"/>
              <a:t>призначення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голови</a:t>
            </a:r>
            <a:r>
              <a:rPr lang="ru-RU" sz="2000" i="1" dirty="0" smtClean="0"/>
              <a:t> уряду;</a:t>
            </a:r>
            <a:endParaRPr lang="ru-RU" sz="2000" dirty="0" smtClean="0"/>
          </a:p>
          <a:p>
            <a:r>
              <a:rPr lang="ru-RU" sz="2000" i="1" dirty="0" smtClean="0"/>
              <a:t>— </a:t>
            </a:r>
            <a:r>
              <a:rPr lang="ru-RU" sz="2000" i="1" dirty="0" err="1" smtClean="0"/>
              <a:t>затвердження</a:t>
            </a:r>
            <a:r>
              <a:rPr lang="ru-RU" sz="2000" i="1" dirty="0" smtClean="0"/>
              <a:t> за </a:t>
            </a:r>
            <a:r>
              <a:rPr lang="ru-RU" sz="2000" i="1" dirty="0" err="1" smtClean="0"/>
              <a:t>поданням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голови</a:t>
            </a:r>
            <a:r>
              <a:rPr lang="ru-RU" sz="2000" i="1" dirty="0" smtClean="0"/>
              <a:t> Ради </a:t>
            </a:r>
            <a:r>
              <a:rPr lang="ru-RU" sz="2000" i="1" dirty="0" err="1" smtClean="0"/>
              <a:t>Міністрів</a:t>
            </a:r>
            <a:r>
              <a:rPr lang="ru-RU" sz="2000" i="1" dirty="0" smtClean="0"/>
              <a:t> та </a:t>
            </a:r>
            <a:r>
              <a:rPr lang="ru-RU" sz="2000" i="1" dirty="0" err="1" smtClean="0"/>
              <a:t>членів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її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Кабінету</a:t>
            </a:r>
            <a:r>
              <a:rPr lang="ru-RU" sz="2000" i="1" dirty="0" smtClean="0"/>
              <a:t>;</a:t>
            </a:r>
            <a:endParaRPr lang="ru-RU" sz="2000" dirty="0" smtClean="0"/>
          </a:p>
          <a:p>
            <a:r>
              <a:rPr lang="ru-RU" sz="2000" i="1" dirty="0" smtClean="0"/>
              <a:t>— </a:t>
            </a:r>
            <a:r>
              <a:rPr lang="ru-RU" sz="2000" i="1" dirty="0" err="1" smtClean="0"/>
              <a:t>скасування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Кабінету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Міністрів</a:t>
            </a:r>
            <a:r>
              <a:rPr lang="ru-RU" sz="2000" i="1" dirty="0" smtClean="0"/>
              <a:t> у </a:t>
            </a:r>
            <a:r>
              <a:rPr lang="ru-RU" sz="2000" i="1" dirty="0" err="1" smtClean="0"/>
              <a:t>повному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його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складі</a:t>
            </a:r>
            <a:r>
              <a:rPr lang="ru-RU" sz="2000" i="1" dirty="0" smtClean="0"/>
              <a:t>;</a:t>
            </a:r>
            <a:endParaRPr lang="ru-RU" sz="2000" dirty="0" smtClean="0"/>
          </a:p>
          <a:p>
            <a:r>
              <a:rPr lang="ru-RU" sz="2000" i="1" dirty="0" smtClean="0"/>
              <a:t>— </a:t>
            </a:r>
            <a:r>
              <a:rPr lang="ru-RU" sz="2000" i="1" dirty="0" err="1" smtClean="0"/>
              <a:t>призначення</a:t>
            </a:r>
            <a:r>
              <a:rPr lang="ru-RU" sz="2000" i="1" dirty="0" smtClean="0"/>
              <a:t> на посади </a:t>
            </a:r>
            <a:r>
              <a:rPr lang="ru-RU" sz="2000" i="1" dirty="0" err="1" smtClean="0"/>
              <a:t>і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звільнення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інших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урядових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осіб</a:t>
            </a:r>
            <a:r>
              <a:rPr lang="ru-RU" sz="2000" i="1" dirty="0" smtClean="0"/>
              <a:t> у </a:t>
            </a:r>
            <a:r>
              <a:rPr lang="ru-RU" sz="2000" i="1" dirty="0" err="1" smtClean="0"/>
              <a:t>разі</a:t>
            </a:r>
            <a:r>
              <a:rPr lang="ru-RU" sz="2000" i="1" dirty="0" smtClean="0"/>
              <a:t>,</a:t>
            </a:r>
            <a:endParaRPr lang="ru-RU" sz="2000" dirty="0" smtClean="0"/>
          </a:p>
          <a:p>
            <a:r>
              <a:rPr lang="ru-RU" sz="2000" i="1" dirty="0" smtClean="0"/>
              <a:t>— коли для </a:t>
            </a:r>
            <a:r>
              <a:rPr lang="ru-RU" sz="2000" i="1" dirty="0" err="1" smtClean="0"/>
              <a:t>останніх</a:t>
            </a:r>
            <a:r>
              <a:rPr lang="ru-RU" sz="2000" i="1" dirty="0" smtClean="0"/>
              <a:t> не </a:t>
            </a:r>
            <a:r>
              <a:rPr lang="ru-RU" sz="2000" i="1" dirty="0" err="1" smtClean="0"/>
              <a:t>встановлено</a:t>
            </a:r>
            <a:r>
              <a:rPr lang="ru-RU" sz="2000" i="1" dirty="0" smtClean="0"/>
              <a:t> законом </a:t>
            </a:r>
            <a:r>
              <a:rPr lang="ru-RU" sz="2000" i="1" dirty="0" err="1" smtClean="0"/>
              <a:t>іншого</a:t>
            </a:r>
            <a:r>
              <a:rPr lang="ru-RU" sz="2000" i="1" dirty="0" smtClean="0"/>
              <a:t> порядку;</a:t>
            </a:r>
            <a:endParaRPr lang="ru-RU" sz="2000" dirty="0" smtClean="0"/>
          </a:p>
          <a:p>
            <a:r>
              <a:rPr lang="ru-RU" sz="2000" i="1" dirty="0" smtClean="0"/>
              <a:t>— </a:t>
            </a:r>
            <a:r>
              <a:rPr lang="ru-RU" sz="2000" i="1" dirty="0" err="1" smtClean="0"/>
              <a:t>вище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керівництво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зносинами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Української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держави</a:t>
            </a:r>
            <a:r>
              <a:rPr lang="ru-RU" sz="2000" i="1" dirty="0" smtClean="0"/>
              <a:t>;</a:t>
            </a:r>
            <a:endParaRPr lang="ru-RU" sz="2000" dirty="0" smtClean="0"/>
          </a:p>
          <a:p>
            <a:r>
              <a:rPr lang="ru-RU" sz="2000" i="1" dirty="0" smtClean="0"/>
              <a:t>— право </a:t>
            </a:r>
            <a:r>
              <a:rPr lang="ru-RU" sz="2000" i="1" dirty="0" err="1" smtClean="0"/>
              <a:t>вважатися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верховним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воєводою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української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армії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і</a:t>
            </a:r>
            <a:r>
              <a:rPr lang="ru-RU" sz="2000" i="1" dirty="0" smtClean="0"/>
              <a:t> флоту;</a:t>
            </a:r>
            <a:endParaRPr lang="ru-RU" sz="2000" dirty="0" smtClean="0"/>
          </a:p>
          <a:p>
            <a:r>
              <a:rPr lang="ru-RU" sz="2000" i="1" dirty="0" smtClean="0"/>
              <a:t>— </a:t>
            </a:r>
            <a:r>
              <a:rPr lang="ru-RU" sz="2000" i="1" dirty="0" err="1" smtClean="0"/>
              <a:t>оголошення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окремих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районів</a:t>
            </a:r>
            <a:r>
              <a:rPr lang="ru-RU" sz="2000" i="1" dirty="0" smtClean="0"/>
              <a:t> на </a:t>
            </a:r>
            <a:r>
              <a:rPr lang="ru-RU" sz="2000" i="1" dirty="0" err="1" smtClean="0"/>
              <a:t>військовому</a:t>
            </a:r>
            <a:r>
              <a:rPr lang="ru-RU" sz="2000" i="1" dirty="0" smtClean="0"/>
              <a:t>, осадному </a:t>
            </a:r>
            <a:r>
              <a:rPr lang="ru-RU" sz="2000" i="1" dirty="0" err="1" smtClean="0"/>
              <a:t>або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виключному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становищі</a:t>
            </a:r>
            <a:r>
              <a:rPr lang="ru-RU" sz="2000" i="1" dirty="0" smtClean="0"/>
              <a:t>.</a:t>
            </a:r>
            <a:endParaRPr lang="ru-RU" sz="2000" dirty="0" smtClean="0"/>
          </a:p>
          <a:p>
            <a:r>
              <a:rPr lang="ru-RU" sz="2000" i="1" dirty="0" smtClean="0"/>
              <a:t>• </a:t>
            </a:r>
            <a:r>
              <a:rPr lang="ru-RU" sz="2000" i="1" dirty="0" err="1" smtClean="0"/>
              <a:t>Усі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накази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і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розпорядження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гетьмана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повинні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були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закріплюватися</a:t>
            </a:r>
            <a:endParaRPr lang="ru-RU" sz="2000" dirty="0" smtClean="0"/>
          </a:p>
          <a:p>
            <a:pPr>
              <a:buNone/>
            </a:pPr>
            <a:r>
              <a:rPr lang="ru-RU" sz="2000" i="1" dirty="0" smtClean="0"/>
              <a:t>головою уряду </a:t>
            </a:r>
            <a:r>
              <a:rPr lang="ru-RU" sz="2000" i="1" dirty="0" err="1" smtClean="0"/>
              <a:t>або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відповідним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міністром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91560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7" y="5085184"/>
            <a:ext cx="7451105" cy="683791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Війська  якої держави  зображено на фото? Чому дане фото зроблено в Києві?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презентации\откр. урок\Иллюстрации\Немецкие войска вступают в Киев после подписания Брест-Литовского догово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104" y="548680"/>
            <a:ext cx="8064896" cy="43931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0" y="4857750"/>
            <a:ext cx="9144000" cy="1798638"/>
          </a:xfrm>
        </p:spPr>
        <p:txBody>
          <a:bodyPr>
            <a:normAutofit fontScale="90000"/>
          </a:bodyPr>
          <a:lstStyle/>
          <a:p>
            <a:r>
              <a:rPr lang="ru-RU" sz="2400" b="1" smtClean="0"/>
              <a:t>Поступово складалися передумови для усунення Центральної Ради з політичної арени. Відбулося зближення німецької воєнної адміністрації та колишнього царського генерала П. Скоропадського. Невдовзі саме на нього німецька сторона зробила ставку.</a:t>
            </a:r>
          </a:p>
        </p:txBody>
      </p:sp>
      <p:pic>
        <p:nvPicPr>
          <p:cNvPr id="11267" name="Picture 5" descr="C:\Users\1\Desktop\10 украина\Урок 20 Украинское государство Скоропадского\Урок 20 Украинское государство Скоропадского\Иллюстрации\гетьма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38" y="285750"/>
            <a:ext cx="68580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1802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4714875" y="2714625"/>
            <a:ext cx="3929063" cy="1470025"/>
          </a:xfrm>
        </p:spPr>
        <p:txBody>
          <a:bodyPr>
            <a:normAutofit fontScale="90000"/>
          </a:bodyPr>
          <a:lstStyle/>
          <a:p>
            <a:r>
              <a:rPr lang="ru-RU" sz="2800" b="1" smtClean="0"/>
              <a:t>29 квітня 1918 р. засідала Центральна Рада. Останнім рішенням Ради було прийняття демократичної конституції УНР і обрання Президентом України М. Грушевського. </a:t>
            </a:r>
            <a:br>
              <a:rPr lang="ru-RU" sz="2800" b="1" smtClean="0"/>
            </a:br>
            <a:endParaRPr lang="ru-RU" sz="2800" b="1" smtClean="0"/>
          </a:p>
        </p:txBody>
      </p:sp>
      <p:pic>
        <p:nvPicPr>
          <p:cNvPr id="12291" name="Picture 5" descr="C:\Users\1\Desktop\10 украина\Урок 20 Украинское государство Скоропадского\Урок 20 Украинское государство Скоропадского\Иллюстрации\Грушевски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357188"/>
            <a:ext cx="3878263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24754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5148263" y="978605"/>
            <a:ext cx="3738562" cy="5146997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Того ж дня на </a:t>
            </a:r>
            <a:r>
              <a:rPr lang="ru-RU" sz="2400" b="1" dirty="0" err="1" smtClean="0"/>
              <a:t>Всеукраїнському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з’їзді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землевласників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було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вирішено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встановити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монархічну</a:t>
            </a:r>
            <a:r>
              <a:rPr lang="ru-RU" sz="2400" b="1" dirty="0" smtClean="0"/>
              <a:t> форму державного </a:t>
            </a:r>
            <a:r>
              <a:rPr lang="ru-RU" sz="2400" b="1" dirty="0" err="1" smtClean="0"/>
              <a:t>правління</a:t>
            </a:r>
            <a:r>
              <a:rPr lang="ru-RU" sz="2400" b="1" dirty="0" smtClean="0"/>
              <a:t> і </a:t>
            </a:r>
            <a:r>
              <a:rPr lang="ru-RU" sz="2400" b="1" dirty="0" err="1" smtClean="0"/>
              <a:t>проголосити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гетьманат</a:t>
            </a:r>
            <a:r>
              <a:rPr lang="ru-RU" sz="2400" b="1" dirty="0" smtClean="0"/>
              <a:t>. </a:t>
            </a:r>
            <a:r>
              <a:rPr lang="ru-RU" sz="2400" b="1" dirty="0" err="1" smtClean="0"/>
              <a:t>Гетьманом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України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було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обрано</a:t>
            </a:r>
            <a:r>
              <a:rPr lang="ru-RU" sz="2400" b="1" dirty="0" smtClean="0"/>
              <a:t> одного з </a:t>
            </a:r>
            <a:r>
              <a:rPr lang="ru-RU" sz="2400" b="1" dirty="0" err="1" smtClean="0"/>
              <a:t>найбільш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відомих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організаторів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військових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частин</a:t>
            </a:r>
            <a:r>
              <a:rPr lang="ru-RU" sz="2400" b="1" dirty="0" smtClean="0"/>
              <a:t> генерала Павла </a:t>
            </a:r>
            <a:r>
              <a:rPr lang="ru-RU" sz="2400" b="1" dirty="0" err="1" smtClean="0"/>
              <a:t>Скоропадського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нащадка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славетного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гетьманського</a:t>
            </a:r>
            <a:r>
              <a:rPr lang="ru-RU" sz="2400" b="1" dirty="0" smtClean="0"/>
              <a:t> роду.</a:t>
            </a:r>
            <a:br>
              <a:rPr lang="ru-RU" sz="2400" b="1" dirty="0" smtClean="0"/>
            </a:br>
            <a:endParaRPr lang="ru-RU" sz="2400" b="1" dirty="0" smtClean="0"/>
          </a:p>
        </p:txBody>
      </p:sp>
      <p:pic>
        <p:nvPicPr>
          <p:cNvPr id="13315" name="Picture 5" descr="C:\Users\1\Desktop\10 украина\Урок 20 Украинское государство Скоропадского\Урок 20 Украинское государство Скоропадского\Иллюстрации\Скоропадски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571500"/>
            <a:ext cx="4862513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26522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0" y="514350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29 </a:t>
            </a:r>
            <a:r>
              <a:rPr lang="ru-RU" sz="2700" b="1" dirty="0" err="1" smtClean="0"/>
              <a:t>квітня</a:t>
            </a:r>
            <a:r>
              <a:rPr lang="ru-RU" sz="2700" b="1" dirty="0" smtClean="0"/>
              <a:t> 1918 р. </a:t>
            </a:r>
            <a:r>
              <a:rPr lang="ru-RU" sz="2700" b="1" dirty="0" err="1" smtClean="0"/>
              <a:t>стався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державний</a:t>
            </a:r>
            <a:r>
              <a:rPr lang="ru-RU" sz="2700" b="1" dirty="0" smtClean="0"/>
              <a:t> переворот. </a:t>
            </a:r>
            <a:r>
              <a:rPr lang="ru-RU" sz="2700" b="1" dirty="0" err="1" smtClean="0"/>
              <a:t>Прихильники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гетьмана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захопили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майже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всі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державні</a:t>
            </a:r>
            <a:r>
              <a:rPr lang="ru-RU" sz="2700" b="1" dirty="0" smtClean="0"/>
              <a:t> установи. Переворот </a:t>
            </a:r>
            <a:r>
              <a:rPr lang="ru-RU" sz="2700" b="1" dirty="0" err="1" smtClean="0"/>
              <a:t>відбувся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майже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безкровно</a:t>
            </a:r>
            <a:r>
              <a:rPr lang="ru-RU" sz="2700" b="1" dirty="0" smtClean="0"/>
              <a:t>, мирно. </a:t>
            </a:r>
            <a:r>
              <a:rPr lang="ru-RU" sz="2700" b="1" dirty="0" err="1" smtClean="0"/>
              <a:t>Внаслідок</a:t>
            </a:r>
            <a:r>
              <a:rPr lang="ru-RU" sz="2700" b="1" dirty="0" smtClean="0"/>
              <a:t> перевороту Центральна Рада </a:t>
            </a:r>
            <a:r>
              <a:rPr lang="ru-RU" sz="2700" b="1" dirty="0" err="1" smtClean="0"/>
              <a:t>була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розпущена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і</a:t>
            </a:r>
            <a:r>
              <a:rPr lang="ru-RU" sz="2700" b="1" dirty="0" smtClean="0"/>
              <a:t> в </a:t>
            </a:r>
            <a:r>
              <a:rPr lang="ru-RU" sz="2700" b="1" dirty="0" err="1" smtClean="0"/>
              <a:t>українських</a:t>
            </a:r>
            <a:r>
              <a:rPr lang="ru-RU" sz="2700" b="1" dirty="0" smtClean="0"/>
              <a:t> землях </a:t>
            </a:r>
            <a:r>
              <a:rPr lang="ru-RU" sz="2700" b="1" dirty="0" err="1" smtClean="0"/>
              <a:t>виникло</a:t>
            </a:r>
            <a:r>
              <a:rPr lang="ru-RU" sz="2700" b="1" dirty="0" smtClean="0"/>
              <a:t> новее </a:t>
            </a:r>
            <a:r>
              <a:rPr lang="ru-RU" sz="2700" b="1" dirty="0" err="1" smtClean="0"/>
              <a:t>державне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утворення</a:t>
            </a:r>
            <a:r>
              <a:rPr lang="ru-RU" sz="2700" b="1" dirty="0" smtClean="0"/>
              <a:t> — </a:t>
            </a:r>
            <a:r>
              <a:rPr lang="ru-RU" sz="2700" b="1" dirty="0" err="1" smtClean="0"/>
              <a:t>гетьманат</a:t>
            </a:r>
            <a:r>
              <a:rPr lang="ru-RU" sz="2700" b="1" dirty="0" smtClean="0"/>
              <a:t> «</a:t>
            </a:r>
            <a:r>
              <a:rPr lang="ru-RU" sz="2700" b="1" dirty="0" err="1" smtClean="0"/>
              <a:t>Українська</a:t>
            </a:r>
            <a:r>
              <a:rPr lang="ru-RU" sz="2700" b="1" dirty="0" smtClean="0"/>
              <a:t> держава».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pic>
        <p:nvPicPr>
          <p:cNvPr id="14339" name="Picture 6" descr="Файл:Ukrainian State seal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38" y="142875"/>
            <a:ext cx="4214812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8051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0" y="514350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У день перевороту 29 </a:t>
            </a:r>
            <a:r>
              <a:rPr lang="ru-RU" sz="2700" b="1" dirty="0" err="1" smtClean="0"/>
              <a:t>квітня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гетьман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звернувся</a:t>
            </a:r>
            <a:r>
              <a:rPr lang="ru-RU" sz="2700" b="1" dirty="0" smtClean="0"/>
              <a:t> до </a:t>
            </a:r>
            <a:r>
              <a:rPr lang="ru-RU" sz="2700" b="1" dirty="0" err="1" smtClean="0"/>
              <a:t>українського</a:t>
            </a:r>
            <a:r>
              <a:rPr lang="ru-RU" sz="2700" b="1" dirty="0" smtClean="0"/>
              <a:t> народу </a:t>
            </a:r>
            <a:r>
              <a:rPr lang="ru-RU" sz="2700" b="1" dirty="0" err="1" smtClean="0"/>
              <a:t>з</a:t>
            </a:r>
            <a:r>
              <a:rPr lang="ru-RU" sz="2700" b="1" dirty="0" smtClean="0"/>
              <a:t> «Грамотою до </a:t>
            </a:r>
            <a:r>
              <a:rPr lang="ru-RU" sz="2700" b="1" dirty="0" err="1" smtClean="0"/>
              <a:t>всього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українського</a:t>
            </a:r>
            <a:r>
              <a:rPr lang="ru-RU" sz="2700" b="1" dirty="0" smtClean="0"/>
              <a:t> народу», а </a:t>
            </a:r>
            <a:r>
              <a:rPr lang="ru-RU" sz="2700" b="1" dirty="0" err="1" smtClean="0"/>
              <a:t>також</a:t>
            </a:r>
            <a:r>
              <a:rPr lang="ru-RU" sz="2700" b="1" dirty="0" smtClean="0"/>
              <a:t> видав </a:t>
            </a:r>
            <a:r>
              <a:rPr lang="ru-RU" sz="2700" b="1" dirty="0" err="1" smtClean="0"/>
              <a:t>Закони</a:t>
            </a:r>
            <a:r>
              <a:rPr lang="ru-RU" sz="2700" b="1" dirty="0" smtClean="0"/>
              <a:t> «Про </a:t>
            </a:r>
            <a:r>
              <a:rPr lang="ru-RU" sz="2700" b="1" dirty="0" err="1" smtClean="0"/>
              <a:t>тимчасовий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державний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устрій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України</a:t>
            </a:r>
            <a:r>
              <a:rPr lang="ru-RU" sz="2700" b="1" dirty="0" smtClean="0"/>
              <a:t>». </a:t>
            </a:r>
            <a:r>
              <a:rPr lang="ru-RU" sz="2700" b="1" dirty="0" err="1" smtClean="0"/>
              <a:t>Ці</a:t>
            </a:r>
            <a:r>
              <a:rPr lang="ru-RU" sz="2700" b="1" dirty="0" smtClean="0"/>
              <a:t> два </a:t>
            </a:r>
            <a:r>
              <a:rPr lang="ru-RU" sz="2700" b="1" dirty="0" err="1" smtClean="0"/>
              <a:t>документи</a:t>
            </a:r>
            <a:r>
              <a:rPr lang="ru-RU" sz="2700" b="1" dirty="0" smtClean="0"/>
              <a:t> стали правовою базою для </a:t>
            </a:r>
            <a:r>
              <a:rPr lang="ru-RU" sz="2700" b="1" dirty="0" err="1" smtClean="0"/>
              <a:t>створення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Української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держави</a:t>
            </a:r>
            <a:r>
              <a:rPr lang="ru-RU" sz="2700" b="1" dirty="0" smtClean="0"/>
              <a:t>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/>
          </a:p>
        </p:txBody>
      </p:sp>
      <p:pic>
        <p:nvPicPr>
          <p:cNvPr id="15363" name="Picture 5" descr="C:\Users\1\Desktop\10 украина\Урок 20 Украинское государство Скоропадского\Урок 20 Украинское государство Скоропадского\Иллюстрации\грамота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0"/>
            <a:ext cx="7221538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7154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5076056" y="1772816"/>
            <a:ext cx="3857625" cy="4070871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Символом </a:t>
            </a:r>
            <a:r>
              <a:rPr lang="ru-RU" sz="2400" b="1" dirty="0" err="1" smtClean="0"/>
              <a:t>гетьманської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влади</a:t>
            </a:r>
            <a:r>
              <a:rPr lang="ru-RU" sz="2400" b="1" dirty="0" smtClean="0"/>
              <a:t> став </a:t>
            </a:r>
            <a:r>
              <a:rPr lang="ru-RU" sz="2400" b="1" dirty="0" err="1" smtClean="0"/>
              <a:t>старовинний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козацький</a:t>
            </a:r>
            <a:r>
              <a:rPr lang="ru-RU" sz="2400" b="1" dirty="0" smtClean="0"/>
              <a:t> герб «</a:t>
            </a:r>
            <a:r>
              <a:rPr lang="ru-RU" sz="2400" b="1" dirty="0" err="1" smtClean="0"/>
              <a:t>козак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з</a:t>
            </a:r>
            <a:r>
              <a:rPr lang="ru-RU" sz="2400" b="1" dirty="0" smtClean="0"/>
              <a:t> мушкетом». 17 </a:t>
            </a:r>
            <a:r>
              <a:rPr lang="ru-RU" sz="2400" b="1" dirty="0" err="1" smtClean="0"/>
              <a:t>травня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гетьман</a:t>
            </a:r>
            <a:r>
              <a:rPr lang="ru-RU" sz="2400" b="1" dirty="0" smtClean="0"/>
              <a:t> затвердив </a:t>
            </a:r>
            <a:r>
              <a:rPr lang="ru-RU" sz="2400" b="1" dirty="0" err="1" smtClean="0"/>
              <a:t>тризуб</a:t>
            </a:r>
            <a:r>
              <a:rPr lang="ru-RU" sz="2400" b="1" dirty="0" smtClean="0"/>
              <a:t> атрибутом </a:t>
            </a:r>
            <a:r>
              <a:rPr lang="ru-RU" sz="2400" b="1" dirty="0" err="1" smtClean="0"/>
              <a:t>військового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одягу</a:t>
            </a:r>
            <a:r>
              <a:rPr lang="ru-RU" sz="2400" b="1" dirty="0" smtClean="0"/>
              <a:t>. </a:t>
            </a:r>
            <a:r>
              <a:rPr lang="ru-RU" sz="2400" b="1" dirty="0" err="1" smtClean="0"/>
              <a:t>Державна</a:t>
            </a:r>
            <a:r>
              <a:rPr lang="ru-RU" sz="2400" b="1" dirty="0" smtClean="0"/>
              <a:t> печатка </a:t>
            </a:r>
            <a:r>
              <a:rPr lang="ru-RU" sz="2400" b="1" dirty="0" err="1" smtClean="0"/>
              <a:t>була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виконана</a:t>
            </a:r>
            <a:r>
              <a:rPr lang="ru-RU" sz="2400" b="1" dirty="0" smtClean="0"/>
              <a:t> Г. Нарбутом </a:t>
            </a:r>
            <a:r>
              <a:rPr lang="ru-RU" sz="2400" b="1" dirty="0" err="1" smtClean="0"/>
              <a:t>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поєднувала</a:t>
            </a:r>
            <a:r>
              <a:rPr lang="ru-RU" sz="2400" b="1" dirty="0" smtClean="0"/>
              <a:t> «</a:t>
            </a:r>
            <a:r>
              <a:rPr lang="ru-RU" sz="2400" b="1" dirty="0" err="1" smtClean="0"/>
              <a:t>козака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з</a:t>
            </a:r>
            <a:r>
              <a:rPr lang="ru-RU" sz="2400" b="1" dirty="0" smtClean="0"/>
              <a:t> мушкетом» </a:t>
            </a:r>
            <a:r>
              <a:rPr lang="ru-RU" sz="2400" b="1" dirty="0" err="1" smtClean="0"/>
              <a:t>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тризуб</a:t>
            </a:r>
            <a:endParaRPr lang="ru-RU" sz="2400" b="1" dirty="0" smtClean="0"/>
          </a:p>
        </p:txBody>
      </p:sp>
      <p:pic>
        <p:nvPicPr>
          <p:cNvPr id="16387" name="Picture 5" descr="C:\Users\1\Desktop\10 украина\Урок 20 Украинское государство Скоропадского\Урок 20 Украинское государство Скоропадского\Иллюстрации\Герб Української Держави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57188"/>
            <a:ext cx="4342924" cy="618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8415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0" y="5072063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2700" b="1" dirty="0" err="1" smtClean="0"/>
              <a:t>Було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затверджено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також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і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новий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опис</a:t>
            </a:r>
            <a:r>
              <a:rPr lang="ru-RU" sz="2700" b="1" dirty="0" smtClean="0"/>
              <a:t> прапора </a:t>
            </a:r>
            <a:r>
              <a:rPr lang="ru-RU" sz="2700" b="1" dirty="0" err="1" smtClean="0"/>
              <a:t>Української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держави</a:t>
            </a:r>
            <a:r>
              <a:rPr lang="ru-RU" sz="2700" b="1" dirty="0" smtClean="0"/>
              <a:t>. Ним стало полотнище </a:t>
            </a:r>
            <a:r>
              <a:rPr lang="ru-RU" sz="2700" b="1" dirty="0" err="1" smtClean="0"/>
              <a:t>з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синьої</a:t>
            </a:r>
            <a:r>
              <a:rPr lang="ru-RU" sz="2700" b="1" dirty="0" smtClean="0"/>
              <a:t> та </a:t>
            </a:r>
            <a:r>
              <a:rPr lang="ru-RU" sz="2700" b="1" dirty="0" err="1" smtClean="0"/>
              <a:t>жовтої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горизонтальних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смуг</a:t>
            </a:r>
            <a:r>
              <a:rPr lang="ru-RU" sz="2700" b="1" dirty="0" smtClean="0"/>
              <a:t>. </a:t>
            </a:r>
            <a:r>
              <a:rPr lang="ru-RU" sz="2700" b="1" dirty="0" err="1" smtClean="0"/>
              <a:t>Проте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було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змінено</a:t>
            </a:r>
            <a:r>
              <a:rPr lang="ru-RU" sz="2700" b="1" dirty="0" smtClean="0"/>
              <a:t> порядок </a:t>
            </a:r>
            <a:r>
              <a:rPr lang="ru-RU" sz="2700" b="1" dirty="0" err="1" smtClean="0"/>
              <a:t>розташування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смуг</a:t>
            </a:r>
            <a:r>
              <a:rPr lang="ru-RU" sz="2700" b="1" dirty="0" smtClean="0"/>
              <a:t> (до </a:t>
            </a:r>
            <a:r>
              <a:rPr lang="ru-RU" sz="2700" b="1" dirty="0" err="1" smtClean="0"/>
              <a:t>Скоропадського</a:t>
            </a:r>
            <a:r>
              <a:rPr lang="ru-RU" sz="2700" b="1" dirty="0" smtClean="0"/>
              <a:t> синя </a:t>
            </a:r>
            <a:r>
              <a:rPr lang="ru-RU" sz="2700" b="1" dirty="0" err="1" smtClean="0"/>
              <a:t>смуга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містилася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знизу</a:t>
            </a:r>
            <a:r>
              <a:rPr lang="ru-RU" sz="2700" b="1" dirty="0" smtClean="0"/>
              <a:t>, </a:t>
            </a:r>
            <a:r>
              <a:rPr lang="ru-RU" sz="2700" b="1" dirty="0" err="1" smtClean="0"/>
              <a:t>жовта</a:t>
            </a:r>
            <a:r>
              <a:rPr lang="ru-RU" sz="2700" b="1" dirty="0" smtClean="0"/>
              <a:t> — </a:t>
            </a:r>
            <a:r>
              <a:rPr lang="ru-RU" sz="2700" b="1" dirty="0" err="1" smtClean="0"/>
              <a:t>угорі</a:t>
            </a:r>
            <a:r>
              <a:rPr lang="ru-RU" sz="2700" b="1" dirty="0" smtClean="0"/>
              <a:t>).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pic>
        <p:nvPicPr>
          <p:cNvPr id="17411" name="Picture 5" descr="C:\Users\1\Desktop\10 украина\Урок 20 Украинское государство Скоропадского\Урок 20 Украинское государство Скоропадского\Иллюстрации\флаг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214313"/>
            <a:ext cx="6286500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994951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222023411SlideId26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222023418SlideId26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222023429SlideId26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222023512SlideId26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222023920SlideId26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222023942SlideId27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222023951SlideId27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36</TotalTime>
  <Words>373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Фото- питання</vt:lpstr>
      <vt:lpstr>Війська  якої держави  зображено на фото? Чому дане фото зроблено в Києві? </vt:lpstr>
      <vt:lpstr>Поступово складалися передумови для усунення Центральної Ради з політичної арени. Відбулося зближення німецької воєнної адміністрації та колишнього царського генерала П. Скоропадського. Невдовзі саме на нього німецька сторона зробила ставку.</vt:lpstr>
      <vt:lpstr>29 квітня 1918 р. засідала Центральна Рада. Останнім рішенням Ради було прийняття демократичної конституції УНР і обрання Президентом України М. Грушевського.  </vt:lpstr>
      <vt:lpstr>                     Того ж дня на Всеукраїнському з’їзді землевласників було вирішено встановити монархічну форму державного правління і проголосити гетьманат. Гетьманом України було обрано одного з найбільш відомих організаторів військових частин генерала Павла Скоропадського, нащадка славетного гетьманського роду. </vt:lpstr>
      <vt:lpstr>29 квітня 1918 р. стався державний переворот. Прихильники гетьмана захопили майже всі державні установи. Переворот відбувся майже безкровно, мирно. Внаслідок перевороту Центральна Рада була розпущена і в українських землях виникло новее державне утворення — гетьманат «Українська держава».  </vt:lpstr>
      <vt:lpstr>У день перевороту 29 квітня гетьман звернувся до українського народу з «Грамотою до всього українського народу», а також видав Закони «Про тимчасовий державний устрій України». Ці два документи стали правовою базою для створення Української держави. </vt:lpstr>
      <vt:lpstr>Символом гетьманської влади став старовинний козацький герб «козак з мушкетом». 17 травня гетьман затвердив тризуб атрибутом військового одягу. Державна печатка була виконана Г. Нарбутом і поєднувала «козака з мушкетом» і тризуб</vt:lpstr>
      <vt:lpstr>Було затверджено також і новий опис прапора Української держави. Ним стало полотнище з синьої та жовтої горизонтальних смуг. Проте було змінено порядок розташування смуг (до Скоропадського синя смуга містилася знизу, жовта — угорі). </vt:lpstr>
      <vt:lpstr>Повноваження Гетьмана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Пользователь Windows</cp:lastModifiedBy>
  <cp:revision>9</cp:revision>
  <dcterms:created xsi:type="dcterms:W3CDTF">2013-12-12T14:40:58Z</dcterms:created>
  <dcterms:modified xsi:type="dcterms:W3CDTF">2017-12-10T12:06:20Z</dcterms:modified>
</cp:coreProperties>
</file>